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7"/>
  </p:notesMasterIdLst>
  <p:handoutMasterIdLst>
    <p:handoutMasterId r:id="rId308"/>
  </p:handout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74" r:id="rId15"/>
    <p:sldId id="269" r:id="rId16"/>
    <p:sldId id="270" r:id="rId17"/>
    <p:sldId id="273" r:id="rId18"/>
    <p:sldId id="303" r:id="rId19"/>
    <p:sldId id="574" r:id="rId20"/>
    <p:sldId id="575" r:id="rId21"/>
    <p:sldId id="276" r:id="rId22"/>
    <p:sldId id="277" r:id="rId23"/>
    <p:sldId id="278" r:id="rId24"/>
    <p:sldId id="279" r:id="rId25"/>
    <p:sldId id="304" r:id="rId26"/>
    <p:sldId id="280" r:id="rId27"/>
    <p:sldId id="281" r:id="rId28"/>
    <p:sldId id="282" r:id="rId29"/>
    <p:sldId id="297" r:id="rId30"/>
    <p:sldId id="283" r:id="rId31"/>
    <p:sldId id="572" r:id="rId32"/>
    <p:sldId id="567" r:id="rId33"/>
    <p:sldId id="568" r:id="rId34"/>
    <p:sldId id="569" r:id="rId35"/>
    <p:sldId id="570" r:id="rId36"/>
    <p:sldId id="284" r:id="rId37"/>
    <p:sldId id="285" r:id="rId38"/>
    <p:sldId id="288" r:id="rId39"/>
    <p:sldId id="287" r:id="rId40"/>
    <p:sldId id="289" r:id="rId41"/>
    <p:sldId id="290" r:id="rId42"/>
    <p:sldId id="291" r:id="rId43"/>
    <p:sldId id="292" r:id="rId44"/>
    <p:sldId id="293" r:id="rId45"/>
    <p:sldId id="294" r:id="rId46"/>
    <p:sldId id="295" r:id="rId47"/>
    <p:sldId id="299" r:id="rId48"/>
    <p:sldId id="296" r:id="rId49"/>
    <p:sldId id="300" r:id="rId50"/>
    <p:sldId id="298" r:id="rId51"/>
    <p:sldId id="301" r:id="rId52"/>
    <p:sldId id="302" r:id="rId53"/>
    <p:sldId id="306" r:id="rId54"/>
    <p:sldId id="307" r:id="rId55"/>
    <p:sldId id="308" r:id="rId56"/>
    <p:sldId id="309" r:id="rId57"/>
    <p:sldId id="310" r:id="rId58"/>
    <p:sldId id="311" r:id="rId59"/>
    <p:sldId id="312" r:id="rId60"/>
    <p:sldId id="554" r:id="rId61"/>
    <p:sldId id="315" r:id="rId62"/>
    <p:sldId id="327" r:id="rId63"/>
    <p:sldId id="316" r:id="rId64"/>
    <p:sldId id="313" r:id="rId65"/>
    <p:sldId id="314" r:id="rId66"/>
    <p:sldId id="320" r:id="rId67"/>
    <p:sldId id="319" r:id="rId68"/>
    <p:sldId id="305" r:id="rId69"/>
    <p:sldId id="321" r:id="rId70"/>
    <p:sldId id="322" r:id="rId71"/>
    <p:sldId id="323" r:id="rId72"/>
    <p:sldId id="555" r:id="rId73"/>
    <p:sldId id="324" r:id="rId74"/>
    <p:sldId id="551" r:id="rId75"/>
    <p:sldId id="552" r:id="rId76"/>
    <p:sldId id="556" r:id="rId77"/>
    <p:sldId id="576" r:id="rId78"/>
    <p:sldId id="325" r:id="rId79"/>
    <p:sldId id="326" r:id="rId80"/>
    <p:sldId id="553" r:id="rId81"/>
    <p:sldId id="346" r:id="rId82"/>
    <p:sldId id="347" r:id="rId83"/>
    <p:sldId id="328" r:id="rId84"/>
    <p:sldId id="348" r:id="rId85"/>
    <p:sldId id="329" r:id="rId86"/>
    <p:sldId id="330" r:id="rId87"/>
    <p:sldId id="331" r:id="rId88"/>
    <p:sldId id="579" r:id="rId89"/>
    <p:sldId id="332" r:id="rId90"/>
    <p:sldId id="333" r:id="rId91"/>
    <p:sldId id="334" r:id="rId92"/>
    <p:sldId id="335" r:id="rId93"/>
    <p:sldId id="336" r:id="rId94"/>
    <p:sldId id="337" r:id="rId95"/>
    <p:sldId id="338" r:id="rId96"/>
    <p:sldId id="339" r:id="rId97"/>
    <p:sldId id="578" r:id="rId98"/>
    <p:sldId id="577" r:id="rId99"/>
    <p:sldId id="340" r:id="rId100"/>
    <p:sldId id="341" r:id="rId101"/>
    <p:sldId id="342" r:id="rId102"/>
    <p:sldId id="343" r:id="rId103"/>
    <p:sldId id="344" r:id="rId104"/>
    <p:sldId id="351" r:id="rId105"/>
    <p:sldId id="345" r:id="rId106"/>
    <p:sldId id="349" r:id="rId107"/>
    <p:sldId id="350" r:id="rId108"/>
    <p:sldId id="352" r:id="rId109"/>
    <p:sldId id="353" r:id="rId110"/>
    <p:sldId id="354" r:id="rId111"/>
    <p:sldId id="355" r:id="rId112"/>
    <p:sldId id="356" r:id="rId113"/>
    <p:sldId id="358" r:id="rId114"/>
    <p:sldId id="359" r:id="rId115"/>
    <p:sldId id="360" r:id="rId116"/>
    <p:sldId id="361" r:id="rId117"/>
    <p:sldId id="362" r:id="rId118"/>
    <p:sldId id="363" r:id="rId119"/>
    <p:sldId id="357" r:id="rId120"/>
    <p:sldId id="374" r:id="rId121"/>
    <p:sldId id="375" r:id="rId122"/>
    <p:sldId id="376" r:id="rId123"/>
    <p:sldId id="377" r:id="rId124"/>
    <p:sldId id="378" r:id="rId125"/>
    <p:sldId id="379" r:id="rId126"/>
    <p:sldId id="380" r:id="rId127"/>
    <p:sldId id="382" r:id="rId128"/>
    <p:sldId id="381" r:id="rId129"/>
    <p:sldId id="383" r:id="rId130"/>
    <p:sldId id="384" r:id="rId131"/>
    <p:sldId id="385" r:id="rId132"/>
    <p:sldId id="386" r:id="rId133"/>
    <p:sldId id="387" r:id="rId134"/>
    <p:sldId id="388" r:id="rId135"/>
    <p:sldId id="364" r:id="rId136"/>
    <p:sldId id="365" r:id="rId137"/>
    <p:sldId id="366" r:id="rId138"/>
    <p:sldId id="367" r:id="rId139"/>
    <p:sldId id="368" r:id="rId140"/>
    <p:sldId id="389" r:id="rId141"/>
    <p:sldId id="369" r:id="rId142"/>
    <p:sldId id="370" r:id="rId143"/>
    <p:sldId id="371" r:id="rId144"/>
    <p:sldId id="372" r:id="rId145"/>
    <p:sldId id="373" r:id="rId146"/>
    <p:sldId id="390" r:id="rId147"/>
    <p:sldId id="391" r:id="rId148"/>
    <p:sldId id="392" r:id="rId149"/>
    <p:sldId id="394" r:id="rId150"/>
    <p:sldId id="393" r:id="rId151"/>
    <p:sldId id="395" r:id="rId152"/>
    <p:sldId id="396" r:id="rId153"/>
    <p:sldId id="397" r:id="rId154"/>
    <p:sldId id="398" r:id="rId155"/>
    <p:sldId id="399" r:id="rId156"/>
    <p:sldId id="400" r:id="rId157"/>
    <p:sldId id="401" r:id="rId158"/>
    <p:sldId id="402" r:id="rId159"/>
    <p:sldId id="403" r:id="rId160"/>
    <p:sldId id="404" r:id="rId161"/>
    <p:sldId id="405" r:id="rId162"/>
    <p:sldId id="406" r:id="rId163"/>
    <p:sldId id="407" r:id="rId164"/>
    <p:sldId id="408" r:id="rId165"/>
    <p:sldId id="409" r:id="rId166"/>
    <p:sldId id="410" r:id="rId167"/>
    <p:sldId id="411" r:id="rId168"/>
    <p:sldId id="412" r:id="rId169"/>
    <p:sldId id="413" r:id="rId170"/>
    <p:sldId id="414" r:id="rId171"/>
    <p:sldId id="415" r:id="rId172"/>
    <p:sldId id="416" r:id="rId173"/>
    <p:sldId id="417" r:id="rId174"/>
    <p:sldId id="418" r:id="rId175"/>
    <p:sldId id="419" r:id="rId176"/>
    <p:sldId id="420" r:id="rId177"/>
    <p:sldId id="422" r:id="rId178"/>
    <p:sldId id="426" r:id="rId179"/>
    <p:sldId id="421" r:id="rId180"/>
    <p:sldId id="423" r:id="rId181"/>
    <p:sldId id="424" r:id="rId182"/>
    <p:sldId id="425" r:id="rId183"/>
    <p:sldId id="427" r:id="rId184"/>
    <p:sldId id="428" r:id="rId185"/>
    <p:sldId id="430" r:id="rId186"/>
    <p:sldId id="429" r:id="rId187"/>
    <p:sldId id="431" r:id="rId188"/>
    <p:sldId id="432" r:id="rId189"/>
    <p:sldId id="433" r:id="rId190"/>
    <p:sldId id="434" r:id="rId191"/>
    <p:sldId id="435" r:id="rId192"/>
    <p:sldId id="436" r:id="rId193"/>
    <p:sldId id="437" r:id="rId194"/>
    <p:sldId id="438" r:id="rId195"/>
    <p:sldId id="439" r:id="rId196"/>
    <p:sldId id="440" r:id="rId197"/>
    <p:sldId id="441" r:id="rId198"/>
    <p:sldId id="442" r:id="rId199"/>
    <p:sldId id="443" r:id="rId200"/>
    <p:sldId id="444" r:id="rId201"/>
    <p:sldId id="463" r:id="rId202"/>
    <p:sldId id="457" r:id="rId203"/>
    <p:sldId id="458" r:id="rId204"/>
    <p:sldId id="445" r:id="rId205"/>
    <p:sldId id="446" r:id="rId206"/>
    <p:sldId id="447" r:id="rId207"/>
    <p:sldId id="448" r:id="rId208"/>
    <p:sldId id="449" r:id="rId209"/>
    <p:sldId id="450" r:id="rId210"/>
    <p:sldId id="451" r:id="rId211"/>
    <p:sldId id="452" r:id="rId212"/>
    <p:sldId id="550" r:id="rId213"/>
    <p:sldId id="467" r:id="rId214"/>
    <p:sldId id="453" r:id="rId215"/>
    <p:sldId id="454" r:id="rId216"/>
    <p:sldId id="455" r:id="rId217"/>
    <p:sldId id="456" r:id="rId218"/>
    <p:sldId id="459" r:id="rId219"/>
    <p:sldId id="460" r:id="rId220"/>
    <p:sldId id="461" r:id="rId221"/>
    <p:sldId id="462" r:id="rId222"/>
    <p:sldId id="464" r:id="rId223"/>
    <p:sldId id="465" r:id="rId224"/>
    <p:sldId id="466" r:id="rId225"/>
    <p:sldId id="468" r:id="rId226"/>
    <p:sldId id="469" r:id="rId227"/>
    <p:sldId id="470" r:id="rId228"/>
    <p:sldId id="471" r:id="rId229"/>
    <p:sldId id="472" r:id="rId230"/>
    <p:sldId id="473" r:id="rId231"/>
    <p:sldId id="474" r:id="rId232"/>
    <p:sldId id="475" r:id="rId233"/>
    <p:sldId id="476" r:id="rId234"/>
    <p:sldId id="477" r:id="rId235"/>
    <p:sldId id="478" r:id="rId236"/>
    <p:sldId id="491" r:id="rId237"/>
    <p:sldId id="482" r:id="rId238"/>
    <p:sldId id="490" r:id="rId239"/>
    <p:sldId id="483" r:id="rId240"/>
    <p:sldId id="479" r:id="rId241"/>
    <p:sldId id="480" r:id="rId242"/>
    <p:sldId id="484" r:id="rId243"/>
    <p:sldId id="485" r:id="rId244"/>
    <p:sldId id="486" r:id="rId245"/>
    <p:sldId id="487" r:id="rId246"/>
    <p:sldId id="488" r:id="rId247"/>
    <p:sldId id="489" r:id="rId248"/>
    <p:sldId id="492" r:id="rId249"/>
    <p:sldId id="493" r:id="rId250"/>
    <p:sldId id="494" r:id="rId251"/>
    <p:sldId id="495" r:id="rId252"/>
    <p:sldId id="496" r:id="rId253"/>
    <p:sldId id="497" r:id="rId254"/>
    <p:sldId id="498" r:id="rId255"/>
    <p:sldId id="499" r:id="rId256"/>
    <p:sldId id="500" r:id="rId257"/>
    <p:sldId id="501" r:id="rId258"/>
    <p:sldId id="502" r:id="rId259"/>
    <p:sldId id="503" r:id="rId260"/>
    <p:sldId id="504" r:id="rId261"/>
    <p:sldId id="505" r:id="rId262"/>
    <p:sldId id="506" r:id="rId263"/>
    <p:sldId id="507" r:id="rId264"/>
    <p:sldId id="508" r:id="rId265"/>
    <p:sldId id="509" r:id="rId266"/>
    <p:sldId id="510" r:id="rId267"/>
    <p:sldId id="511" r:id="rId268"/>
    <p:sldId id="512" r:id="rId269"/>
    <p:sldId id="513" r:id="rId270"/>
    <p:sldId id="514" r:id="rId271"/>
    <p:sldId id="515" r:id="rId272"/>
    <p:sldId id="516" r:id="rId273"/>
    <p:sldId id="517" r:id="rId274"/>
    <p:sldId id="518" r:id="rId275"/>
    <p:sldId id="519" r:id="rId276"/>
    <p:sldId id="520" r:id="rId277"/>
    <p:sldId id="521" r:id="rId278"/>
    <p:sldId id="522" r:id="rId279"/>
    <p:sldId id="523" r:id="rId280"/>
    <p:sldId id="524" r:id="rId281"/>
    <p:sldId id="525" r:id="rId282"/>
    <p:sldId id="526" r:id="rId283"/>
    <p:sldId id="527" r:id="rId284"/>
    <p:sldId id="528" r:id="rId285"/>
    <p:sldId id="529" r:id="rId286"/>
    <p:sldId id="530" r:id="rId287"/>
    <p:sldId id="531" r:id="rId288"/>
    <p:sldId id="532" r:id="rId289"/>
    <p:sldId id="533" r:id="rId290"/>
    <p:sldId id="534" r:id="rId291"/>
    <p:sldId id="535" r:id="rId292"/>
    <p:sldId id="536" r:id="rId293"/>
    <p:sldId id="537" r:id="rId294"/>
    <p:sldId id="538" r:id="rId295"/>
    <p:sldId id="539" r:id="rId296"/>
    <p:sldId id="540" r:id="rId297"/>
    <p:sldId id="541" r:id="rId298"/>
    <p:sldId id="542" r:id="rId299"/>
    <p:sldId id="543" r:id="rId300"/>
    <p:sldId id="544" r:id="rId301"/>
    <p:sldId id="545" r:id="rId302"/>
    <p:sldId id="546" r:id="rId303"/>
    <p:sldId id="547" r:id="rId304"/>
    <p:sldId id="548" r:id="rId305"/>
    <p:sldId id="549" r:id="rId30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de Microsoft Office" initials="UdM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4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92"/>
    </p:cViewPr>
  </p:sorter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notesMaster" Target="notesMasters/notesMaster1.xml"/><Relationship Id="rId308" Type="http://schemas.openxmlformats.org/officeDocument/2006/relationships/handoutMaster" Target="handoutMasters/handoutMaster1.xml"/><Relationship Id="rId309"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commentAuthors" Target="commentAuthors.xml"/><Relationship Id="rId311" Type="http://schemas.openxmlformats.org/officeDocument/2006/relationships/presProps" Target="presProps.xml"/><Relationship Id="rId312" Type="http://schemas.openxmlformats.org/officeDocument/2006/relationships/viewProps" Target="viewProps.xml"/><Relationship Id="rId313" Type="http://schemas.openxmlformats.org/officeDocument/2006/relationships/theme" Target="theme/theme1.xml"/><Relationship Id="rId314" Type="http://schemas.openxmlformats.org/officeDocument/2006/relationships/tableStyles" Target="tableStyles.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30T23:59:28.515"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3A9C65-5AA1-054E-A14F-A00AD2AF70F5}" type="datetime1">
              <a:rPr lang="fr-FR" smtClean="0"/>
              <a:t>10/09/20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Programmation Côté Serveur - S3T</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9F8937-D4E9-774E-9D49-0CFAB3EA4A04}" type="slidenum">
              <a:rPr lang="fr-FR" smtClean="0"/>
              <a:t>‹#›</a:t>
            </a:fld>
            <a:endParaRPr lang="fr-FR"/>
          </a:p>
        </p:txBody>
      </p:sp>
    </p:spTree>
    <p:extLst>
      <p:ext uri="{BB962C8B-B14F-4D97-AF65-F5344CB8AC3E}">
        <p14:creationId xmlns:p14="http://schemas.microsoft.com/office/powerpoint/2010/main" val="21030265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AB458-E359-CB4C-B4BC-6BB7B26D5C39}" type="datetime1">
              <a:rPr lang="fr-FR" smtClean="0"/>
              <a:t>10/09/20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Programmation Côté Serveur - S3T</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273D0-DA16-5F4E-BF60-B1C4057E0861}" type="slidenum">
              <a:rPr lang="fr-FR" smtClean="0"/>
              <a:t>‹#›</a:t>
            </a:fld>
            <a:endParaRPr lang="fr-FR"/>
          </a:p>
        </p:txBody>
      </p:sp>
    </p:spTree>
    <p:extLst>
      <p:ext uri="{BB962C8B-B14F-4D97-AF65-F5344CB8AC3E}">
        <p14:creationId xmlns:p14="http://schemas.microsoft.com/office/powerpoint/2010/main" val="209727486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51273D0-DA16-5F4E-BF60-B1C4057E0861}" type="slidenum">
              <a:rPr lang="fr-FR" smtClean="0"/>
              <a:t>6</a:t>
            </a:fld>
            <a:endParaRPr lang="fr-FR"/>
          </a:p>
        </p:txBody>
      </p:sp>
      <p:sp>
        <p:nvSpPr>
          <p:cNvPr id="5" name="Espace réservé du pied de page 4"/>
          <p:cNvSpPr>
            <a:spLocks noGrp="1"/>
          </p:cNvSpPr>
          <p:nvPr>
            <p:ph type="ftr" sz="quarter" idx="11"/>
          </p:nvPr>
        </p:nvSpPr>
        <p:spPr/>
        <p:txBody>
          <a:bodyPr/>
          <a:lstStyle/>
          <a:p>
            <a:r>
              <a:rPr lang="fr-FR" smtClean="0"/>
              <a:t>Programmation Côté Serveur - S3T</a:t>
            </a:r>
            <a:endParaRPr lang="fr-FR"/>
          </a:p>
        </p:txBody>
      </p:sp>
    </p:spTree>
    <p:extLst>
      <p:ext uri="{BB962C8B-B14F-4D97-AF65-F5344CB8AC3E}">
        <p14:creationId xmlns:p14="http://schemas.microsoft.com/office/powerpoint/2010/main" val="298650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smtClean="0"/>
              <a:t>Programmation Côté Serveur - S3T</a:t>
            </a:r>
            <a:endParaRPr lang="fr-FR"/>
          </a:p>
        </p:txBody>
      </p:sp>
      <p:sp>
        <p:nvSpPr>
          <p:cNvPr id="5" name="Espace réservé du numéro de diapositive 4"/>
          <p:cNvSpPr>
            <a:spLocks noGrp="1"/>
          </p:cNvSpPr>
          <p:nvPr>
            <p:ph type="sldNum" sz="quarter" idx="11"/>
          </p:nvPr>
        </p:nvSpPr>
        <p:spPr/>
        <p:txBody>
          <a:bodyPr/>
          <a:lstStyle/>
          <a:p>
            <a:fld id="{551273D0-DA16-5F4E-BF60-B1C4057E0861}" type="slidenum">
              <a:rPr lang="fr-FR" smtClean="0"/>
              <a:t>241</a:t>
            </a:fld>
            <a:endParaRPr lang="fr-FR"/>
          </a:p>
        </p:txBody>
      </p:sp>
    </p:spTree>
    <p:extLst>
      <p:ext uri="{BB962C8B-B14F-4D97-AF65-F5344CB8AC3E}">
        <p14:creationId xmlns:p14="http://schemas.microsoft.com/office/powerpoint/2010/main" val="381920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FAF86B6-17FC-F847-B867-BAD0A5842F0A}" type="datetime1">
              <a:rPr lang="fr-FR" smtClean="0"/>
              <a:t>10/09/20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253394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D4FF68-6827-034D-865B-2397698E0D01}" type="datetime1">
              <a:rPr lang="fr-FR" smtClean="0"/>
              <a:t>10/09/20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51654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927985-D5EE-0F42-BD2B-24533A2F5683}" type="datetime1">
              <a:rPr lang="fr-FR" smtClean="0"/>
              <a:t>10/09/20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56763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6582AA-616B-944E-9084-34D2C9C0A5A1}" type="datetime1">
              <a:rPr lang="fr-FR" smtClean="0"/>
              <a:t>10/09/20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94305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C1C1884-7345-8340-8646-0ABA699A01E2}" type="datetime1">
              <a:rPr lang="fr-FR" smtClean="0"/>
              <a:t>10/09/20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13187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78F780-93BA-5243-B97C-3EA14C38FE01}" type="datetime1">
              <a:rPr lang="fr-FR" smtClean="0"/>
              <a:t>10/09/20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184733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82013D-64D4-FD4C-B525-EBD942433B4D}" type="datetime1">
              <a:rPr lang="fr-FR" smtClean="0"/>
              <a:t>10/09/20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254795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ED367DD-BFE3-394E-9150-1CFA20EE04D9}" type="datetime1">
              <a:rPr lang="fr-FR" smtClean="0"/>
              <a:t>10/09/20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213359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4A8B91-D140-4140-AE20-DF169864961F}" type="datetime1">
              <a:rPr lang="fr-FR" smtClean="0"/>
              <a:t>10/09/20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299208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917F40-A7AB-5049-BCE3-87CF4E59FAAE}" type="datetime1">
              <a:rPr lang="fr-FR" smtClean="0"/>
              <a:t>10/09/20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165091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DCD9305-C664-5F45-8D00-5EE30CA98EB1}" type="datetime1">
              <a:rPr lang="fr-FR" smtClean="0"/>
              <a:t>10/09/20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57A912-E82F-644A-B1CA-32942584C365}" type="slidenum">
              <a:rPr lang="fr-FR" smtClean="0"/>
              <a:t>‹#›</a:t>
            </a:fld>
            <a:endParaRPr lang="fr-FR"/>
          </a:p>
        </p:txBody>
      </p:sp>
    </p:spTree>
    <p:extLst>
      <p:ext uri="{BB962C8B-B14F-4D97-AF65-F5344CB8AC3E}">
        <p14:creationId xmlns:p14="http://schemas.microsoft.com/office/powerpoint/2010/main" val="33009322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7B1BA-973C-684C-A69A-7383909904BF}" type="datetime1">
              <a:rPr lang="fr-FR" smtClean="0"/>
              <a:t>10/09/20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7A912-E82F-644A-B1CA-32942584C365}" type="slidenum">
              <a:rPr lang="fr-FR" smtClean="0"/>
              <a:t>‹#›</a:t>
            </a:fld>
            <a:endParaRPr lang="fr-FR"/>
          </a:p>
        </p:txBody>
      </p:sp>
    </p:spTree>
    <p:extLst>
      <p:ext uri="{BB962C8B-B14F-4D97-AF65-F5344CB8AC3E}">
        <p14:creationId xmlns:p14="http://schemas.microsoft.com/office/powerpoint/2010/main" val="281545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asyphp.or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hp.net/manual/fr/reserved.variables.files.php"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w3schools.com/php/func_filesystem_chmod.asp" TargetMode="External"/><Relationship Id="rId4" Type="http://schemas.openxmlformats.org/officeDocument/2006/relationships/hyperlink" Target="http://www.w3schools.com/php/func_filesystem_chown.asp" TargetMode="External"/><Relationship Id="rId5" Type="http://schemas.openxmlformats.org/officeDocument/2006/relationships/hyperlink" Target="http://www.w3schools.com/php/func_filesystem_umask.asp" TargetMode="External"/><Relationship Id="rId6" Type="http://schemas.openxmlformats.org/officeDocument/2006/relationships/hyperlink" Target="http://www.w3schools.com/php/func_filesystem_clearstatcache.asp" TargetMode="External"/><Relationship Id="rId7" Type="http://schemas.openxmlformats.org/officeDocument/2006/relationships/hyperlink" Target="http://www.w3schools.com/php/func_filesystem_fflush.asp" TargetMode="External"/><Relationship Id="rId1" Type="http://schemas.openxmlformats.org/officeDocument/2006/relationships/slideLayout" Target="../slideLayouts/slideLayout2.xml"/><Relationship Id="rId2" Type="http://schemas.openxmlformats.org/officeDocument/2006/relationships/hyperlink" Target="http://www.w3schools.com/php/func_filesystem_chgrp.asp" TargetMode="External"/></Relationships>
</file>

<file path=ppt/slides/_rels/slide113.xml.rels><?xml version="1.0" encoding="UTF-8" standalone="yes"?>
<Relationships xmlns="http://schemas.openxmlformats.org/package/2006/relationships"><Relationship Id="rId11" Type="http://schemas.openxmlformats.org/officeDocument/2006/relationships/hyperlink" Target="http://www.w3schools.com/php/func_filesystem_fstat.asp" TargetMode="External"/><Relationship Id="rId12" Type="http://schemas.openxmlformats.org/officeDocument/2006/relationships/hyperlink" Target="http://www.w3schools.com/php/func_filesystem_ftell.asp" TargetMode="External"/><Relationship Id="rId13" Type="http://schemas.openxmlformats.org/officeDocument/2006/relationships/hyperlink" Target="http://www.w3schools.com/php/func_filesystem_pathinfo.asp" TargetMode="External"/><Relationship Id="rId1" Type="http://schemas.openxmlformats.org/officeDocument/2006/relationships/slideLayout" Target="../slideLayouts/slideLayout2.xml"/><Relationship Id="rId2" Type="http://schemas.openxmlformats.org/officeDocument/2006/relationships/hyperlink" Target="http://www.w3schools.com/php/func_filesystem_fileatime.asp" TargetMode="External"/><Relationship Id="rId3" Type="http://schemas.openxmlformats.org/officeDocument/2006/relationships/hyperlink" Target="http://www.w3schools.com/php/func_filesystem_filectime.asp" TargetMode="External"/><Relationship Id="rId4" Type="http://schemas.openxmlformats.org/officeDocument/2006/relationships/hyperlink" Target="http://www.w3schools.com/php/func_filesystem_filemtime.asp" TargetMode="External"/><Relationship Id="rId5" Type="http://schemas.openxmlformats.org/officeDocument/2006/relationships/hyperlink" Target="http://www.w3schools.com/php/func_filesystem_touch.asp" TargetMode="External"/><Relationship Id="rId6" Type="http://schemas.openxmlformats.org/officeDocument/2006/relationships/hyperlink" Target="http://www.w3schools.com/php/func_filesystem_filegroup.asp" TargetMode="External"/><Relationship Id="rId7" Type="http://schemas.openxmlformats.org/officeDocument/2006/relationships/hyperlink" Target="http://www.w3schools.com/php/func_filesystem_fileowner.asp" TargetMode="External"/><Relationship Id="rId8" Type="http://schemas.openxmlformats.org/officeDocument/2006/relationships/hyperlink" Target="http://www.w3schools.com/php/func_filesystem_fileperms.asp" TargetMode="External"/><Relationship Id="rId9" Type="http://schemas.openxmlformats.org/officeDocument/2006/relationships/hyperlink" Target="http://www.w3schools.com/php/func_filesystem_filesize.asp" TargetMode="External"/><Relationship Id="rId10" Type="http://schemas.openxmlformats.org/officeDocument/2006/relationships/hyperlink" Target="http://www.w3schools.com/php/func_filesystem_filetype.asp"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www.w3schools.com/php/func_filesystem_is_file.asp" TargetMode="External"/><Relationship Id="rId4" Type="http://schemas.openxmlformats.org/officeDocument/2006/relationships/hyperlink" Target="http://www.w3schools.com/php/func_filesystem_is_link.asp" TargetMode="External"/><Relationship Id="rId5" Type="http://schemas.openxmlformats.org/officeDocument/2006/relationships/hyperlink" Target="http://www.w3schools.com/php/func_filesystem_is_readable.asp" TargetMode="External"/><Relationship Id="rId6" Type="http://schemas.openxmlformats.org/officeDocument/2006/relationships/hyperlink" Target="http://www.w3schools.com/php/func_filesystem_is_writable.asp" TargetMode="External"/><Relationship Id="rId7" Type="http://schemas.openxmlformats.org/officeDocument/2006/relationships/hyperlink" Target="http://www.w3schools.com/php/func_filesystem_is_writeable.asp" TargetMode="External"/><Relationship Id="rId8" Type="http://schemas.openxmlformats.org/officeDocument/2006/relationships/hyperlink" Target="http://www.w3schools.com/php/func_filesystem_is_uploaded_file.asp" TargetMode="External"/><Relationship Id="rId1" Type="http://schemas.openxmlformats.org/officeDocument/2006/relationships/slideLayout" Target="../slideLayouts/slideLayout2.xml"/><Relationship Id="rId2" Type="http://schemas.openxmlformats.org/officeDocument/2006/relationships/hyperlink" Target="http://www.w3schools.com/php/func_filesystem_is_executable.asp"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schools.com/php/func_filesystem_clearstatcache.asp" TargetMode="External"/><Relationship Id="rId3" Type="http://schemas.openxmlformats.org/officeDocument/2006/relationships/hyperlink" Target="http://www.w3schools.com/php/func_filesystem_fflush.asp"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w3schools.com/php/func_filesystem_fgetcsv.asp" TargetMode="External"/><Relationship Id="rId4" Type="http://schemas.openxmlformats.org/officeDocument/2006/relationships/hyperlink" Target="http://www.w3schools.com/php/func_filesystem_fgets.asp" TargetMode="External"/><Relationship Id="rId5" Type="http://schemas.openxmlformats.org/officeDocument/2006/relationships/hyperlink" Target="http://www.w3schools.com/php/func_filesystem_file.asp" TargetMode="External"/><Relationship Id="rId6" Type="http://schemas.openxmlformats.org/officeDocument/2006/relationships/hyperlink" Target="http://www.w3schools.com/php/func_filesystem_file_get_contents.asp" TargetMode="External"/><Relationship Id="rId7" Type="http://schemas.openxmlformats.org/officeDocument/2006/relationships/hyperlink" Target="http://www.w3schools.com/php/func_filesystem_fpassthru.asp" TargetMode="External"/><Relationship Id="rId8" Type="http://schemas.openxmlformats.org/officeDocument/2006/relationships/hyperlink" Target="http://www.w3schools.com/php/func_filesystem_fread.asp" TargetMode="External"/><Relationship Id="rId9" Type="http://schemas.openxmlformats.org/officeDocument/2006/relationships/hyperlink" Target="http://www.w3schools.com/php/func_filesystem_fscanf.asp" TargetMode="External"/><Relationship Id="rId10" Type="http://schemas.openxmlformats.org/officeDocument/2006/relationships/hyperlink" Target="http://www.w3schools.com/php/func_filesystem_readfile.asp" TargetMode="External"/><Relationship Id="rId1" Type="http://schemas.openxmlformats.org/officeDocument/2006/relationships/slideLayout" Target="../slideLayouts/slideLayout2.xml"/><Relationship Id="rId2" Type="http://schemas.openxmlformats.org/officeDocument/2006/relationships/hyperlink" Target="http://www.w3schools.com/php/func_filesystem_fgetc.asp"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www.w3schools.com/php/func_filesystem_ftell.asp" TargetMode="External"/><Relationship Id="rId4" Type="http://schemas.openxmlformats.org/officeDocument/2006/relationships/hyperlink" Target="http://www.w3schools.com/php/func_filesystem_rewind.asp" TargetMode="External"/><Relationship Id="rId5" Type="http://schemas.openxmlformats.org/officeDocument/2006/relationships/hyperlink" Target="http://www.w3schools.com/php/func_filesystem_feof.asp" TargetMode="External"/><Relationship Id="rId1" Type="http://schemas.openxmlformats.org/officeDocument/2006/relationships/slideLayout" Target="../slideLayouts/slideLayout2.xml"/><Relationship Id="rId2" Type="http://schemas.openxmlformats.org/officeDocument/2006/relationships/hyperlink" Target="http://www.w3schools.com/php/func_filesystem_fseek.asp"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w3schools.com/php/func_filesystem_dirname.asp" TargetMode="External"/><Relationship Id="rId4" Type="http://schemas.openxmlformats.org/officeDocument/2006/relationships/hyperlink" Target="http://www.w3schools.com/php/func_filesystem_disk_free_space.asp" TargetMode="External"/><Relationship Id="rId5" Type="http://schemas.openxmlformats.org/officeDocument/2006/relationships/hyperlink" Target="http://www.w3schools.com/php/func_filesystem_diskfreespace.asp" TargetMode="External"/><Relationship Id="rId6" Type="http://schemas.openxmlformats.org/officeDocument/2006/relationships/hyperlink" Target="http://www.w3schools.com/php/func_filesystem_glob.asp" TargetMode="External"/><Relationship Id="rId7" Type="http://schemas.openxmlformats.org/officeDocument/2006/relationships/hyperlink" Target="http://www.w3schools.com/php/func_filesystem_mkdir.asp" TargetMode="External"/><Relationship Id="rId8" Type="http://schemas.openxmlformats.org/officeDocument/2006/relationships/hyperlink" Target="http://www.w3schools.com/php/func_filesystem_rmdir.asp" TargetMode="External"/><Relationship Id="rId9" Type="http://schemas.openxmlformats.org/officeDocument/2006/relationships/hyperlink" Target="http://www.w3schools.com/php/func_filesystem_pathinfo.asp" TargetMode="External"/><Relationship Id="rId10" Type="http://schemas.openxmlformats.org/officeDocument/2006/relationships/hyperlink" Target="http://www.w3schools.com/php/func_filesystem_realpath.asp" TargetMode="External"/><Relationship Id="rId11" Type="http://schemas.openxmlformats.org/officeDocument/2006/relationships/hyperlink" Target="http://www.w3schools.com/php/func_filesystem_rename.asp" TargetMode="External"/><Relationship Id="rId1" Type="http://schemas.openxmlformats.org/officeDocument/2006/relationships/slideLayout" Target="../slideLayouts/slideLayout2.xml"/><Relationship Id="rId2" Type="http://schemas.openxmlformats.org/officeDocument/2006/relationships/hyperlink" Target="http://www.w3schools.com/php/func_filesystem_basename.asp"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r.php.net/manual/fr/ref.filesystem.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nsite.fr/essais/esemple.php"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ftp.constants.php" TargetMode="External"/><Relationship Id="rId3" Type="http://schemas.openxmlformats.org/officeDocument/2006/relationships/hyperlink" Target="http://www.w3schools.com/php/php_ref_ftp.asp"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function.mail.php"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ul.duraud@orange.fr"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ersonne1@unice.com%0ACc:personne2@unice.com%0ABcc"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school.com/php/php_ref_filter.asp"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language.pseudo-types.php%23language.types.mixed" TargetMode="Externa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language.pseudo-types.php%23language.types.mixed" TargetMode="Externa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language.pseudo-types.php%23language.types.mixed" TargetMode="Externa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function.highlight-file.php"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fr/language.pseudo-types.php%23language.types.mixed" TargetMode="Externa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php.net/manual/fr/simplexmlelement.addchild.php" TargetMode="External"/><Relationship Id="rId4" Type="http://schemas.openxmlformats.org/officeDocument/2006/relationships/hyperlink" Target="http://php.net/manual/fr/simplexmlelement.asxml.php" TargetMode="External"/><Relationship Id="rId5" Type="http://schemas.openxmlformats.org/officeDocument/2006/relationships/hyperlink" Target="http://php.net/manual/fr/simplexmlelement.attributes.php" TargetMode="External"/><Relationship Id="rId6" Type="http://schemas.openxmlformats.org/officeDocument/2006/relationships/hyperlink" Target="http://php.net/manual/fr/simplexmlelement.children.php" TargetMode="External"/><Relationship Id="rId7" Type="http://schemas.openxmlformats.org/officeDocument/2006/relationships/hyperlink" Target="http://php.net/manual/fr/simplexmlelement.construct.php" TargetMode="External"/><Relationship Id="rId8" Type="http://schemas.openxmlformats.org/officeDocument/2006/relationships/hyperlink" Target="http://php.net/manual/fr/simplexmlelement.count.php" TargetMode="External"/><Relationship Id="rId1" Type="http://schemas.openxmlformats.org/officeDocument/2006/relationships/slideLayout" Target="../slideLayouts/slideLayout2.xml"/><Relationship Id="rId2" Type="http://schemas.openxmlformats.org/officeDocument/2006/relationships/hyperlink" Target="http://php.net/manual/fr/simplexmlelement.addattribute.php" TargetMode="External"/></Relationships>
</file>

<file path=ppt/slides/_rels/slide181.xml.rels><?xml version="1.0" encoding="UTF-8" standalone="yes"?>
<Relationships xmlns="http://schemas.openxmlformats.org/package/2006/relationships"><Relationship Id="rId3" Type="http://schemas.openxmlformats.org/officeDocument/2006/relationships/hyperlink" Target="http://php.net/manual/fr/simplexmlelement.getname.php" TargetMode="External"/><Relationship Id="rId4" Type="http://schemas.openxmlformats.org/officeDocument/2006/relationships/hyperlink" Target="http://php.net/manual/fr/simplexmlelement.getnamespaces.php" TargetMode="External"/><Relationship Id="rId5" Type="http://schemas.openxmlformats.org/officeDocument/2006/relationships/hyperlink" Target="http://php.net/manual/fr/simplexmlelement.registerxpathnamespace.php" TargetMode="External"/><Relationship Id="rId6" Type="http://schemas.openxmlformats.org/officeDocument/2006/relationships/hyperlink" Target="http://php.net/manual/fr/simplexmlelement.savexml.php" TargetMode="External"/><Relationship Id="rId7" Type="http://schemas.openxmlformats.org/officeDocument/2006/relationships/hyperlink" Target="http://php.net/manual/fr/simplexmlelement.tostring.php" TargetMode="External"/><Relationship Id="rId8" Type="http://schemas.openxmlformats.org/officeDocument/2006/relationships/hyperlink" Target="http://php.net/manual/fr/simplexmlelement.xpath.php" TargetMode="External"/><Relationship Id="rId1" Type="http://schemas.openxmlformats.org/officeDocument/2006/relationships/slideLayout" Target="../slideLayouts/slideLayout2.xml"/><Relationship Id="rId2" Type="http://schemas.openxmlformats.org/officeDocument/2006/relationships/hyperlink" Target="http://php.net/manual/fr/simplexmlelement.getdocnamespaces.php" TargetMode="External"/></Relationships>
</file>

<file path=ppt/slides/_rels/slide182.xml.rels><?xml version="1.0" encoding="UTF-8" standalone="yes"?>
<Relationships xmlns="http://schemas.openxmlformats.org/package/2006/relationships"><Relationship Id="rId3" Type="http://schemas.openxmlformats.org/officeDocument/2006/relationships/hyperlink" Target="http://php.net/manual/fr/simplexmliterator.getchildren.php" TargetMode="External"/><Relationship Id="rId4" Type="http://schemas.openxmlformats.org/officeDocument/2006/relationships/hyperlink" Target="http://php.net/manual/fr/simplexmliterator.haschildren.php" TargetMode="External"/><Relationship Id="rId5" Type="http://schemas.openxmlformats.org/officeDocument/2006/relationships/hyperlink" Target="http://php.net/manual/fr/simplexmliterator.key.php" TargetMode="External"/><Relationship Id="rId6" Type="http://schemas.openxmlformats.org/officeDocument/2006/relationships/hyperlink" Target="http://php.net/manual/fr/simplexmliterator.next.php" TargetMode="External"/><Relationship Id="rId7" Type="http://schemas.openxmlformats.org/officeDocument/2006/relationships/hyperlink" Target="http://php.net/manual/fr/simplexmliterator.rewind.php" TargetMode="External"/><Relationship Id="rId8" Type="http://schemas.openxmlformats.org/officeDocument/2006/relationships/hyperlink" Target="http://php.net/manual/fr/simplexmliterator.valid.php" TargetMode="External"/><Relationship Id="rId1" Type="http://schemas.openxmlformats.org/officeDocument/2006/relationships/slideLayout" Target="../slideLayouts/slideLayout2.xml"/><Relationship Id="rId2" Type="http://schemas.openxmlformats.org/officeDocument/2006/relationships/hyperlink" Target="http://php.net/manual/fr/simplexmliterator.current.php" TargetMode="External"/></Relationships>
</file>

<file path=ppt/slides/_rels/slide183.xml.rels><?xml version="1.0" encoding="UTF-8" standalone="yes"?>
<Relationships xmlns="http://schemas.openxmlformats.org/package/2006/relationships"><Relationship Id="rId3" Type="http://schemas.openxmlformats.org/officeDocument/2006/relationships/hyperlink" Target="http://php.net/manual/fr/function.simplexml-load-file.php" TargetMode="External"/><Relationship Id="rId4" Type="http://schemas.openxmlformats.org/officeDocument/2006/relationships/hyperlink" Target="http://php.net/manual/fr/function.simplexml-load-string.php" TargetMode="External"/><Relationship Id="rId1" Type="http://schemas.openxmlformats.org/officeDocument/2006/relationships/slideLayout" Target="../slideLayouts/slideLayout2.xml"/><Relationship Id="rId2" Type="http://schemas.openxmlformats.org/officeDocument/2006/relationships/hyperlink" Target="http://php.net/manual/fr/function.simplexml-import-dom.php" TargetMode="Externa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ysql.com/downloads/index.html" TargetMode="External"/><Relationship Id="rId3" Type="http://schemas.openxmlformats.org/officeDocument/2006/relationships/hyperlink" Target="http://www.easyphp.org/" TargetMode="Externa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en/book.mysql.php" TargetMode="External"/><Relationship Id="rId3" Type="http://schemas.openxmlformats.org/officeDocument/2006/relationships/hyperlink" Target="http://www.w3schools.com/php/php_ref_mysql.asp" TargetMode="Externa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qltutorial.org/" TargetMode="External"/><Relationship Id="rId3" Type="http://schemas.openxmlformats.org/officeDocument/2006/relationships/hyperlink" Target="http://www.w3schools.com/sql/default.asp"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manual/en/pdo.installation.php" TargetMode="Externa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p.net/spl" TargetMode="Externa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omeone@exemple.com" TargetMode="Externa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hp.net/manual/fr/language.types.float.php" TargetMode="External"/><Relationship Id="rId4" Type="http://schemas.openxmlformats.org/officeDocument/2006/relationships/hyperlink" Target="https://www.php.net/manual/fr/language.types.array.php" TargetMode="External"/><Relationship Id="rId5" Type="http://schemas.openxmlformats.org/officeDocument/2006/relationships/hyperlink" Target="https://www.php.net/manual/fr/language.types.object.php" TargetMode="External"/><Relationship Id="rId1" Type="http://schemas.openxmlformats.org/officeDocument/2006/relationships/slideLayout" Target="../slideLayouts/slideLayout2.xml"/><Relationship Id="rId2" Type="http://schemas.openxmlformats.org/officeDocument/2006/relationships/hyperlink" Target="https://www.php.net/manual/fr/language.types.integer.ph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hp.net/manual/fr/class.traversable.php" TargetMode="External"/><Relationship Id="rId4" Type="http://schemas.openxmlformats.org/officeDocument/2006/relationships/hyperlink" Target="https://www.php.net/manual/fr/control-structures.foreach.php" TargetMode="External"/><Relationship Id="rId5" Type="http://schemas.openxmlformats.org/officeDocument/2006/relationships/hyperlink" Target="https://www.php.net/manual/fr/language.generators.php" TargetMode="External"/><Relationship Id="rId6" Type="http://schemas.openxmlformats.org/officeDocument/2006/relationships/hyperlink" Target="https://www.php.net/manual/fr/language.generators.syntax.php%23control-structures.yield" TargetMode="External"/><Relationship Id="rId1" Type="http://schemas.openxmlformats.org/officeDocument/2006/relationships/slideLayout" Target="../slideLayouts/slideLayout2.xml"/><Relationship Id="rId2" Type="http://schemas.openxmlformats.org/officeDocument/2006/relationships/hyperlink" Target="https://www.php.net/manual/fr/language.types.array.ph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hp.net/manual/fr/language.types.resource.ph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hp.net/manual/fr/language.types.callable.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hp.net/manual/fr/function.eval.php"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p.net"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cure.php.net/manual/fr/reserved.variables.server.php"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p.ne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solidFill>
                  <a:schemeClr val="tx2"/>
                </a:solidFill>
              </a:rPr>
              <a:t>Cours – TP – Projet</a:t>
            </a:r>
          </a:p>
          <a:p>
            <a:r>
              <a:rPr lang="fr-FR" sz="2400" smtClean="0">
                <a:solidFill>
                  <a:schemeClr val="tx2"/>
                </a:solidFill>
              </a:rPr>
              <a:t>CC (0,75) + </a:t>
            </a:r>
            <a:r>
              <a:rPr lang="fr-FR" sz="2400" dirty="0" smtClean="0">
                <a:solidFill>
                  <a:schemeClr val="tx2"/>
                </a:solidFill>
              </a:rPr>
              <a:t>Projet </a:t>
            </a:r>
            <a:r>
              <a:rPr lang="fr-FR" sz="2400" smtClean="0">
                <a:solidFill>
                  <a:schemeClr val="tx2"/>
                </a:solidFill>
              </a:rPr>
              <a:t>(0,75</a:t>
            </a:r>
            <a:r>
              <a:rPr lang="fr-FR" sz="2400" dirty="0" smtClean="0">
                <a:solidFill>
                  <a:schemeClr val="tx2"/>
                </a:solidFill>
              </a:rPr>
              <a:t>) + DS (1)</a:t>
            </a:r>
            <a:endParaRPr lang="fr-FR" sz="2400" dirty="0">
              <a:solidFill>
                <a:schemeClr val="tx2"/>
              </a:solidFill>
            </a:endParaRPr>
          </a:p>
        </p:txBody>
      </p:sp>
      <p:sp>
        <p:nvSpPr>
          <p:cNvPr id="4" name="Titre 3"/>
          <p:cNvSpPr>
            <a:spLocks noGrp="1"/>
          </p:cNvSpPr>
          <p:nvPr>
            <p:ph type="ctrTitle"/>
          </p:nvPr>
        </p:nvSpPr>
        <p:spPr/>
        <p:txBody>
          <a:bodyPr/>
          <a:lstStyle/>
          <a:p>
            <a:r>
              <a:rPr lang="fr-FR" b="1" dirty="0" smtClean="0">
                <a:solidFill>
                  <a:schemeClr val="tx2"/>
                </a:solidFill>
              </a:rPr>
              <a:t>Programmation Côté Serveur</a:t>
            </a:r>
            <a:endParaRPr lang="fr-FR" b="1" dirty="0">
              <a:solidFill>
                <a:schemeClr val="tx2"/>
              </a:solidFill>
            </a:endParaRPr>
          </a:p>
        </p:txBody>
      </p:sp>
      <p:sp>
        <p:nvSpPr>
          <p:cNvPr id="5" name="Espace réservé du numéro de diapositive 4"/>
          <p:cNvSpPr>
            <a:spLocks noGrp="1"/>
          </p:cNvSpPr>
          <p:nvPr>
            <p:ph type="sldNum" sz="quarter" idx="12"/>
          </p:nvPr>
        </p:nvSpPr>
        <p:spPr/>
        <p:txBody>
          <a:bodyPr/>
          <a:lstStyle/>
          <a:p>
            <a:fld id="{4157A912-E82F-644A-B1CA-32942584C365}" type="slidenum">
              <a:rPr lang="fr-FR" smtClean="0"/>
              <a:t>1</a:t>
            </a:fld>
            <a:endParaRPr lang="fr-FR" dirty="0"/>
          </a:p>
        </p:txBody>
      </p:sp>
    </p:spTree>
    <p:extLst>
      <p:ext uri="{BB962C8B-B14F-4D97-AF65-F5344CB8AC3E}">
        <p14:creationId xmlns:p14="http://schemas.microsoft.com/office/powerpoint/2010/main" val="12232881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Introduction au PHP</a:t>
            </a:r>
            <a:endParaRPr lang="fr-FR" b="1" dirty="0"/>
          </a:p>
        </p:txBody>
      </p:sp>
      <p:sp>
        <p:nvSpPr>
          <p:cNvPr id="3" name="Espace réservé du contenu 2"/>
          <p:cNvSpPr>
            <a:spLocks noGrp="1"/>
          </p:cNvSpPr>
          <p:nvPr>
            <p:ph idx="1"/>
          </p:nvPr>
        </p:nvSpPr>
        <p:spPr/>
        <p:txBody>
          <a:bodyPr/>
          <a:lstStyle/>
          <a:p>
            <a:pPr marL="0" indent="0">
              <a:buNone/>
            </a:pPr>
            <a:r>
              <a:rPr lang="fr-FR" b="1" dirty="0">
                <a:solidFill>
                  <a:srgbClr val="1F497D"/>
                </a:solidFill>
              </a:rPr>
              <a:t>Comment commencer à l’utiliser ?</a:t>
            </a:r>
            <a:r>
              <a:rPr lang="en-GB" b="1" dirty="0" smtClean="0">
                <a:solidFill>
                  <a:srgbClr val="1F497D"/>
                </a:solidFill>
                <a:effectLst/>
              </a:rPr>
              <a:t> </a:t>
            </a:r>
          </a:p>
          <a:p>
            <a:pPr lvl="0"/>
            <a:r>
              <a:rPr lang="fr-FR" sz="2800" dirty="0"/>
              <a:t>Pour simuler une utilisation </a:t>
            </a:r>
            <a:r>
              <a:rPr lang="fr-FR" sz="2800" dirty="0" err="1"/>
              <a:t>Client/Serveur</a:t>
            </a:r>
            <a:r>
              <a:rPr lang="fr-FR" sz="2800" dirty="0"/>
              <a:t> il est possible d’installer sur votre PC le logiciel « WAMP » serveur, accessible librement sous </a:t>
            </a:r>
            <a:r>
              <a:rPr lang="fr-FR" sz="2800" u="sng" dirty="0">
                <a:hlinkClick r:id="rId2"/>
              </a:rPr>
              <a:t>www.easyphp.org</a:t>
            </a:r>
            <a:r>
              <a:rPr lang="fr-FR" sz="2800" dirty="0"/>
              <a:t>.</a:t>
            </a:r>
            <a:endParaRPr lang="en-GB" sz="2800" dirty="0"/>
          </a:p>
          <a:p>
            <a:pPr lvl="0"/>
            <a:r>
              <a:rPr lang="fr-FR" sz="2800" dirty="0"/>
              <a:t>Sur le site de l’IUT une application </a:t>
            </a:r>
            <a:r>
              <a:rPr lang="fr-FR" sz="2800" dirty="0" err="1"/>
              <a:t>Client/Serveur</a:t>
            </a:r>
            <a:r>
              <a:rPr lang="fr-FR" sz="2800" dirty="0"/>
              <a:t> est déjà installée.</a:t>
            </a:r>
            <a:endParaRPr lang="en-GB" sz="28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a:t>
            </a:fld>
            <a:endParaRPr lang="fr-FR"/>
          </a:p>
        </p:txBody>
      </p:sp>
    </p:spTree>
    <p:extLst>
      <p:ext uri="{BB962C8B-B14F-4D97-AF65-F5344CB8AC3E}">
        <p14:creationId xmlns:p14="http://schemas.microsoft.com/office/powerpoint/2010/main" val="28426723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fontScale="92500" lnSpcReduction="20000"/>
          </a:bodyPr>
          <a:lstStyle/>
          <a:p>
            <a:r>
              <a:rPr lang="fr-FR" sz="2600" dirty="0" smtClean="0"/>
              <a:t>Exemple de téléchargement de fichier : </a:t>
            </a:r>
            <a:r>
              <a:rPr lang="fr-FR" dirty="0" smtClean="0"/>
              <a:t/>
            </a:r>
            <a:br>
              <a:rPr lang="fr-FR" dirty="0" smtClean="0"/>
            </a:br>
            <a:r>
              <a:rPr lang="fr-FR" dirty="0" smtClean="0"/>
              <a:t>		</a:t>
            </a:r>
            <a:r>
              <a:rPr lang="en-GB" sz="2200" dirty="0" smtClean="0"/>
              <a:t>&lt;</a:t>
            </a:r>
            <a:r>
              <a:rPr lang="en-GB" sz="2200" dirty="0"/>
              <a:t>form </a:t>
            </a:r>
            <a:r>
              <a:rPr lang="en-GB" sz="2200" dirty="0" smtClean="0"/>
              <a:t>action</a:t>
            </a:r>
            <a:r>
              <a:rPr lang="en-GB" sz="2200" dirty="0"/>
              <a:t>="</a:t>
            </a:r>
            <a:r>
              <a:rPr lang="en-GB" sz="2200" dirty="0" err="1"/>
              <a:t>upload_file.php</a:t>
            </a:r>
            <a:r>
              <a:rPr lang="en-GB" sz="2200" dirty="0"/>
              <a:t>" method="</a:t>
            </a:r>
            <a:r>
              <a:rPr lang="en-GB" sz="2200" dirty="0" smtClean="0"/>
              <a:t>post”</a:t>
            </a:r>
            <a:br>
              <a:rPr lang="en-GB" sz="2200" dirty="0" smtClean="0"/>
            </a:br>
            <a:r>
              <a:rPr lang="en-GB" sz="2200" dirty="0" smtClean="0"/>
              <a:t>		</a:t>
            </a:r>
            <a:r>
              <a:rPr lang="en-GB" sz="2200" dirty="0"/>
              <a:t>	 </a:t>
            </a:r>
            <a:r>
              <a:rPr lang="en-GB" sz="2200" dirty="0" smtClean="0"/>
              <a:t>  </a:t>
            </a:r>
            <a:r>
              <a:rPr lang="en-GB" sz="2200" dirty="0" err="1" smtClean="0"/>
              <a:t>enctype</a:t>
            </a:r>
            <a:r>
              <a:rPr lang="en-GB" sz="2200" dirty="0"/>
              <a:t>="multipart/form-</a:t>
            </a:r>
            <a:r>
              <a:rPr lang="en-GB" sz="2200" dirty="0" smtClean="0"/>
              <a:t>data”&gt;</a:t>
            </a:r>
            <a:br>
              <a:rPr lang="en-GB" sz="2200" dirty="0" smtClean="0"/>
            </a:br>
            <a:r>
              <a:rPr lang="en-GB" sz="2200" dirty="0"/>
              <a:t>		</a:t>
            </a:r>
            <a:r>
              <a:rPr lang="en-GB" sz="2200" dirty="0" smtClean="0"/>
              <a:t>	&lt;</a:t>
            </a:r>
            <a:r>
              <a:rPr lang="en-GB" sz="2200" dirty="0"/>
              <a:t>label for="file"&gt;Nom du </a:t>
            </a:r>
            <a:r>
              <a:rPr lang="en-GB" sz="2200" dirty="0" err="1"/>
              <a:t>fichier</a:t>
            </a:r>
            <a:r>
              <a:rPr lang="en-GB" sz="2200" dirty="0"/>
              <a:t>:&lt;/label</a:t>
            </a:r>
            <a:r>
              <a:rPr lang="en-GB" sz="2200" dirty="0" smtClean="0"/>
              <a:t>&gt;</a:t>
            </a:r>
            <a:br>
              <a:rPr lang="en-GB" sz="2200" dirty="0" smtClean="0"/>
            </a:br>
            <a:r>
              <a:rPr lang="en-GB" sz="2200" dirty="0" smtClean="0"/>
              <a:t>		</a:t>
            </a:r>
            <a:r>
              <a:rPr lang="en-GB" sz="2200" dirty="0"/>
              <a:t>	</a:t>
            </a:r>
            <a:r>
              <a:rPr lang="en-GB" sz="2200" dirty="0" smtClean="0"/>
              <a:t>&lt;</a:t>
            </a:r>
            <a:r>
              <a:rPr lang="en-GB" sz="2200" dirty="0"/>
              <a:t>input type="file" name="file" id="file" /</a:t>
            </a:r>
            <a:r>
              <a:rPr lang="en-GB" sz="2200" dirty="0" smtClean="0"/>
              <a:t>&gt;</a:t>
            </a:r>
            <a:br>
              <a:rPr lang="en-GB" sz="2200" dirty="0" smtClean="0"/>
            </a:br>
            <a:r>
              <a:rPr lang="en-GB" sz="2200" dirty="0" smtClean="0"/>
              <a:t>			&lt;</a:t>
            </a:r>
            <a:r>
              <a:rPr lang="en-GB" sz="2200" dirty="0" err="1"/>
              <a:t>br</a:t>
            </a:r>
            <a:r>
              <a:rPr lang="en-GB" sz="2200" dirty="0"/>
              <a:t> /</a:t>
            </a:r>
            <a:r>
              <a:rPr lang="en-GB" sz="2200" dirty="0" smtClean="0"/>
              <a:t>&gt;</a:t>
            </a:r>
            <a:br>
              <a:rPr lang="en-GB" sz="2200" dirty="0" smtClean="0"/>
            </a:br>
            <a:r>
              <a:rPr lang="en-GB" sz="2200" dirty="0"/>
              <a:t>		</a:t>
            </a:r>
            <a:r>
              <a:rPr lang="en-GB" sz="2200" dirty="0" smtClean="0"/>
              <a:t>	&lt;</a:t>
            </a:r>
            <a:r>
              <a:rPr lang="en-GB" sz="2200" dirty="0"/>
              <a:t>input type="submit" name="submit" value="</a:t>
            </a:r>
            <a:r>
              <a:rPr lang="en-GB" sz="2200" dirty="0" err="1"/>
              <a:t>Valider</a:t>
            </a:r>
            <a:r>
              <a:rPr lang="en-GB" sz="2200" dirty="0"/>
              <a:t>" /</a:t>
            </a:r>
            <a:r>
              <a:rPr lang="en-GB" sz="2200" dirty="0" smtClean="0"/>
              <a:t>&gt;</a:t>
            </a:r>
            <a:br>
              <a:rPr lang="en-GB" sz="2200" dirty="0" smtClean="0"/>
            </a:br>
            <a:r>
              <a:rPr lang="en-GB" sz="2200" dirty="0" smtClean="0"/>
              <a:t>		</a:t>
            </a:r>
            <a:r>
              <a:rPr lang="fr-FR" sz="2200" dirty="0" smtClean="0"/>
              <a:t>&lt;</a:t>
            </a:r>
            <a:r>
              <a:rPr lang="fr-FR" sz="2200" dirty="0"/>
              <a:t>/</a:t>
            </a:r>
            <a:r>
              <a:rPr lang="fr-FR" sz="2200" dirty="0" err="1"/>
              <a:t>form</a:t>
            </a:r>
            <a:r>
              <a:rPr lang="fr-FR" sz="2200" dirty="0"/>
              <a:t>&gt;</a:t>
            </a:r>
            <a:r>
              <a:rPr lang="en-GB" sz="2200" dirty="0"/>
              <a:t> </a:t>
            </a:r>
            <a:r>
              <a:rPr lang="en-GB" sz="2200" dirty="0" smtClean="0"/>
              <a:t/>
            </a:r>
            <a:br>
              <a:rPr lang="en-GB" sz="2200" dirty="0" smtClean="0"/>
            </a:br>
            <a:endParaRPr lang="en-GB" sz="2200" dirty="0" smtClean="0"/>
          </a:p>
          <a:p>
            <a:r>
              <a:rPr lang="fr-FR" sz="2600" dirty="0" smtClean="0"/>
              <a:t>L’utilisation de l’attribut « </a:t>
            </a:r>
            <a:r>
              <a:rPr lang="fr-FR" sz="2600" dirty="0" err="1" smtClean="0"/>
              <a:t>enctype</a:t>
            </a:r>
            <a:r>
              <a:rPr lang="fr-FR" sz="2600" dirty="0" smtClean="0"/>
              <a:t> » dans la balise &lt;</a:t>
            </a:r>
            <a:r>
              <a:rPr lang="fr-FR" sz="2600" dirty="0" err="1" smtClean="0"/>
              <a:t>form</a:t>
            </a:r>
            <a:r>
              <a:rPr lang="fr-FR" sz="2600" dirty="0" smtClean="0"/>
              <a:t>&gt; permet de spécifier le type du contenu du fichier à télécharger.</a:t>
            </a:r>
            <a:br>
              <a:rPr lang="fr-FR" sz="2600" dirty="0" smtClean="0"/>
            </a:br>
            <a:endParaRPr lang="fr-FR" sz="2600" dirty="0" smtClean="0"/>
          </a:p>
          <a:p>
            <a:r>
              <a:rPr lang="fr-FR" sz="2600" dirty="0" smtClean="0"/>
              <a:t>La </a:t>
            </a:r>
            <a:r>
              <a:rPr lang="fr-FR" sz="2600" dirty="0"/>
              <a:t>valeur « </a:t>
            </a:r>
            <a:r>
              <a:rPr lang="fr-FR" sz="2600" dirty="0" err="1"/>
              <a:t>multipart</a:t>
            </a:r>
            <a:r>
              <a:rPr lang="fr-FR" sz="2600" dirty="0"/>
              <a:t>/</a:t>
            </a:r>
            <a:r>
              <a:rPr lang="fr-FR" sz="2600" dirty="0" err="1"/>
              <a:t>form</a:t>
            </a:r>
            <a:r>
              <a:rPr lang="fr-FR" sz="2600" dirty="0"/>
              <a:t>-data » permet d’indiquer que le formulaire utilise des données </a:t>
            </a:r>
            <a:r>
              <a:rPr lang="fr-FR" sz="2600" dirty="0" smtClean="0"/>
              <a:t>binaires</a:t>
            </a:r>
            <a:r>
              <a:rPr lang="en-GB" sz="2600" dirty="0" smtClean="0"/>
              <a:t>.</a:t>
            </a:r>
            <a:endParaRPr lang="fr-FR" sz="26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100</a:t>
            </a:fld>
            <a:endParaRPr lang="fr-FR"/>
          </a:p>
        </p:txBody>
      </p:sp>
    </p:spTree>
    <p:extLst>
      <p:ext uri="{BB962C8B-B14F-4D97-AF65-F5344CB8AC3E}">
        <p14:creationId xmlns:p14="http://schemas.microsoft.com/office/powerpoint/2010/main" val="37454059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smtClean="0">
                <a:solidFill>
                  <a:srgbClr val="4F81BD"/>
                </a:solidFill>
              </a:rPr>
              <a:t>La table </a:t>
            </a:r>
            <a:r>
              <a:rPr lang="fr-FR" dirty="0" err="1" smtClean="0">
                <a:solidFill>
                  <a:srgbClr val="4F81BD"/>
                </a:solidFill>
              </a:rPr>
              <a:t>superglobale</a:t>
            </a:r>
            <a:r>
              <a:rPr lang="fr-FR" dirty="0" smtClean="0">
                <a:solidFill>
                  <a:srgbClr val="4F81BD"/>
                </a:solidFill>
              </a:rPr>
              <a:t> $_FILE</a:t>
            </a:r>
          </a:p>
          <a:p>
            <a:r>
              <a:rPr lang="fr-FR" dirty="0" smtClean="0"/>
              <a:t>C’est la table associative </a:t>
            </a:r>
            <a:r>
              <a:rPr lang="fr-FR" dirty="0" err="1" smtClean="0"/>
              <a:t>superglobale</a:t>
            </a:r>
            <a:r>
              <a:rPr lang="fr-FR" dirty="0" smtClean="0"/>
              <a:t> $_FILES qui permet de gérer le téléchargement.</a:t>
            </a:r>
            <a:br>
              <a:rPr lang="fr-FR" dirty="0" smtClean="0"/>
            </a:br>
            <a:endParaRPr lang="fr-FR" dirty="0" smtClean="0"/>
          </a:p>
          <a:p>
            <a:r>
              <a:rPr lang="fr-FR" dirty="0"/>
              <a:t>La table associative $</a:t>
            </a:r>
            <a:r>
              <a:rPr lang="fr-FR" dirty="0" smtClean="0"/>
              <a:t>_FILES </a:t>
            </a:r>
            <a:r>
              <a:rPr lang="fr-FR" dirty="0"/>
              <a:t>est décrite comme suit </a:t>
            </a:r>
            <a:r>
              <a:rPr lang="fr-FR" dirty="0" smtClean="0"/>
              <a:t>:</a:t>
            </a:r>
          </a:p>
          <a:p>
            <a:pPr lvl="1">
              <a:buFont typeface="Wingdings" charset="2"/>
              <a:buChar char="Ø"/>
            </a:pPr>
            <a:r>
              <a:rPr lang="fr-FR" dirty="0" smtClean="0"/>
              <a:t>$_FILES[</a:t>
            </a:r>
            <a:r>
              <a:rPr lang="fr-FR" dirty="0"/>
              <a:t>"file"][ "</a:t>
            </a:r>
            <a:r>
              <a:rPr lang="fr-FR" dirty="0" err="1"/>
              <a:t>name</a:t>
            </a:r>
            <a:r>
              <a:rPr lang="fr-FR" dirty="0"/>
              <a:t>"] indique le nom du fichier téléchargé,</a:t>
            </a:r>
            <a:endParaRPr lang="en-GB" dirty="0"/>
          </a:p>
          <a:p>
            <a:pPr lvl="1">
              <a:buFont typeface="Wingdings" charset="2"/>
              <a:buChar char="Ø"/>
            </a:pPr>
            <a:r>
              <a:rPr lang="fr-FR" dirty="0"/>
              <a:t>$</a:t>
            </a:r>
            <a:r>
              <a:rPr lang="fr-FR" dirty="0" smtClean="0"/>
              <a:t>_FILES[</a:t>
            </a:r>
            <a:r>
              <a:rPr lang="fr-FR" dirty="0"/>
              <a:t>"file"][ "type"] indique le type du fichier téléchargé,</a:t>
            </a:r>
            <a:endParaRPr lang="en-GB" dirty="0"/>
          </a:p>
          <a:p>
            <a:pPr lvl="1">
              <a:buFont typeface="Wingdings" charset="2"/>
              <a:buChar char="Ø"/>
            </a:pPr>
            <a:r>
              <a:rPr lang="fr-FR" dirty="0"/>
              <a:t>$</a:t>
            </a:r>
            <a:r>
              <a:rPr lang="fr-FR" dirty="0" smtClean="0"/>
              <a:t>_FILES[</a:t>
            </a:r>
            <a:r>
              <a:rPr lang="fr-FR" dirty="0"/>
              <a:t>"file"][ "size"] indique la taille du fichier téléchargé,</a:t>
            </a:r>
            <a:endParaRPr lang="en-GB" dirty="0"/>
          </a:p>
          <a:p>
            <a:pPr lvl="1">
              <a:buFont typeface="Wingdings" charset="2"/>
              <a:buChar char="Ø"/>
            </a:pPr>
            <a:r>
              <a:rPr lang="fr-FR" dirty="0"/>
              <a:t>$</a:t>
            </a:r>
            <a:r>
              <a:rPr lang="fr-FR" dirty="0" smtClean="0"/>
              <a:t>_FILES[</a:t>
            </a:r>
            <a:r>
              <a:rPr lang="fr-FR" dirty="0"/>
              <a:t>"file"][ "</a:t>
            </a:r>
            <a:r>
              <a:rPr lang="fr-FR" dirty="0" err="1"/>
              <a:t>tmp_name</a:t>
            </a:r>
            <a:r>
              <a:rPr lang="fr-FR" dirty="0"/>
              <a:t>"] indique le nom du fichier temporaire copié sur le serveur,</a:t>
            </a:r>
            <a:endParaRPr lang="en-GB" dirty="0"/>
          </a:p>
          <a:p>
            <a:pPr lvl="1">
              <a:buFont typeface="Wingdings" charset="2"/>
              <a:buChar char="Ø"/>
            </a:pPr>
            <a:r>
              <a:rPr lang="fr-FR" dirty="0"/>
              <a:t>$</a:t>
            </a:r>
            <a:r>
              <a:rPr lang="fr-FR" dirty="0" smtClean="0"/>
              <a:t>_FILES[</a:t>
            </a:r>
            <a:r>
              <a:rPr lang="fr-FR" dirty="0"/>
              <a:t>"file"][ "</a:t>
            </a:r>
            <a:r>
              <a:rPr lang="fr-FR" dirty="0" err="1"/>
              <a:t>error</a:t>
            </a:r>
            <a:r>
              <a:rPr lang="fr-FR" dirty="0"/>
              <a:t>"] indique le code d’erreur </a:t>
            </a:r>
            <a:r>
              <a:rPr lang="fr-FR" dirty="0" smtClean="0"/>
              <a:t>résultant </a:t>
            </a:r>
            <a:r>
              <a:rPr lang="fr-FR" dirty="0"/>
              <a:t>du téléchargement, s’il y en a une.</a:t>
            </a:r>
            <a:endParaRPr lang="en-GB" dirty="0"/>
          </a:p>
          <a:p>
            <a:pPr lvl="1">
              <a:buFont typeface="Wingdings" charset="2"/>
              <a:buChar char="Ø"/>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101</a:t>
            </a:fld>
            <a:endParaRPr lang="fr-FR"/>
          </a:p>
        </p:txBody>
      </p:sp>
    </p:spTree>
    <p:extLst>
      <p:ext uri="{BB962C8B-B14F-4D97-AF65-F5344CB8AC3E}">
        <p14:creationId xmlns:p14="http://schemas.microsoft.com/office/powerpoint/2010/main" val="24772148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solidFill>
                  <a:srgbClr val="4F81BD"/>
                </a:solidFill>
              </a:rPr>
              <a:t>Création d’un script de téléchargement</a:t>
            </a:r>
          </a:p>
          <a:p>
            <a:r>
              <a:rPr lang="fr-FR" dirty="0" smtClean="0"/>
              <a:t>Un premier script de téléchargement peut être programmé comme suit : </a:t>
            </a:r>
            <a:br>
              <a:rPr lang="fr-FR" dirty="0" smtClean="0"/>
            </a:br>
            <a:r>
              <a:rPr lang="fr-FR" dirty="0" smtClean="0"/>
              <a:t>		</a:t>
            </a:r>
            <a:r>
              <a:rPr lang="fr-FR" sz="1800" dirty="0" smtClean="0"/>
              <a:t>if </a:t>
            </a:r>
            <a:r>
              <a:rPr lang="fr-FR" sz="1800" dirty="0"/>
              <a:t>($_FILES["file"]["</a:t>
            </a:r>
            <a:r>
              <a:rPr lang="fr-FR" sz="1800" dirty="0" err="1"/>
              <a:t>error</a:t>
            </a:r>
            <a:r>
              <a:rPr lang="fr-FR" sz="1800" dirty="0"/>
              <a:t>"] &gt; 0) </a:t>
            </a:r>
            <a:r>
              <a:rPr lang="fr-FR" sz="1800" dirty="0" smtClean="0"/>
              <a:t>{</a:t>
            </a:r>
            <a:br>
              <a:rPr lang="fr-FR" sz="1800" dirty="0" smtClean="0"/>
            </a:br>
            <a:r>
              <a:rPr lang="fr-FR" sz="1800" dirty="0" smtClean="0"/>
              <a:t>	</a:t>
            </a:r>
            <a:r>
              <a:rPr lang="fr-FR" sz="1800" dirty="0"/>
              <a:t>	   </a:t>
            </a:r>
            <a:r>
              <a:rPr lang="fr-FR" sz="1800" dirty="0" err="1"/>
              <a:t>echo</a:t>
            </a:r>
            <a:r>
              <a:rPr lang="fr-FR" sz="1800" dirty="0"/>
              <a:t> "</a:t>
            </a:r>
            <a:r>
              <a:rPr lang="fr-FR" sz="1800" dirty="0" smtClean="0"/>
              <a:t>Erreur</a:t>
            </a:r>
            <a:r>
              <a:rPr lang="fr-FR" sz="1800" dirty="0"/>
              <a:t>: " . $_FILES["file"]["</a:t>
            </a:r>
            <a:r>
              <a:rPr lang="fr-FR" sz="1800" dirty="0" err="1"/>
              <a:t>error</a:t>
            </a:r>
            <a:r>
              <a:rPr lang="fr-FR" sz="1800" dirty="0"/>
              <a:t>"] . "&lt;</a:t>
            </a:r>
            <a:r>
              <a:rPr lang="fr-FR" sz="1800" dirty="0" err="1"/>
              <a:t>br</a:t>
            </a:r>
            <a:r>
              <a:rPr lang="fr-FR" sz="1800" dirty="0"/>
              <a:t> /&gt;"</a:t>
            </a:r>
            <a:r>
              <a:rPr lang="fr-FR" sz="1800" dirty="0" smtClean="0"/>
              <a:t>;</a:t>
            </a:r>
            <a:br>
              <a:rPr lang="fr-FR" sz="1800" dirty="0" smtClean="0"/>
            </a:br>
            <a:r>
              <a:rPr lang="fr-FR" sz="1800" dirty="0" smtClean="0"/>
              <a:t>	</a:t>
            </a:r>
            <a:r>
              <a:rPr lang="fr-FR" sz="1800" dirty="0"/>
              <a:t>	} </a:t>
            </a:r>
            <a:r>
              <a:rPr lang="fr-FR" sz="1800" dirty="0" err="1"/>
              <a:t>else</a:t>
            </a:r>
            <a:r>
              <a:rPr lang="fr-FR" sz="1800" dirty="0"/>
              <a:t> {	</a:t>
            </a:r>
            <a:r>
              <a:rPr lang="fr-FR" sz="1800" dirty="0" smtClean="0"/>
              <a:t/>
            </a:r>
            <a:br>
              <a:rPr lang="fr-FR" sz="1800" dirty="0" smtClean="0"/>
            </a:br>
            <a:r>
              <a:rPr lang="fr-FR" sz="1800" dirty="0" smtClean="0"/>
              <a:t>		   </a:t>
            </a:r>
            <a:r>
              <a:rPr lang="fr-FR" sz="1800" dirty="0" err="1"/>
              <a:t>echo</a:t>
            </a:r>
            <a:r>
              <a:rPr lang="fr-FR" sz="1800" dirty="0"/>
              <a:t> "Téléchargement de : " . $_FILES["file"]["</a:t>
            </a:r>
            <a:r>
              <a:rPr lang="fr-FR" sz="1800" dirty="0" err="1"/>
              <a:t>name</a:t>
            </a:r>
            <a:r>
              <a:rPr lang="fr-FR" sz="1800" dirty="0"/>
              <a:t>"] . "&lt;</a:t>
            </a:r>
            <a:r>
              <a:rPr lang="fr-FR" sz="1800" dirty="0" err="1"/>
              <a:t>br</a:t>
            </a:r>
            <a:r>
              <a:rPr lang="fr-FR" sz="1800" dirty="0"/>
              <a:t> /&gt;"</a:t>
            </a:r>
            <a:r>
              <a:rPr lang="fr-FR" sz="1800" dirty="0" smtClean="0"/>
              <a:t>;</a:t>
            </a:r>
            <a:br>
              <a:rPr lang="fr-FR" sz="1800" dirty="0" smtClean="0"/>
            </a:br>
            <a:r>
              <a:rPr lang="fr-FR" sz="1800" dirty="0" smtClean="0"/>
              <a:t>	</a:t>
            </a:r>
            <a:r>
              <a:rPr lang="fr-FR" sz="1800" dirty="0"/>
              <a:t>	   </a:t>
            </a:r>
            <a:r>
              <a:rPr lang="fr-FR" sz="1800" dirty="0" err="1"/>
              <a:t>echo</a:t>
            </a:r>
            <a:r>
              <a:rPr lang="fr-FR" sz="1800" dirty="0"/>
              <a:t> "Type : " . $_FILES["file"]["type"] . "&lt;</a:t>
            </a:r>
            <a:r>
              <a:rPr lang="fr-FR" sz="1800" dirty="0" err="1"/>
              <a:t>br</a:t>
            </a:r>
            <a:r>
              <a:rPr lang="fr-FR" sz="1800" dirty="0"/>
              <a:t> /&gt;"</a:t>
            </a:r>
            <a:r>
              <a:rPr lang="fr-FR" sz="1800" dirty="0" smtClean="0"/>
              <a:t>;</a:t>
            </a:r>
            <a:br>
              <a:rPr lang="fr-FR" sz="1800" dirty="0" smtClean="0"/>
            </a:br>
            <a:r>
              <a:rPr lang="fr-FR" sz="1800" dirty="0" smtClean="0"/>
              <a:t>	</a:t>
            </a:r>
            <a:r>
              <a:rPr lang="fr-FR" sz="1800" dirty="0"/>
              <a:t>	   </a:t>
            </a:r>
            <a:r>
              <a:rPr lang="fr-FR" sz="1800" dirty="0" err="1"/>
              <a:t>echo</a:t>
            </a:r>
            <a:r>
              <a:rPr lang="fr-FR" sz="1800" dirty="0"/>
              <a:t> "Taille : " . ($_FILES["file"]["size"] / 1024) . " Kb&lt;</a:t>
            </a:r>
            <a:r>
              <a:rPr lang="fr-FR" sz="1800" dirty="0" err="1"/>
              <a:t>br</a:t>
            </a:r>
            <a:r>
              <a:rPr lang="fr-FR" sz="1800" dirty="0"/>
              <a:t> /&gt;"</a:t>
            </a:r>
            <a:r>
              <a:rPr lang="fr-FR" sz="1800" dirty="0" smtClean="0"/>
              <a:t>;</a:t>
            </a:r>
            <a:br>
              <a:rPr lang="fr-FR" sz="1800" dirty="0" smtClean="0"/>
            </a:br>
            <a:r>
              <a:rPr lang="fr-FR" sz="1800" dirty="0" smtClean="0"/>
              <a:t>	</a:t>
            </a:r>
            <a:r>
              <a:rPr lang="fr-FR" sz="1800" dirty="0"/>
              <a:t>	   </a:t>
            </a:r>
            <a:r>
              <a:rPr lang="fr-FR" sz="1800" dirty="0" err="1"/>
              <a:t>echo</a:t>
            </a:r>
            <a:r>
              <a:rPr lang="fr-FR" sz="1800" dirty="0"/>
              <a:t> "Stocké dans : " . $_FILES["file"]["</a:t>
            </a:r>
            <a:r>
              <a:rPr lang="fr-FR" sz="1800" dirty="0" err="1"/>
              <a:t>tmp_name</a:t>
            </a:r>
            <a:r>
              <a:rPr lang="fr-FR" sz="1800" dirty="0"/>
              <a:t>"]</a:t>
            </a:r>
            <a:r>
              <a:rPr lang="fr-FR" sz="1800" dirty="0" smtClean="0"/>
              <a:t>;</a:t>
            </a:r>
            <a:br>
              <a:rPr lang="fr-FR" sz="1800" dirty="0" smtClean="0"/>
            </a:br>
            <a:r>
              <a:rPr lang="fr-FR" sz="1800" dirty="0" smtClean="0"/>
              <a:t>	</a:t>
            </a:r>
            <a:r>
              <a:rPr lang="fr-FR" sz="1800" dirty="0"/>
              <a:t>	}</a:t>
            </a:r>
            <a:r>
              <a:rPr lang="en-GB" sz="1800" dirty="0"/>
              <a:t> </a:t>
            </a:r>
            <a:endParaRPr lang="fr-FR" sz="1800"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102</a:t>
            </a:fld>
            <a:endParaRPr lang="fr-FR"/>
          </a:p>
        </p:txBody>
      </p:sp>
    </p:spTree>
    <p:extLst>
      <p:ext uri="{BB962C8B-B14F-4D97-AF65-F5344CB8AC3E}">
        <p14:creationId xmlns:p14="http://schemas.microsoft.com/office/powerpoint/2010/main" val="7491249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a:solidFill>
                  <a:srgbClr val="4F81BD"/>
                </a:solidFill>
              </a:rPr>
              <a:t>Les restrictions sur le téléchargement</a:t>
            </a:r>
            <a:r>
              <a:rPr lang="en-GB" dirty="0">
                <a:solidFill>
                  <a:srgbClr val="4F81BD"/>
                </a:solidFill>
              </a:rPr>
              <a:t> </a:t>
            </a:r>
            <a:endParaRPr lang="en-GB" dirty="0" smtClean="0">
              <a:solidFill>
                <a:srgbClr val="4F81BD"/>
              </a:solidFill>
            </a:endParaRPr>
          </a:p>
          <a:p>
            <a:r>
              <a:rPr lang="fr-FR" dirty="0" smtClean="0"/>
              <a:t>Nous pouvons restreindre la taille et le type des fichiers téléchargés.</a:t>
            </a:r>
          </a:p>
          <a:p>
            <a:r>
              <a:rPr lang="fr-FR" dirty="0" smtClean="0"/>
              <a:t>L’exemple suivant illustre un script de téléchargement pour une image de type « </a:t>
            </a:r>
            <a:r>
              <a:rPr lang="fr-FR" dirty="0" err="1" smtClean="0"/>
              <a:t>jpeg</a:t>
            </a:r>
            <a:r>
              <a:rPr lang="fr-FR" dirty="0" smtClean="0"/>
              <a:t> » dont la taille doit être inférieure à 20Kb : </a:t>
            </a:r>
            <a:br>
              <a:rPr lang="fr-FR" dirty="0" smtClean="0"/>
            </a:br>
            <a:r>
              <a:rPr lang="fr-FR" dirty="0" smtClean="0"/>
              <a:t> 		</a:t>
            </a:r>
            <a:br>
              <a:rPr lang="fr-FR" dirty="0" smtClean="0"/>
            </a:br>
            <a:r>
              <a:rPr lang="en-GB" sz="2600" dirty="0" smtClean="0"/>
              <a:t>if </a:t>
            </a:r>
            <a:r>
              <a:rPr lang="en-GB" sz="2600" dirty="0"/>
              <a:t>((($_FILES["file"]["type"] == "image/gif"</a:t>
            </a:r>
            <a:r>
              <a:rPr lang="en-GB" sz="2600" dirty="0" smtClean="0"/>
              <a:t>)</a:t>
            </a:r>
            <a:br>
              <a:rPr lang="en-GB" sz="2600" dirty="0" smtClean="0"/>
            </a:br>
            <a:r>
              <a:rPr lang="en-GB" sz="2600" dirty="0" smtClean="0"/>
              <a:t>	</a:t>
            </a:r>
            <a:r>
              <a:rPr lang="en-GB" sz="2600" dirty="0"/>
              <a:t>	     </a:t>
            </a:r>
            <a:r>
              <a:rPr lang="en-GB" sz="2600" dirty="0" smtClean="0"/>
              <a:t>	</a:t>
            </a:r>
            <a:r>
              <a:rPr lang="fr-FR" sz="2600" dirty="0" smtClean="0"/>
              <a:t>|</a:t>
            </a:r>
            <a:r>
              <a:rPr lang="fr-FR" sz="2600" dirty="0"/>
              <a:t>| ($_FILES["file"]["type"] == "image/</a:t>
            </a:r>
            <a:r>
              <a:rPr lang="fr-FR" sz="2600" dirty="0" err="1"/>
              <a:t>jpeg</a:t>
            </a:r>
            <a:r>
              <a:rPr lang="fr-FR" sz="2600" dirty="0"/>
              <a:t>"</a:t>
            </a:r>
            <a:r>
              <a:rPr lang="fr-FR" sz="2600" dirty="0" smtClean="0"/>
              <a:t>)</a:t>
            </a:r>
            <a:br>
              <a:rPr lang="fr-FR" sz="2600" dirty="0" smtClean="0"/>
            </a:br>
            <a:r>
              <a:rPr lang="fr-FR" sz="2600" dirty="0" smtClean="0"/>
              <a:t>	</a:t>
            </a:r>
            <a:r>
              <a:rPr lang="fr-FR" sz="2600" dirty="0"/>
              <a:t>	     </a:t>
            </a:r>
            <a:r>
              <a:rPr lang="fr-FR" sz="2600" dirty="0" smtClean="0"/>
              <a:t>	|</a:t>
            </a:r>
            <a:r>
              <a:rPr lang="fr-FR" sz="2600" dirty="0"/>
              <a:t>| ($_FILES["file"]["type"] == "image/</a:t>
            </a:r>
            <a:r>
              <a:rPr lang="fr-FR" sz="2600" dirty="0" err="1"/>
              <a:t>pjpeg</a:t>
            </a:r>
            <a:r>
              <a:rPr lang="fr-FR" sz="2600" dirty="0"/>
              <a:t>")</a:t>
            </a:r>
            <a:r>
              <a:rPr lang="fr-FR" sz="2600" dirty="0" smtClean="0"/>
              <a:t>)</a:t>
            </a:r>
            <a:br>
              <a:rPr lang="fr-FR" sz="2600" dirty="0" smtClean="0"/>
            </a:br>
            <a:r>
              <a:rPr lang="fr-FR" sz="2600" dirty="0" smtClean="0"/>
              <a:t>	</a:t>
            </a:r>
            <a:r>
              <a:rPr lang="fr-FR" sz="2600" dirty="0"/>
              <a:t>	    </a:t>
            </a:r>
            <a:r>
              <a:rPr lang="en-GB" sz="2600" dirty="0"/>
              <a:t>&amp;&amp; ($_FILES["file"]["size"] &lt; 20000)) </a:t>
            </a:r>
            <a:r>
              <a:rPr lang="en-GB" sz="2600" dirty="0" smtClean="0"/>
              <a:t>{</a:t>
            </a:r>
            <a:br>
              <a:rPr lang="en-GB" sz="2600" dirty="0" smtClean="0"/>
            </a:br>
            <a:r>
              <a:rPr lang="en-GB" sz="2600" dirty="0" smtClean="0"/>
              <a:t>	</a:t>
            </a:r>
            <a:r>
              <a:rPr lang="en-GB" sz="2600" dirty="0"/>
              <a:t>	   if ($_FILES["file"]["error"] &gt; 0) </a:t>
            </a:r>
            <a:r>
              <a:rPr lang="en-GB" sz="2600" dirty="0" smtClean="0"/>
              <a:t>{</a:t>
            </a:r>
            <a:br>
              <a:rPr lang="en-GB" sz="2600" dirty="0" smtClean="0"/>
            </a:br>
            <a:r>
              <a:rPr lang="en-GB" sz="2600" dirty="0" smtClean="0"/>
              <a:t>	</a:t>
            </a:r>
            <a:r>
              <a:rPr lang="en-GB" sz="2600" dirty="0"/>
              <a:t>		echo "</a:t>
            </a:r>
            <a:r>
              <a:rPr lang="en-GB" sz="2600" dirty="0" err="1"/>
              <a:t>Erreur</a:t>
            </a:r>
            <a:r>
              <a:rPr lang="en-GB" sz="2600" dirty="0"/>
              <a:t>: " . $_FILES["file"]["error"] . "&lt;</a:t>
            </a:r>
            <a:r>
              <a:rPr lang="en-GB" sz="2600" dirty="0" err="1"/>
              <a:t>br</a:t>
            </a:r>
            <a:r>
              <a:rPr lang="en-GB" sz="2600" dirty="0"/>
              <a:t> /</a:t>
            </a:r>
            <a:r>
              <a:rPr lang="en-GB" sz="2600" dirty="0" smtClean="0"/>
              <a:t>&gt;”;</a:t>
            </a:r>
            <a:br>
              <a:rPr lang="en-GB" sz="2600" dirty="0" smtClean="0"/>
            </a:br>
            <a:r>
              <a:rPr lang="en-GB" sz="2600" dirty="0" smtClean="0"/>
              <a:t>		   } </a:t>
            </a:r>
            <a:r>
              <a:rPr lang="en-GB" sz="2600" dirty="0"/>
              <a:t>else </a:t>
            </a:r>
            <a:r>
              <a:rPr lang="en-GB" sz="2600" dirty="0" smtClean="0"/>
              <a:t>{</a:t>
            </a:r>
            <a:br>
              <a:rPr lang="en-GB" sz="2600" dirty="0" smtClean="0"/>
            </a:br>
            <a:r>
              <a:rPr lang="en-GB" sz="2600" dirty="0" smtClean="0"/>
              <a:t>			echo </a:t>
            </a:r>
            <a:r>
              <a:rPr lang="en-GB" sz="2600" dirty="0"/>
              <a:t>"</a:t>
            </a:r>
            <a:r>
              <a:rPr lang="en-GB" sz="2600" dirty="0" err="1"/>
              <a:t>Fichier</a:t>
            </a:r>
            <a:r>
              <a:rPr lang="en-GB" sz="2600" dirty="0"/>
              <a:t>: " . $_FILES["file"]["name"] . "&lt;</a:t>
            </a:r>
            <a:r>
              <a:rPr lang="en-GB" sz="2600" dirty="0" err="1"/>
              <a:t>br</a:t>
            </a:r>
            <a:r>
              <a:rPr lang="en-GB" sz="2600" dirty="0"/>
              <a:t> /&gt;"</a:t>
            </a:r>
            <a:r>
              <a:rPr lang="en-GB" sz="2600" dirty="0" smtClean="0"/>
              <a:t>;</a:t>
            </a:r>
            <a:br>
              <a:rPr lang="en-GB" sz="2600" dirty="0" smtClean="0"/>
            </a:br>
            <a:r>
              <a:rPr lang="en-GB" sz="2600" dirty="0" smtClean="0"/>
              <a:t>	</a:t>
            </a:r>
            <a:r>
              <a:rPr lang="en-GB" sz="2600" dirty="0"/>
              <a:t>		echo "Type: " . $_FILES["file"]["type"] . "&lt;</a:t>
            </a:r>
            <a:r>
              <a:rPr lang="en-GB" sz="2600" dirty="0" err="1"/>
              <a:t>br</a:t>
            </a:r>
            <a:r>
              <a:rPr lang="en-GB" sz="2600" dirty="0"/>
              <a:t> /&gt;"</a:t>
            </a:r>
            <a:r>
              <a:rPr lang="en-GB" sz="2600" dirty="0" smtClean="0"/>
              <a:t>;</a:t>
            </a:r>
            <a:br>
              <a:rPr lang="en-GB" sz="2600" dirty="0" smtClean="0"/>
            </a:br>
            <a:r>
              <a:rPr lang="en-GB" sz="2600" dirty="0" smtClean="0"/>
              <a:t>	</a:t>
            </a:r>
            <a:r>
              <a:rPr lang="en-GB" sz="2600" dirty="0"/>
              <a:t>		echo "</a:t>
            </a:r>
            <a:r>
              <a:rPr lang="en-GB" sz="2600" dirty="0" err="1"/>
              <a:t>Taille</a:t>
            </a:r>
            <a:r>
              <a:rPr lang="en-GB" sz="2600" dirty="0"/>
              <a:t>: " . ($_FILES["file"]["size"] / 1024) . "Kb&lt;</a:t>
            </a:r>
            <a:r>
              <a:rPr lang="en-GB" sz="2600" dirty="0" err="1"/>
              <a:t>br</a:t>
            </a:r>
            <a:r>
              <a:rPr lang="en-GB" sz="2600" dirty="0"/>
              <a:t> /&gt;"</a:t>
            </a:r>
            <a:r>
              <a:rPr lang="en-GB" sz="2600" dirty="0" smtClean="0"/>
              <a:t>;</a:t>
            </a:r>
            <a:br>
              <a:rPr lang="en-GB" sz="2600" dirty="0" smtClean="0"/>
            </a:br>
            <a:r>
              <a:rPr lang="en-GB" sz="2600" dirty="0" smtClean="0"/>
              <a:t>	</a:t>
            </a:r>
            <a:r>
              <a:rPr lang="en-GB" sz="2600" dirty="0"/>
              <a:t>		echo "</a:t>
            </a:r>
            <a:r>
              <a:rPr lang="en-GB" sz="2600" dirty="0" err="1"/>
              <a:t>Stocké</a:t>
            </a:r>
            <a:r>
              <a:rPr lang="en-GB" sz="2600" dirty="0"/>
              <a:t> </a:t>
            </a:r>
            <a:r>
              <a:rPr lang="en-GB" sz="2600" dirty="0" err="1"/>
              <a:t>dans</a:t>
            </a:r>
            <a:r>
              <a:rPr lang="en-GB" sz="2600" dirty="0"/>
              <a:t>: " . $_FILES["file"]["</a:t>
            </a:r>
            <a:r>
              <a:rPr lang="en-GB" sz="2600" dirty="0" err="1" smtClean="0"/>
              <a:t>tmp_name</a:t>
            </a:r>
            <a:r>
              <a:rPr lang="en-GB" sz="2600" dirty="0" smtClean="0"/>
              <a:t>"</a:t>
            </a:r>
            <a:r>
              <a:rPr lang="en-GB" sz="2600" dirty="0"/>
              <a:t>];	</a:t>
            </a:r>
            <a:r>
              <a:rPr lang="en-GB" sz="2600" dirty="0" smtClean="0"/>
              <a:t/>
            </a:r>
            <a:br>
              <a:rPr lang="en-GB" sz="2600" dirty="0" smtClean="0"/>
            </a:br>
            <a:r>
              <a:rPr lang="en-GB" sz="2600" dirty="0" smtClean="0"/>
              <a:t>		   }</a:t>
            </a:r>
            <a:br>
              <a:rPr lang="en-GB" sz="2600" dirty="0" smtClean="0"/>
            </a:br>
            <a:r>
              <a:rPr lang="en-GB" sz="2600" dirty="0" smtClean="0"/>
              <a:t>	</a:t>
            </a:r>
            <a:r>
              <a:rPr lang="en-GB" sz="2600" dirty="0"/>
              <a:t>	} else </a:t>
            </a:r>
            <a:r>
              <a:rPr lang="en-GB" sz="2600" dirty="0" smtClean="0"/>
              <a:t>{</a:t>
            </a:r>
            <a:br>
              <a:rPr lang="en-GB" sz="2600" dirty="0" smtClean="0"/>
            </a:br>
            <a:r>
              <a:rPr lang="en-GB" sz="2600" dirty="0" smtClean="0"/>
              <a:t>	</a:t>
            </a:r>
            <a:r>
              <a:rPr lang="en-GB" sz="2600" dirty="0"/>
              <a:t>		</a:t>
            </a:r>
            <a:r>
              <a:rPr lang="fr-FR" sz="2600" dirty="0" err="1"/>
              <a:t>echo</a:t>
            </a:r>
            <a:r>
              <a:rPr lang="fr-FR" sz="2600" dirty="0"/>
              <a:t> "Fichier invalide";	}</a:t>
            </a:r>
            <a:r>
              <a:rPr lang="en-GB" sz="2600" dirty="0"/>
              <a:t> </a:t>
            </a:r>
            <a:endParaRPr lang="en-GB" sz="2600" dirty="0" smtClean="0"/>
          </a:p>
          <a:p>
            <a:r>
              <a:rPr lang="fr-FR" sz="3300" dirty="0" smtClean="0"/>
              <a:t>Nous remarquons que le fichier est stocké dans un répertoire temporaire . $_FILES["file"]["</a:t>
            </a:r>
            <a:r>
              <a:rPr lang="fr-FR" sz="3300" dirty="0" err="1" smtClean="0"/>
              <a:t>tmp_name</a:t>
            </a:r>
            <a:r>
              <a:rPr lang="fr-FR" sz="3300" dirty="0" smtClean="0"/>
              <a:t>"], qui en général porte le nom “</a:t>
            </a:r>
            <a:r>
              <a:rPr lang="fr-FR" sz="3300" dirty="0" err="1" smtClean="0"/>
              <a:t>tmp</a:t>
            </a:r>
            <a:r>
              <a:rPr lang="fr-FR" sz="3300" dirty="0" smtClean="0"/>
              <a:t>” sous la racine de votre serveur.</a:t>
            </a:r>
            <a:endParaRPr lang="fr-FR" sz="33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103</a:t>
            </a:fld>
            <a:endParaRPr lang="fr-FR"/>
          </a:p>
        </p:txBody>
      </p:sp>
    </p:spTree>
    <p:extLst>
      <p:ext uri="{BB962C8B-B14F-4D97-AF65-F5344CB8AC3E}">
        <p14:creationId xmlns:p14="http://schemas.microsoft.com/office/powerpoint/2010/main" val="28464509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smtClean="0">
                <a:solidFill>
                  <a:schemeClr val="accent1"/>
                </a:solidFill>
              </a:rPr>
              <a:t>Téléchargement simultanés de plusieurs fichiers</a:t>
            </a:r>
          </a:p>
          <a:p>
            <a:r>
              <a:rPr lang="fr-FR" sz="2200" dirty="0" smtClean="0"/>
              <a:t>Considérons le </a:t>
            </a:r>
            <a:r>
              <a:rPr lang="fr-FR" sz="2200" dirty="0"/>
              <a:t>script suivant : </a:t>
            </a:r>
            <a:r>
              <a:rPr lang="fr-FR" dirty="0"/>
              <a:t/>
            </a:r>
            <a:br>
              <a:rPr lang="fr-FR" dirty="0"/>
            </a:br>
            <a:r>
              <a:rPr lang="fr-FR" dirty="0" smtClean="0"/>
              <a:t>		</a:t>
            </a:r>
            <a:r>
              <a:rPr lang="fr-FR" sz="2000" dirty="0" smtClean="0"/>
              <a:t>&lt;</a:t>
            </a:r>
            <a:r>
              <a:rPr lang="fr-FR" sz="2000" dirty="0" err="1"/>
              <a:t>form</a:t>
            </a:r>
            <a:r>
              <a:rPr lang="fr-FR" sz="2000" dirty="0"/>
              <a:t> action="file-</a:t>
            </a:r>
            <a:r>
              <a:rPr lang="fr-FR" sz="2000" dirty="0" err="1"/>
              <a:t>upload.php</a:t>
            </a:r>
            <a:r>
              <a:rPr lang="fr-FR" sz="2000" dirty="0"/>
              <a:t>" </a:t>
            </a:r>
            <a:r>
              <a:rPr lang="fr-FR" sz="2000" dirty="0" err="1"/>
              <a:t>method</a:t>
            </a:r>
            <a:r>
              <a:rPr lang="fr-FR" sz="2000" dirty="0"/>
              <a:t>="post" </a:t>
            </a:r>
            <a:r>
              <a:rPr lang="fr-FR" sz="2000" dirty="0" err="1"/>
              <a:t>enctype</a:t>
            </a:r>
            <a:r>
              <a:rPr lang="fr-FR" sz="2000" dirty="0"/>
              <a:t>="</a:t>
            </a:r>
            <a:r>
              <a:rPr lang="fr-FR" sz="2000" dirty="0" err="1"/>
              <a:t>multipart</a:t>
            </a:r>
            <a:r>
              <a:rPr lang="fr-FR" sz="2000" dirty="0"/>
              <a:t>/</a:t>
            </a:r>
            <a:r>
              <a:rPr lang="fr-FR" sz="2000" dirty="0" err="1"/>
              <a:t>form</a:t>
            </a:r>
            <a:r>
              <a:rPr lang="fr-FR" sz="2000" dirty="0"/>
              <a:t>-data"&gt; </a:t>
            </a:r>
            <a:r>
              <a:rPr lang="fr-FR" sz="2000" dirty="0" smtClean="0"/>
              <a:t/>
            </a:r>
            <a:br>
              <a:rPr lang="fr-FR" sz="2000" dirty="0" smtClean="0"/>
            </a:br>
            <a:r>
              <a:rPr lang="fr-FR" sz="2000" dirty="0" smtClean="0"/>
              <a:t>			Envoyez </a:t>
            </a:r>
            <a:r>
              <a:rPr lang="fr-FR" sz="2000" dirty="0"/>
              <a:t>plusieurs fichiers : &lt;</a:t>
            </a:r>
            <a:r>
              <a:rPr lang="fr-FR" sz="2000" dirty="0" err="1"/>
              <a:t>br</a:t>
            </a:r>
            <a:r>
              <a:rPr lang="fr-FR" sz="2000" dirty="0"/>
              <a:t> /&gt; </a:t>
            </a:r>
            <a:r>
              <a:rPr lang="fr-FR" sz="2000" dirty="0" smtClean="0"/>
              <a:t/>
            </a:r>
            <a:br>
              <a:rPr lang="fr-FR" sz="2000" dirty="0" smtClean="0"/>
            </a:br>
            <a:r>
              <a:rPr lang="fr-FR" sz="2000" dirty="0" smtClean="0"/>
              <a:t>			&lt;</a:t>
            </a:r>
            <a:r>
              <a:rPr lang="fr-FR" sz="2000" dirty="0"/>
              <a:t>input </a:t>
            </a:r>
            <a:r>
              <a:rPr lang="fr-FR" sz="2000" dirty="0" err="1"/>
              <a:t>name</a:t>
            </a:r>
            <a:r>
              <a:rPr lang="fr-FR" sz="2000" dirty="0"/>
              <a:t>="</a:t>
            </a:r>
            <a:r>
              <a:rPr lang="fr-FR" sz="2000" dirty="0" err="1"/>
              <a:t>userfile</a:t>
            </a:r>
            <a:r>
              <a:rPr lang="fr-FR" sz="2000" dirty="0"/>
              <a:t>[]" type="file" /&gt;&lt;</a:t>
            </a:r>
            <a:r>
              <a:rPr lang="fr-FR" sz="2000" dirty="0" err="1"/>
              <a:t>br</a:t>
            </a:r>
            <a:r>
              <a:rPr lang="fr-FR" sz="2000" dirty="0"/>
              <a:t> /&gt; </a:t>
            </a:r>
            <a:r>
              <a:rPr lang="fr-FR" sz="2000" dirty="0" smtClean="0"/>
              <a:t/>
            </a:r>
            <a:br>
              <a:rPr lang="fr-FR" sz="2000" dirty="0" smtClean="0"/>
            </a:br>
            <a:r>
              <a:rPr lang="fr-FR" sz="2000" dirty="0" smtClean="0"/>
              <a:t>			</a:t>
            </a:r>
            <a:br>
              <a:rPr lang="fr-FR" sz="2000" dirty="0" smtClean="0"/>
            </a:br>
            <a:r>
              <a:rPr lang="fr-FR" sz="2000" dirty="0" smtClean="0"/>
              <a:t>			&lt;</a:t>
            </a:r>
            <a:r>
              <a:rPr lang="fr-FR" sz="2000" dirty="0"/>
              <a:t>input type="</a:t>
            </a:r>
            <a:r>
              <a:rPr lang="fr-FR" sz="2000" dirty="0" err="1"/>
              <a:t>submit</a:t>
            </a:r>
            <a:r>
              <a:rPr lang="fr-FR" sz="2000" dirty="0"/>
              <a:t>" value="Envoyer les fichiers" /&gt; </a:t>
            </a:r>
            <a:r>
              <a:rPr lang="fr-FR" sz="2000" dirty="0" smtClean="0"/>
              <a:t/>
            </a:r>
            <a:br>
              <a:rPr lang="fr-FR" sz="2000" dirty="0" smtClean="0"/>
            </a:br>
            <a:r>
              <a:rPr lang="fr-FR" sz="2000" dirty="0" smtClean="0"/>
              <a:t>		&lt;</a:t>
            </a:r>
            <a:r>
              <a:rPr lang="fr-FR" sz="2000" dirty="0"/>
              <a:t>/</a:t>
            </a:r>
            <a:r>
              <a:rPr lang="fr-FR" sz="2000" dirty="0" err="1"/>
              <a:t>form</a:t>
            </a:r>
            <a:r>
              <a:rPr lang="fr-FR" sz="2000" dirty="0" smtClean="0"/>
              <a:t>&gt;</a:t>
            </a:r>
          </a:p>
          <a:p>
            <a:r>
              <a:rPr lang="fr-FR" sz="2200" dirty="0" smtClean="0"/>
              <a:t>Nous voyons que l’attribut </a:t>
            </a:r>
            <a:r>
              <a:rPr lang="fr-FR" sz="2200" dirty="0" err="1" smtClean="0"/>
              <a:t>name</a:t>
            </a:r>
            <a:r>
              <a:rPr lang="fr-FR" sz="2200" dirty="0" smtClean="0"/>
              <a:t> est affecté à une table $</a:t>
            </a:r>
            <a:r>
              <a:rPr lang="fr-FR" sz="2200" dirty="0" err="1" smtClean="0"/>
              <a:t>userfile</a:t>
            </a:r>
            <a:r>
              <a:rPr lang="fr-FR" sz="2200" dirty="0" smtClean="0"/>
              <a:t>[]; si on suppose que les fichiers </a:t>
            </a:r>
            <a:r>
              <a:rPr lang="fr-FR" sz="2200" i="1" dirty="0"/>
              <a:t>home/test/</a:t>
            </a:r>
            <a:r>
              <a:rPr lang="fr-FR" sz="2200" i="1" dirty="0" err="1"/>
              <a:t>review.html</a:t>
            </a:r>
            <a:r>
              <a:rPr lang="fr-FR" sz="2200" dirty="0"/>
              <a:t> et </a:t>
            </a:r>
            <a:r>
              <a:rPr lang="fr-FR" sz="2200" i="1" dirty="0"/>
              <a:t>/home/test/</a:t>
            </a:r>
            <a:r>
              <a:rPr lang="fr-FR" sz="2200" i="1" dirty="0" err="1"/>
              <a:t>xwp.out</a:t>
            </a:r>
            <a:r>
              <a:rPr lang="fr-FR" sz="2200" dirty="0"/>
              <a:t> ont été </a:t>
            </a:r>
            <a:r>
              <a:rPr lang="fr-FR" sz="2200" dirty="0" smtClean="0"/>
              <a:t>téléchargés, alors : </a:t>
            </a:r>
          </a:p>
          <a:p>
            <a:pPr lvl="1">
              <a:buFont typeface="Wingdings" charset="2"/>
              <a:buChar char="Ø"/>
            </a:pPr>
            <a:r>
              <a:rPr lang="fr-FR" sz="1600" i="1" dirty="0">
                <a:hlinkClick r:id="rId2"/>
              </a:rPr>
              <a:t>$_FILES['userfile']['name'][0]</a:t>
            </a:r>
            <a:r>
              <a:rPr lang="fr-FR" sz="1600" i="1" dirty="0"/>
              <a:t> </a:t>
            </a:r>
            <a:r>
              <a:rPr lang="fr-FR" sz="1600" dirty="0"/>
              <a:t>contient </a:t>
            </a:r>
            <a:r>
              <a:rPr lang="fr-FR" sz="1600" i="1" dirty="0" err="1"/>
              <a:t>review.html</a:t>
            </a:r>
            <a:r>
              <a:rPr lang="fr-FR" sz="1600" dirty="0"/>
              <a:t> et </a:t>
            </a:r>
            <a:r>
              <a:rPr lang="fr-FR" sz="1600" i="1" dirty="0">
                <a:hlinkClick r:id="rId2"/>
              </a:rPr>
              <a:t>$_FILES['userfile']['name'][1]</a:t>
            </a:r>
            <a:r>
              <a:rPr lang="fr-FR" sz="1600" dirty="0"/>
              <a:t> contient </a:t>
            </a:r>
            <a:r>
              <a:rPr lang="fr-FR" sz="1600" i="1" dirty="0" err="1" smtClean="0"/>
              <a:t>xwp.out</a:t>
            </a:r>
            <a:endParaRPr lang="fr-FR" sz="1600" i="1" dirty="0" smtClean="0"/>
          </a:p>
          <a:p>
            <a:pPr lvl="1">
              <a:buFont typeface="Wingdings" charset="2"/>
              <a:buChar char="Ø"/>
            </a:pPr>
            <a:r>
              <a:rPr lang="fr-FR" sz="1600" i="1" dirty="0">
                <a:hlinkClick r:id="rId2"/>
              </a:rPr>
              <a:t>$_FILES['userfile']['size'][0]</a:t>
            </a:r>
            <a:r>
              <a:rPr lang="fr-FR" sz="1600" dirty="0"/>
              <a:t> va contenir la taille du fichier </a:t>
            </a:r>
            <a:r>
              <a:rPr lang="fr-FR" sz="1600" i="1" dirty="0" err="1"/>
              <a:t>review.html</a:t>
            </a:r>
            <a:r>
              <a:rPr lang="fr-FR" sz="1600" dirty="0"/>
              <a:t>, etc. </a:t>
            </a:r>
          </a:p>
          <a:p>
            <a:r>
              <a:rPr lang="fr-FR" sz="2000" b="1" dirty="0" err="1" smtClean="0"/>
              <a:t>Remaque</a:t>
            </a:r>
            <a:r>
              <a:rPr lang="fr-FR" sz="2000" b="1" dirty="0" smtClean="0"/>
              <a:t> :</a:t>
            </a:r>
            <a:r>
              <a:rPr lang="fr-FR" sz="2000" dirty="0" smtClean="0"/>
              <a:t> la variable de configuration PHP </a:t>
            </a:r>
            <a:r>
              <a:rPr lang="fr-FR" sz="2000" dirty="0" err="1" smtClean="0"/>
              <a:t>max_file_uploads</a:t>
            </a:r>
            <a:r>
              <a:rPr lang="fr-FR" sz="2000" dirty="0" smtClean="0"/>
              <a:t> fixe le nombre maximal de fichiers téléchargeables simultanément.</a:t>
            </a:r>
            <a:endParaRPr lang="fr-FR" sz="20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104</a:t>
            </a:fld>
            <a:endParaRPr lang="fr-FR"/>
          </a:p>
        </p:txBody>
      </p:sp>
    </p:spTree>
    <p:extLst>
      <p:ext uri="{BB962C8B-B14F-4D97-AF65-F5344CB8AC3E}">
        <p14:creationId xmlns:p14="http://schemas.microsoft.com/office/powerpoint/2010/main" val="30517338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solidFill>
                  <a:srgbClr val="4F81BD"/>
                </a:solidFill>
              </a:rPr>
              <a:t>Sauvegarde du fichier téléchargé</a:t>
            </a:r>
          </a:p>
          <a:p>
            <a:r>
              <a:rPr lang="fr-FR" dirty="0" smtClean="0"/>
              <a:t>Les fichiers téléchargés sont dans un premier temps copiés dans le répertoire temporaire généralement nommé « </a:t>
            </a:r>
            <a:r>
              <a:rPr lang="fr-FR" dirty="0" err="1" smtClean="0"/>
              <a:t>tmp</a:t>
            </a:r>
            <a:r>
              <a:rPr lang="fr-FR" dirty="0" smtClean="0"/>
              <a:t> » créé pour cet usage sous la racine de votre site web.</a:t>
            </a:r>
          </a:p>
          <a:p>
            <a:r>
              <a:rPr lang="fr-FR" dirty="0" smtClean="0"/>
              <a:t>Dès que le téléchargement est traité le fichier temporaire doit être déplacé par un « move » dans son répertoire de destination de votre site web.</a:t>
            </a:r>
          </a:p>
          <a:p>
            <a:r>
              <a:rPr lang="fr-FR" dirty="0" smtClean="0"/>
              <a:t>En supposant que le fichier téléchargé a passé la validation comme dans le transparent précédent, un exemple de script peut être :</a:t>
            </a:r>
            <a:br>
              <a:rPr lang="fr-FR" dirty="0" smtClean="0"/>
            </a:br>
            <a:r>
              <a:rPr lang="fr-FR" dirty="0" smtClean="0"/>
              <a:t> </a:t>
            </a:r>
            <a:br>
              <a:rPr lang="fr-FR" dirty="0" smtClean="0"/>
            </a:br>
            <a:r>
              <a:rPr lang="fr-FR" dirty="0" smtClean="0"/>
              <a:t>		</a:t>
            </a:r>
            <a:r>
              <a:rPr lang="en-GB" dirty="0" smtClean="0"/>
              <a:t>if </a:t>
            </a:r>
            <a:r>
              <a:rPr lang="en-GB" dirty="0"/>
              <a:t>(</a:t>
            </a:r>
            <a:r>
              <a:rPr lang="en-GB" dirty="0" err="1"/>
              <a:t>file_exists</a:t>
            </a:r>
            <a:r>
              <a:rPr lang="en-GB" dirty="0"/>
              <a:t>("upload/" . $_FILES["file"]["name"])) </a:t>
            </a:r>
            <a:r>
              <a:rPr lang="en-GB" dirty="0" smtClean="0"/>
              <a:t>{</a:t>
            </a:r>
            <a:br>
              <a:rPr lang="en-GB" dirty="0" smtClean="0"/>
            </a:br>
            <a:r>
              <a:rPr lang="en-GB" dirty="0"/>
              <a:t>		   echo $_FILES["file"]["name"] . " </a:t>
            </a:r>
            <a:r>
              <a:rPr lang="en-GB" dirty="0" err="1"/>
              <a:t>existe</a:t>
            </a:r>
            <a:r>
              <a:rPr lang="en-GB" dirty="0"/>
              <a:t> déjà. "</a:t>
            </a:r>
            <a:r>
              <a:rPr lang="en-GB" dirty="0" smtClean="0"/>
              <a:t>;</a:t>
            </a:r>
            <a:br>
              <a:rPr lang="en-GB" dirty="0" smtClean="0"/>
            </a:br>
            <a:r>
              <a:rPr lang="en-GB" dirty="0"/>
              <a:t>		} else </a:t>
            </a:r>
            <a:r>
              <a:rPr lang="en-GB" dirty="0" smtClean="0"/>
              <a:t>{</a:t>
            </a:r>
            <a:br>
              <a:rPr lang="en-GB" dirty="0" smtClean="0"/>
            </a:br>
            <a:r>
              <a:rPr lang="en-GB" dirty="0"/>
              <a:t>		   </a:t>
            </a:r>
            <a:r>
              <a:rPr lang="en-GB" dirty="0" err="1"/>
              <a:t>move_uploaded_file</a:t>
            </a:r>
            <a:r>
              <a:rPr lang="en-GB" dirty="0"/>
              <a:t>($_FILES["file"]["</a:t>
            </a:r>
            <a:r>
              <a:rPr lang="en-GB" dirty="0" err="1"/>
              <a:t>tmp_name</a:t>
            </a:r>
            <a:r>
              <a:rPr lang="en-GB" dirty="0"/>
              <a:t>"],	</a:t>
            </a:r>
            <a:r>
              <a:rPr lang="en-GB" dirty="0" smtClean="0"/>
              <a:t/>
            </a:r>
            <a:br>
              <a:rPr lang="en-GB" dirty="0" smtClean="0"/>
            </a:br>
            <a:r>
              <a:rPr lang="en-GB" dirty="0"/>
              <a:t>			       "upload/" . $_FILES["file"]["name"])</a:t>
            </a:r>
            <a:r>
              <a:rPr lang="en-GB" dirty="0" smtClean="0"/>
              <a:t>;</a:t>
            </a:r>
            <a:br>
              <a:rPr lang="en-GB" dirty="0" smtClean="0"/>
            </a:br>
            <a:r>
              <a:rPr lang="en-GB" dirty="0"/>
              <a:t>		   echo "</a:t>
            </a:r>
            <a:r>
              <a:rPr lang="en-GB" dirty="0" err="1"/>
              <a:t>Stocké</a:t>
            </a:r>
            <a:r>
              <a:rPr lang="en-GB" dirty="0"/>
              <a:t> </a:t>
            </a:r>
            <a:r>
              <a:rPr lang="en-GB" dirty="0" err="1"/>
              <a:t>dans</a:t>
            </a:r>
            <a:r>
              <a:rPr lang="en-GB" dirty="0"/>
              <a:t>: " . "upload/" . $_FILES["file"]["name"]</a:t>
            </a:r>
            <a:r>
              <a:rPr lang="en-GB" dirty="0" smtClean="0"/>
              <a:t>;</a:t>
            </a:r>
            <a:br>
              <a:rPr lang="en-GB" dirty="0" smtClean="0"/>
            </a:br>
            <a:r>
              <a:rPr lang="en-GB" dirty="0"/>
              <a:t>		} </a:t>
            </a:r>
            <a:endParaRPr lang="en-GB" dirty="0" smtClean="0"/>
          </a:p>
          <a:p>
            <a:r>
              <a:rPr lang="fr-FR" dirty="0" smtClean="0"/>
              <a:t>Dans l’exemple ci-dessus notre répertoire de destination se nomme “</a:t>
            </a:r>
            <a:r>
              <a:rPr lang="fr-FR" dirty="0" err="1" smtClean="0"/>
              <a:t>upload</a:t>
            </a:r>
            <a:r>
              <a:rPr lang="fr-FR" dirty="0" smtClean="0"/>
              <a:t>”.</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105</a:t>
            </a:fld>
            <a:endParaRPr lang="fr-FR"/>
          </a:p>
        </p:txBody>
      </p:sp>
    </p:spTree>
    <p:extLst>
      <p:ext uri="{BB962C8B-B14F-4D97-AF65-F5344CB8AC3E}">
        <p14:creationId xmlns:p14="http://schemas.microsoft.com/office/powerpoint/2010/main" val="2677180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tx2"/>
                </a:solidFill>
              </a:rPr>
              <a:t>Manipulation de fichier sur serveur</a:t>
            </a:r>
            <a:endParaRPr lang="fr-FR" b="1" dirty="0">
              <a:solidFill>
                <a:schemeClr val="tx2"/>
              </a:solidFill>
            </a:endParaRPr>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a:t>Nous traitons dans </a:t>
            </a:r>
            <a:r>
              <a:rPr lang="fr-FR" dirty="0" smtClean="0"/>
              <a:t>cette partie du cours les </a:t>
            </a:r>
            <a:r>
              <a:rPr lang="fr-FR" dirty="0"/>
              <a:t>fonctions </a:t>
            </a:r>
            <a:r>
              <a:rPr lang="fr-FR" dirty="0" smtClean="0"/>
              <a:t>d’ouverture</a:t>
            </a:r>
            <a:r>
              <a:rPr lang="fr-FR" dirty="0"/>
              <a:t>, de fermeture, de lecture et </a:t>
            </a:r>
            <a:r>
              <a:rPr lang="fr-FR" dirty="0" smtClean="0"/>
              <a:t>d’</a:t>
            </a:r>
            <a:r>
              <a:rPr lang="fr-FR" dirty="0"/>
              <a:t>é</a:t>
            </a:r>
            <a:r>
              <a:rPr lang="fr-FR" dirty="0" smtClean="0"/>
              <a:t>criture </a:t>
            </a:r>
            <a:r>
              <a:rPr lang="fr-FR" dirty="0"/>
              <a:t>de fichiers se trouvant sur le serveur</a:t>
            </a:r>
            <a:r>
              <a:rPr lang="fr-FR" dirty="0" smtClean="0"/>
              <a:t>. </a:t>
            </a:r>
          </a:p>
          <a:p>
            <a:pPr marL="0" indent="0">
              <a:buNone/>
            </a:pPr>
            <a:endParaRPr lang="fr-FR" dirty="0" smtClean="0"/>
          </a:p>
          <a:p>
            <a:pPr marL="0" indent="0">
              <a:buNone/>
            </a:pPr>
            <a:r>
              <a:rPr lang="fr-FR" dirty="0" smtClean="0">
                <a:solidFill>
                  <a:schemeClr val="accent1"/>
                </a:solidFill>
              </a:rPr>
              <a:t>Ouverture d’un fichier</a:t>
            </a:r>
          </a:p>
          <a:p>
            <a:r>
              <a:rPr lang="fr-FR" dirty="0" smtClean="0">
                <a:solidFill>
                  <a:srgbClr val="000000"/>
                </a:solidFill>
              </a:rPr>
              <a:t>Syntaxe :</a:t>
            </a:r>
            <a:br>
              <a:rPr lang="fr-FR" dirty="0" smtClean="0">
                <a:solidFill>
                  <a:srgbClr val="000000"/>
                </a:solidFill>
              </a:rPr>
            </a:br>
            <a:r>
              <a:rPr lang="fr-FR" dirty="0" smtClean="0">
                <a:solidFill>
                  <a:srgbClr val="000000"/>
                </a:solidFill>
              </a:rPr>
              <a:t>		</a:t>
            </a:r>
            <a:r>
              <a:rPr lang="fr-FR" dirty="0" err="1" smtClean="0"/>
              <a:t>fopen</a:t>
            </a:r>
            <a:r>
              <a:rPr lang="fr-FR" dirty="0" smtClean="0"/>
              <a:t>("</a:t>
            </a:r>
            <a:r>
              <a:rPr lang="fr-FR" dirty="0" err="1" smtClean="0"/>
              <a:t>filepath</a:t>
            </a:r>
            <a:r>
              <a:rPr lang="fr-FR" dirty="0" smtClean="0"/>
              <a:t>/</a:t>
            </a:r>
            <a:r>
              <a:rPr lang="fr-FR" dirty="0" err="1" smtClean="0"/>
              <a:t>filename</a:t>
            </a:r>
            <a:r>
              <a:rPr lang="fr-FR" dirty="0" smtClean="0"/>
              <a:t>", "mode") ;</a:t>
            </a:r>
          </a:p>
          <a:p>
            <a:r>
              <a:rPr lang="fr-FR" dirty="0" err="1" smtClean="0">
                <a:solidFill>
                  <a:srgbClr val="000000"/>
                </a:solidFill>
              </a:rPr>
              <a:t>filepath</a:t>
            </a:r>
            <a:r>
              <a:rPr lang="fr-FR" dirty="0" smtClean="0">
                <a:solidFill>
                  <a:srgbClr val="000000"/>
                </a:solidFill>
              </a:rPr>
              <a:t> représente le chemin d’accès au fichier,</a:t>
            </a:r>
          </a:p>
          <a:p>
            <a:r>
              <a:rPr lang="fr-FR" dirty="0" smtClean="0">
                <a:solidFill>
                  <a:srgbClr val="000000"/>
                </a:solidFill>
              </a:rPr>
              <a:t>mode représente le mode d’ouverture du fichier,</a:t>
            </a:r>
          </a:p>
          <a:p>
            <a:r>
              <a:rPr lang="fr-FR" dirty="0" smtClean="0">
                <a:solidFill>
                  <a:srgbClr val="000000"/>
                </a:solidFill>
              </a:rPr>
              <a:t>La fonction </a:t>
            </a:r>
            <a:r>
              <a:rPr lang="fr-FR" dirty="0" err="1" smtClean="0">
                <a:solidFill>
                  <a:srgbClr val="000000"/>
                </a:solidFill>
              </a:rPr>
              <a:t>fopen</a:t>
            </a:r>
            <a:r>
              <a:rPr lang="fr-FR" dirty="0" smtClean="0">
                <a:solidFill>
                  <a:srgbClr val="000000"/>
                </a:solidFill>
              </a:rPr>
              <a:t>() retourne 0 dans le cas où le fichier n’existe pas.</a:t>
            </a:r>
          </a:p>
          <a:p>
            <a:r>
              <a:rPr lang="fr-FR" dirty="0" smtClean="0">
                <a:solidFill>
                  <a:srgbClr val="000000"/>
                </a:solidFill>
              </a:rPr>
              <a:t>Exemple : Ouverture du fichier </a:t>
            </a:r>
            <a:r>
              <a:rPr lang="fr-FR" dirty="0" err="1" smtClean="0">
                <a:solidFill>
                  <a:srgbClr val="000000"/>
                </a:solidFill>
              </a:rPr>
              <a:t>welcome.txt</a:t>
            </a:r>
            <a:r>
              <a:rPr lang="fr-FR" dirty="0" smtClean="0">
                <a:solidFill>
                  <a:srgbClr val="000000"/>
                </a:solidFill>
              </a:rPr>
              <a:t> sous le répertoire courant en mode lecture : </a:t>
            </a:r>
            <a:br>
              <a:rPr lang="fr-FR" dirty="0" smtClean="0">
                <a:solidFill>
                  <a:srgbClr val="000000"/>
                </a:solidFill>
              </a:rPr>
            </a:br>
            <a:r>
              <a:rPr lang="fr-FR" dirty="0" smtClean="0">
                <a:solidFill>
                  <a:srgbClr val="000000"/>
                </a:solidFill>
              </a:rPr>
              <a:t>		(</a:t>
            </a:r>
            <a:r>
              <a:rPr lang="fr-FR" dirty="0" smtClean="0"/>
              <a:t>file=</a:t>
            </a:r>
            <a:r>
              <a:rPr lang="fr-FR" dirty="0" err="1" smtClean="0"/>
              <a:t>fopen</a:t>
            </a:r>
            <a:r>
              <a:rPr lang="fr-FR" dirty="0" smtClean="0"/>
              <a:t>("</a:t>
            </a:r>
            <a:r>
              <a:rPr lang="fr-FR" dirty="0" err="1" smtClean="0"/>
              <a:t>welcome.txt</a:t>
            </a:r>
            <a:r>
              <a:rPr lang="fr-FR" dirty="0" smtClean="0"/>
              <a:t>", "r")) or exit("Impossible d’ouvrir le fichier!"); </a:t>
            </a:r>
          </a:p>
          <a:p>
            <a:pPr marL="0" indent="0">
              <a:buNone/>
            </a:pPr>
            <a:r>
              <a:rPr lang="en-GB" dirty="0" smtClean="0"/>
              <a:t> </a:t>
            </a:r>
            <a:endParaRPr lang="en-GB" dirty="0">
              <a:solidFill>
                <a:srgbClr val="000000"/>
              </a:solidFill>
            </a:endParaRPr>
          </a:p>
          <a:p>
            <a:pPr marL="0" indent="0">
              <a:buNone/>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106</a:t>
            </a:fld>
            <a:endParaRPr lang="fr-FR"/>
          </a:p>
        </p:txBody>
      </p:sp>
    </p:spTree>
    <p:extLst>
      <p:ext uri="{BB962C8B-B14F-4D97-AF65-F5344CB8AC3E}">
        <p14:creationId xmlns:p14="http://schemas.microsoft.com/office/powerpoint/2010/main" val="1191000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a:t>
            </a:r>
            <a:endParaRPr lang="fr-FR" dirty="0"/>
          </a:p>
        </p:txBody>
      </p:sp>
      <p:sp>
        <p:nvSpPr>
          <p:cNvPr id="3" name="Espace réservé du contenu 2"/>
          <p:cNvSpPr>
            <a:spLocks noGrp="1"/>
          </p:cNvSpPr>
          <p:nvPr>
            <p:ph idx="1"/>
          </p:nvPr>
        </p:nvSpPr>
        <p:spPr/>
        <p:txBody>
          <a:bodyPr/>
          <a:lstStyle/>
          <a:p>
            <a:pPr marL="0" indent="0">
              <a:buNone/>
            </a:pPr>
            <a:r>
              <a:rPr lang="fr-FR" sz="2000" dirty="0" smtClean="0"/>
              <a:t>La table suivante résume l’ensemble des appels à la fonction </a:t>
            </a:r>
            <a:r>
              <a:rPr lang="fr-FR" sz="2000" dirty="0" err="1" smtClean="0"/>
              <a:t>fopen</a:t>
            </a:r>
            <a:r>
              <a:rPr lang="fr-FR" sz="2000" dirty="0" smtClean="0"/>
              <a:t>() :</a:t>
            </a: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107</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638482725"/>
              </p:ext>
            </p:extLst>
          </p:nvPr>
        </p:nvGraphicFramePr>
        <p:xfrm>
          <a:off x="1014319" y="2264414"/>
          <a:ext cx="6096000" cy="3673955"/>
        </p:xfrm>
        <a:graphic>
          <a:graphicData uri="http://schemas.openxmlformats.org/drawingml/2006/table">
            <a:tbl>
              <a:tblPr firstRow="1" bandRow="1">
                <a:tableStyleId>{5C22544A-7EE6-4342-B048-85BDC9FD1C3A}</a:tableStyleId>
              </a:tblPr>
              <a:tblGrid>
                <a:gridCol w="3048000"/>
                <a:gridCol w="3048000"/>
              </a:tblGrid>
              <a:tr h="226341">
                <a:tc>
                  <a:txBody>
                    <a:bodyPr/>
                    <a:lstStyle/>
                    <a:p>
                      <a:pPr algn="just">
                        <a:spcAft>
                          <a:spcPts val="0"/>
                        </a:spcAft>
                      </a:pPr>
                      <a:r>
                        <a:rPr lang="fr-FR" sz="1200" b="1" dirty="0">
                          <a:effectLst/>
                          <a:latin typeface="Cambria"/>
                          <a:ea typeface="Cambria"/>
                          <a:cs typeface="Times New Roman"/>
                        </a:rPr>
                        <a:t>Modes</a:t>
                      </a:r>
                      <a:endParaRPr lang="en-GB" sz="1200" dirty="0">
                        <a:effectLst/>
                        <a:latin typeface="Cambria"/>
                        <a:ea typeface="Cambria"/>
                        <a:cs typeface="Times New Roman"/>
                      </a:endParaRPr>
                    </a:p>
                  </a:txBody>
                  <a:tcPr marL="0" marR="0" marT="0" marB="0"/>
                </a:tc>
                <a:tc>
                  <a:txBody>
                    <a:bodyPr/>
                    <a:lstStyle/>
                    <a:p>
                      <a:pPr algn="just">
                        <a:spcAft>
                          <a:spcPts val="0"/>
                        </a:spcAft>
                      </a:pPr>
                      <a:r>
                        <a:rPr lang="fr-FR" sz="1200" b="1">
                          <a:effectLst/>
                          <a:latin typeface="Cambria"/>
                          <a:ea typeface="Cambria"/>
                          <a:cs typeface="Times New Roman"/>
                        </a:rPr>
                        <a:t>Description</a:t>
                      </a:r>
                      <a:endParaRPr lang="en-GB" sz="1200">
                        <a:effectLst/>
                        <a:latin typeface="Cambria"/>
                        <a:ea typeface="Cambria"/>
                        <a:cs typeface="Times New Roman"/>
                      </a:endParaRPr>
                    </a:p>
                  </a:txBody>
                  <a:tcPr marL="0" marR="0" marT="0" marB="0"/>
                </a:tc>
              </a:tr>
              <a:tr h="338654">
                <a:tc>
                  <a:txBody>
                    <a:bodyPr/>
                    <a:lstStyle/>
                    <a:p>
                      <a:pPr algn="just">
                        <a:spcAft>
                          <a:spcPts val="0"/>
                        </a:spcAft>
                      </a:pPr>
                      <a:r>
                        <a:rPr lang="fr-FR" sz="1200">
                          <a:effectLst/>
                          <a:latin typeface="Cambria"/>
                          <a:ea typeface="Cambria"/>
                          <a:cs typeface="Times New Roman"/>
                        </a:rPr>
                        <a:t>r</a:t>
                      </a:r>
                      <a:endParaRPr lang="en-GB" sz="1200">
                        <a:effectLst/>
                        <a:latin typeface="Cambria"/>
                        <a:ea typeface="Cambria"/>
                        <a:cs typeface="Times New Roman"/>
                      </a:endParaRPr>
                    </a:p>
                  </a:txBody>
                  <a:tcPr marL="0" marR="0" marT="0" marB="0"/>
                </a:tc>
                <a:tc>
                  <a:txBody>
                    <a:bodyPr/>
                    <a:lstStyle/>
                    <a:p>
                      <a:pPr algn="just">
                        <a:spcAft>
                          <a:spcPts val="0"/>
                        </a:spcAft>
                      </a:pPr>
                      <a:r>
                        <a:rPr lang="fr-FR" sz="1200">
                          <a:effectLst/>
                          <a:latin typeface="Cambria"/>
                          <a:ea typeface="Cambria"/>
                          <a:cs typeface="Times New Roman"/>
                        </a:rPr>
                        <a:t>Mode lecture. Commence du début du fichier.</a:t>
                      </a:r>
                      <a:endParaRPr lang="en-GB" sz="1200">
                        <a:effectLst/>
                        <a:latin typeface="Cambria"/>
                        <a:ea typeface="Cambria"/>
                        <a:cs typeface="Times New Roman"/>
                      </a:endParaRPr>
                    </a:p>
                  </a:txBody>
                  <a:tcPr marL="0" marR="0" marT="0" marB="0"/>
                </a:tc>
              </a:tr>
              <a:tr h="344985">
                <a:tc>
                  <a:txBody>
                    <a:bodyPr/>
                    <a:lstStyle/>
                    <a:p>
                      <a:pPr algn="just">
                        <a:spcAft>
                          <a:spcPts val="0"/>
                        </a:spcAft>
                      </a:pPr>
                      <a:r>
                        <a:rPr lang="fr-FR" sz="1200">
                          <a:effectLst/>
                          <a:latin typeface="Cambria"/>
                          <a:ea typeface="Cambria"/>
                          <a:cs typeface="Times New Roman"/>
                        </a:rPr>
                        <a:t>r+</a:t>
                      </a:r>
                      <a:endParaRPr lang="en-GB" sz="1200">
                        <a:effectLst/>
                        <a:latin typeface="Cambria"/>
                        <a:ea typeface="Cambria"/>
                        <a:cs typeface="Times New Roman"/>
                      </a:endParaRPr>
                    </a:p>
                  </a:txBody>
                  <a:tcPr marL="0" marR="0" marT="0" marB="0"/>
                </a:tc>
                <a:tc>
                  <a:txBody>
                    <a:bodyPr/>
                    <a:lstStyle/>
                    <a:p>
                      <a:pPr algn="just">
                        <a:spcAft>
                          <a:spcPts val="0"/>
                        </a:spcAft>
                      </a:pPr>
                      <a:r>
                        <a:rPr lang="fr-FR" sz="1200">
                          <a:effectLst/>
                          <a:latin typeface="Cambria"/>
                          <a:ea typeface="Cambria"/>
                          <a:cs typeface="Times New Roman"/>
                        </a:rPr>
                        <a:t>Mode lecture/ecriture. Commence du début du fichier.</a:t>
                      </a:r>
                      <a:endParaRPr lang="en-GB" sz="1200">
                        <a:effectLst/>
                        <a:latin typeface="Cambria"/>
                        <a:ea typeface="Cambria"/>
                        <a:cs typeface="Times New Roman"/>
                      </a:endParaRPr>
                    </a:p>
                  </a:txBody>
                  <a:tcPr marL="0" marR="0" marT="0" marB="0"/>
                </a:tc>
              </a:tr>
              <a:tr h="517478">
                <a:tc>
                  <a:txBody>
                    <a:bodyPr/>
                    <a:lstStyle/>
                    <a:p>
                      <a:pPr algn="just">
                        <a:spcAft>
                          <a:spcPts val="0"/>
                        </a:spcAft>
                      </a:pPr>
                      <a:r>
                        <a:rPr lang="fr-FR" sz="1200">
                          <a:effectLst/>
                          <a:latin typeface="Cambria"/>
                          <a:ea typeface="Cambria"/>
                          <a:cs typeface="Times New Roman"/>
                        </a:rPr>
                        <a:t>w</a:t>
                      </a:r>
                      <a:endParaRPr lang="en-GB" sz="1200">
                        <a:effectLst/>
                        <a:latin typeface="Cambria"/>
                        <a:ea typeface="Cambria"/>
                        <a:cs typeface="Times New Roman"/>
                      </a:endParaRPr>
                    </a:p>
                  </a:txBody>
                  <a:tcPr marL="0" marR="0" marT="0" marB="0"/>
                </a:tc>
                <a:tc>
                  <a:txBody>
                    <a:bodyPr/>
                    <a:lstStyle/>
                    <a:p>
                      <a:pPr algn="just">
                        <a:spcAft>
                          <a:spcPts val="0"/>
                        </a:spcAft>
                      </a:pPr>
                      <a:r>
                        <a:rPr lang="fr-FR" sz="1200">
                          <a:effectLst/>
                          <a:latin typeface="Cambria"/>
                          <a:ea typeface="Cambria"/>
                          <a:cs typeface="Times New Roman"/>
                        </a:rPr>
                        <a:t>Mode écriture. Ouvre et efface le contenu d’un fichier, dans le cas où le fichier n’existe pas, un nouveau fichier est créé. </a:t>
                      </a:r>
                      <a:endParaRPr lang="en-GB" sz="1200">
                        <a:effectLst/>
                        <a:latin typeface="Cambria"/>
                        <a:ea typeface="Cambria"/>
                        <a:cs typeface="Times New Roman"/>
                      </a:endParaRPr>
                    </a:p>
                  </a:txBody>
                  <a:tcPr marL="0" marR="0" marT="0" marB="0"/>
                </a:tc>
              </a:tr>
              <a:tr h="517478">
                <a:tc>
                  <a:txBody>
                    <a:bodyPr/>
                    <a:lstStyle/>
                    <a:p>
                      <a:pPr algn="just">
                        <a:spcAft>
                          <a:spcPts val="0"/>
                        </a:spcAft>
                      </a:pPr>
                      <a:r>
                        <a:rPr lang="fr-FR" sz="1200">
                          <a:effectLst/>
                          <a:latin typeface="Cambria"/>
                          <a:ea typeface="Cambria"/>
                          <a:cs typeface="Times New Roman"/>
                        </a:rPr>
                        <a:t>w+</a:t>
                      </a:r>
                      <a:endParaRPr lang="en-GB" sz="1200">
                        <a:effectLst/>
                        <a:latin typeface="Cambria"/>
                        <a:ea typeface="Cambria"/>
                        <a:cs typeface="Times New Roman"/>
                      </a:endParaRPr>
                    </a:p>
                  </a:txBody>
                  <a:tcPr marL="0" marR="0" marT="0" marB="0"/>
                </a:tc>
                <a:tc>
                  <a:txBody>
                    <a:bodyPr/>
                    <a:lstStyle/>
                    <a:p>
                      <a:pPr algn="just">
                        <a:spcAft>
                          <a:spcPts val="0"/>
                        </a:spcAft>
                      </a:pPr>
                      <a:r>
                        <a:rPr lang="fr-FR" sz="1200">
                          <a:effectLst/>
                          <a:latin typeface="Cambria"/>
                          <a:ea typeface="Cambria"/>
                          <a:cs typeface="Times New Roman"/>
                        </a:rPr>
                        <a:t>Mode lecture/ecriture. Ouvre et efface le contenu d’un fichier, dans le cas où le fichier n’existe pas, un nouveau fichier est créé.</a:t>
                      </a:r>
                      <a:endParaRPr lang="en-GB" sz="1200">
                        <a:effectLst/>
                        <a:latin typeface="Cambria"/>
                        <a:ea typeface="Cambria"/>
                        <a:cs typeface="Times New Roman"/>
                      </a:endParaRPr>
                    </a:p>
                  </a:txBody>
                  <a:tcPr marL="0" marR="0" marT="0" marB="0"/>
                </a:tc>
              </a:tr>
              <a:tr h="517478">
                <a:tc>
                  <a:txBody>
                    <a:bodyPr/>
                    <a:lstStyle/>
                    <a:p>
                      <a:pPr algn="just">
                        <a:spcAft>
                          <a:spcPts val="0"/>
                        </a:spcAft>
                      </a:pPr>
                      <a:r>
                        <a:rPr lang="fr-FR" sz="1200">
                          <a:effectLst/>
                          <a:latin typeface="Cambria"/>
                          <a:ea typeface="Cambria"/>
                          <a:cs typeface="Times New Roman"/>
                        </a:rPr>
                        <a:t>a</a:t>
                      </a:r>
                      <a:endParaRPr lang="en-GB" sz="1200">
                        <a:effectLst/>
                        <a:latin typeface="Cambria"/>
                        <a:ea typeface="Cambria"/>
                        <a:cs typeface="Times New Roman"/>
                      </a:endParaRPr>
                    </a:p>
                  </a:txBody>
                  <a:tcPr marL="0" marR="0" marT="0" marB="0"/>
                </a:tc>
                <a:tc>
                  <a:txBody>
                    <a:bodyPr/>
                    <a:lstStyle/>
                    <a:p>
                      <a:pPr algn="just">
                        <a:spcAft>
                          <a:spcPts val="0"/>
                        </a:spcAft>
                      </a:pPr>
                      <a:r>
                        <a:rPr lang="fr-FR" sz="1200">
                          <a:effectLst/>
                          <a:latin typeface="Cambria"/>
                          <a:ea typeface="Cambria"/>
                          <a:cs typeface="Times New Roman"/>
                        </a:rPr>
                        <a:t>Mode ajout. Ouvre un fichier et écrit à la fin du fichier, dans le cas où le fichier n’existe pas, un nouveau fichier est créé.</a:t>
                      </a:r>
                      <a:endParaRPr lang="en-GB" sz="1200">
                        <a:effectLst/>
                        <a:latin typeface="Cambria"/>
                        <a:ea typeface="Cambria"/>
                        <a:cs typeface="Times New Roman"/>
                      </a:endParaRPr>
                    </a:p>
                  </a:txBody>
                  <a:tcPr marL="0" marR="0" marT="0" marB="0"/>
                </a:tc>
              </a:tr>
              <a:tr h="344985">
                <a:tc>
                  <a:txBody>
                    <a:bodyPr/>
                    <a:lstStyle/>
                    <a:p>
                      <a:pPr algn="just">
                        <a:spcAft>
                          <a:spcPts val="0"/>
                        </a:spcAft>
                      </a:pPr>
                      <a:r>
                        <a:rPr lang="fr-FR" sz="1200">
                          <a:effectLst/>
                          <a:latin typeface="Cambria"/>
                          <a:ea typeface="Cambria"/>
                          <a:cs typeface="Times New Roman"/>
                        </a:rPr>
                        <a:t>a+</a:t>
                      </a:r>
                      <a:endParaRPr lang="en-GB" sz="1200">
                        <a:effectLst/>
                        <a:latin typeface="Cambria"/>
                        <a:ea typeface="Cambria"/>
                        <a:cs typeface="Times New Roman"/>
                      </a:endParaRPr>
                    </a:p>
                  </a:txBody>
                  <a:tcPr marL="0" marR="0" marT="0" marB="0" anchor="ctr"/>
                </a:tc>
                <a:tc>
                  <a:txBody>
                    <a:bodyPr/>
                    <a:lstStyle/>
                    <a:p>
                      <a:pPr algn="just">
                        <a:spcAft>
                          <a:spcPts val="0"/>
                        </a:spcAft>
                      </a:pPr>
                      <a:r>
                        <a:rPr lang="fr-FR" sz="1200">
                          <a:effectLst/>
                          <a:latin typeface="Cambria"/>
                          <a:ea typeface="Cambria"/>
                          <a:cs typeface="Times New Roman"/>
                        </a:rPr>
                        <a:t>Mode lecture et ajout. Ecrit à partir de la fin du fichier en préservant son contenu. </a:t>
                      </a:r>
                      <a:endParaRPr lang="en-GB" sz="1200">
                        <a:effectLst/>
                        <a:latin typeface="Cambria"/>
                        <a:ea typeface="Cambria"/>
                        <a:cs typeface="Times New Roman"/>
                      </a:endParaRPr>
                    </a:p>
                  </a:txBody>
                  <a:tcPr marL="0" marR="0" marT="0" marB="0" anchor="ctr"/>
                </a:tc>
              </a:tr>
              <a:tr h="344985">
                <a:tc>
                  <a:txBody>
                    <a:bodyPr/>
                    <a:lstStyle/>
                    <a:p>
                      <a:pPr algn="just">
                        <a:spcAft>
                          <a:spcPts val="0"/>
                        </a:spcAft>
                      </a:pPr>
                      <a:r>
                        <a:rPr lang="fr-FR" sz="1200">
                          <a:effectLst/>
                          <a:latin typeface="Cambria"/>
                          <a:ea typeface="Cambria"/>
                          <a:cs typeface="Times New Roman"/>
                        </a:rPr>
                        <a:t>x</a:t>
                      </a:r>
                      <a:endParaRPr lang="en-GB" sz="1200">
                        <a:effectLst/>
                        <a:latin typeface="Cambria"/>
                        <a:ea typeface="Cambria"/>
                        <a:cs typeface="Times New Roman"/>
                      </a:endParaRPr>
                    </a:p>
                  </a:txBody>
                  <a:tcPr marL="0" marR="0" marT="0" marB="0"/>
                </a:tc>
                <a:tc>
                  <a:txBody>
                    <a:bodyPr/>
                    <a:lstStyle/>
                    <a:p>
                      <a:pPr algn="just">
                        <a:spcAft>
                          <a:spcPts val="0"/>
                        </a:spcAft>
                      </a:pPr>
                      <a:r>
                        <a:rPr lang="fr-FR" sz="1200">
                          <a:effectLst/>
                          <a:latin typeface="Cambria"/>
                          <a:ea typeface="Cambria"/>
                          <a:cs typeface="Times New Roman"/>
                        </a:rPr>
                        <a:t>Mode création. Crée un nouveau fichier, retourne FALSE si le fichier existe déjà. </a:t>
                      </a:r>
                      <a:endParaRPr lang="en-GB" sz="1200">
                        <a:effectLst/>
                        <a:latin typeface="Cambria"/>
                        <a:ea typeface="Cambria"/>
                        <a:cs typeface="Times New Roman"/>
                      </a:endParaRPr>
                    </a:p>
                  </a:txBody>
                  <a:tcPr marL="0" marR="0" marT="0" marB="0"/>
                </a:tc>
              </a:tr>
              <a:tr h="344985">
                <a:tc>
                  <a:txBody>
                    <a:bodyPr/>
                    <a:lstStyle/>
                    <a:p>
                      <a:pPr algn="just">
                        <a:spcAft>
                          <a:spcPts val="0"/>
                        </a:spcAft>
                      </a:pPr>
                      <a:r>
                        <a:rPr lang="fr-FR" sz="1200">
                          <a:effectLst/>
                          <a:latin typeface="Cambria"/>
                          <a:ea typeface="Cambria"/>
                          <a:cs typeface="Times New Roman"/>
                        </a:rPr>
                        <a:t>x+</a:t>
                      </a:r>
                      <a:endParaRPr lang="en-GB" sz="1200">
                        <a:effectLst/>
                        <a:latin typeface="Cambria"/>
                        <a:ea typeface="Cambria"/>
                        <a:cs typeface="Times New Roman"/>
                      </a:endParaRPr>
                    </a:p>
                  </a:txBody>
                  <a:tcPr marL="0" marR="0" marT="0" marB="0"/>
                </a:tc>
                <a:tc>
                  <a:txBody>
                    <a:bodyPr/>
                    <a:lstStyle/>
                    <a:p>
                      <a:pPr algn="just">
                        <a:spcAft>
                          <a:spcPts val="0"/>
                        </a:spcAft>
                      </a:pPr>
                      <a:r>
                        <a:rPr lang="fr-FR" sz="1200" dirty="0">
                          <a:effectLst/>
                          <a:latin typeface="Cambria"/>
                          <a:ea typeface="Cambria"/>
                          <a:cs typeface="Times New Roman"/>
                        </a:rPr>
                        <a:t>Mode lecture et </a:t>
                      </a:r>
                      <a:r>
                        <a:rPr lang="fr-FR" sz="1200" dirty="0" smtClean="0">
                          <a:effectLst/>
                          <a:latin typeface="Cambria"/>
                          <a:ea typeface="Cambria"/>
                          <a:cs typeface="Times New Roman"/>
                        </a:rPr>
                        <a:t>création</a:t>
                      </a:r>
                      <a:r>
                        <a:rPr lang="fr-FR" sz="1200" dirty="0">
                          <a:effectLst/>
                          <a:latin typeface="Cambria"/>
                          <a:ea typeface="Cambria"/>
                          <a:cs typeface="Times New Roman"/>
                        </a:rPr>
                        <a:t>. Crée un nouveau fichier, retourne FALSE si le fichier existe déjà. </a:t>
                      </a:r>
                      <a:endParaRPr lang="en-GB" sz="1200" dirty="0">
                        <a:effectLst/>
                        <a:latin typeface="Cambria"/>
                        <a:ea typeface="Cambria"/>
                        <a:cs typeface="Times New Roman"/>
                      </a:endParaRPr>
                    </a:p>
                  </a:txBody>
                  <a:tcPr marL="0" marR="0" marT="0" marB="0"/>
                </a:tc>
              </a:tr>
            </a:tbl>
          </a:graphicData>
        </a:graphic>
      </p:graphicFrame>
    </p:spTree>
    <p:extLst>
      <p:ext uri="{BB962C8B-B14F-4D97-AF65-F5344CB8AC3E}">
        <p14:creationId xmlns:p14="http://schemas.microsoft.com/office/powerpoint/2010/main" val="37753370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a:t>
            </a:r>
            <a:endParaRPr lang="fr-FR" dirty="0"/>
          </a:p>
        </p:txBody>
      </p:sp>
      <p:sp>
        <p:nvSpPr>
          <p:cNvPr id="3" name="Espace réservé du contenu 2"/>
          <p:cNvSpPr>
            <a:spLocks noGrp="1"/>
          </p:cNvSpPr>
          <p:nvPr>
            <p:ph idx="1"/>
          </p:nvPr>
        </p:nvSpPr>
        <p:spPr/>
        <p:txBody>
          <a:bodyPr/>
          <a:lstStyle/>
          <a:p>
            <a:r>
              <a:rPr lang="fr-FR" dirty="0"/>
              <a:t>La fonction </a:t>
            </a:r>
            <a:r>
              <a:rPr lang="fr-FR" dirty="0" err="1"/>
              <a:t>fclose</a:t>
            </a:r>
            <a:r>
              <a:rPr lang="fr-FR" dirty="0"/>
              <a:t>() est utilisée pour fermer un fichier. </a:t>
            </a:r>
            <a:endParaRPr lang="fr-FR" dirty="0" smtClean="0"/>
          </a:p>
          <a:p>
            <a:r>
              <a:rPr lang="fr-FR" dirty="0" smtClean="0"/>
              <a:t>Il faut toujours refermer un fichier ouvert.</a:t>
            </a:r>
          </a:p>
          <a:p>
            <a:r>
              <a:rPr lang="fr-FR" dirty="0" smtClean="0"/>
              <a:t>La syntaxe de la fonction </a:t>
            </a:r>
            <a:r>
              <a:rPr lang="fr-FR" dirty="0" err="1" smtClean="0"/>
              <a:t>fclose</a:t>
            </a:r>
            <a:r>
              <a:rPr lang="fr-FR" dirty="0" smtClean="0"/>
              <a:t>() est la suivante : </a:t>
            </a:r>
            <a:br>
              <a:rPr lang="fr-FR" dirty="0" smtClean="0"/>
            </a:br>
            <a:r>
              <a:rPr lang="fr-FR" dirty="0" smtClean="0"/>
              <a:t>		</a:t>
            </a:r>
            <a:r>
              <a:rPr lang="fr-FR" dirty="0"/>
              <a:t>$file = </a:t>
            </a:r>
            <a:r>
              <a:rPr lang="fr-FR" dirty="0" err="1"/>
              <a:t>fopen</a:t>
            </a:r>
            <a:r>
              <a:rPr lang="fr-FR" dirty="0"/>
              <a:t>("test.</a:t>
            </a:r>
            <a:r>
              <a:rPr lang="fr-FR" dirty="0" err="1"/>
              <a:t>txt</a:t>
            </a:r>
            <a:r>
              <a:rPr lang="fr-FR" dirty="0"/>
              <a:t>","r");		</a:t>
            </a:r>
            <a:r>
              <a:rPr lang="fr-FR" dirty="0" smtClean="0"/>
              <a:t/>
            </a:r>
            <a:br>
              <a:rPr lang="fr-FR" dirty="0" smtClean="0"/>
            </a:br>
            <a:r>
              <a:rPr lang="fr-FR" dirty="0" smtClean="0"/>
              <a:t>		/</a:t>
            </a:r>
            <a:r>
              <a:rPr lang="fr-FR" dirty="0"/>
              <a:t>/code à </a:t>
            </a:r>
            <a:r>
              <a:rPr lang="fr-FR" dirty="0" err="1"/>
              <a:t>executer</a:t>
            </a:r>
            <a:r>
              <a:rPr lang="fr-FR" dirty="0"/>
              <a:t> …		</a:t>
            </a:r>
            <a:r>
              <a:rPr lang="fr-FR" dirty="0" smtClean="0"/>
              <a:t/>
            </a:r>
            <a:br>
              <a:rPr lang="fr-FR" dirty="0" smtClean="0"/>
            </a:br>
            <a:r>
              <a:rPr lang="fr-FR" dirty="0" smtClean="0"/>
              <a:t>		</a:t>
            </a:r>
            <a:r>
              <a:rPr lang="fr-FR" dirty="0" err="1" smtClean="0"/>
              <a:t>fclose</a:t>
            </a:r>
            <a:r>
              <a:rPr lang="fr-FR" dirty="0"/>
              <a:t>($file);</a:t>
            </a:r>
            <a:r>
              <a:rPr lang="en-GB" dirty="0"/>
              <a:t> </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108</a:t>
            </a:fld>
            <a:endParaRPr lang="fr-FR"/>
          </a:p>
        </p:txBody>
      </p:sp>
    </p:spTree>
    <p:extLst>
      <p:ext uri="{BB962C8B-B14F-4D97-AF65-F5344CB8AC3E}">
        <p14:creationId xmlns:p14="http://schemas.microsoft.com/office/powerpoint/2010/main" val="18797430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solidFill>
                  <a:srgbClr val="4F81BD"/>
                </a:solidFill>
              </a:rPr>
              <a:t>Les fonctions de de lecture</a:t>
            </a:r>
          </a:p>
          <a:p>
            <a:r>
              <a:rPr lang="fr-FR" dirty="0" smtClean="0"/>
              <a:t>La fonction </a:t>
            </a:r>
            <a:r>
              <a:rPr lang="fr-FR" dirty="0" err="1" smtClean="0"/>
              <a:t>feof</a:t>
            </a:r>
            <a:r>
              <a:rPr lang="fr-FR" dirty="0" smtClean="0"/>
              <a:t>() permet de vérifier si le pointeur de lecture ou écriture est en fin de fichier : </a:t>
            </a:r>
            <a:br>
              <a:rPr lang="fr-FR" dirty="0" smtClean="0"/>
            </a:br>
            <a:r>
              <a:rPr lang="fr-FR" dirty="0" smtClean="0"/>
              <a:t>=&gt; </a:t>
            </a:r>
            <a:r>
              <a:rPr lang="fr-FR" dirty="0" err="1" smtClean="0"/>
              <a:t>feof</a:t>
            </a:r>
            <a:r>
              <a:rPr lang="fr-FR" dirty="0" smtClean="0"/>
              <a:t>($file) retourne TRUE si la fin du fichier est atteint</a:t>
            </a:r>
          </a:p>
          <a:p>
            <a:r>
              <a:rPr lang="fr-FR" dirty="0" smtClean="0"/>
              <a:t>La fonction </a:t>
            </a:r>
            <a:r>
              <a:rPr lang="fr-FR" dirty="0" err="1" smtClean="0"/>
              <a:t>fgets</a:t>
            </a:r>
            <a:r>
              <a:rPr lang="fr-FR" dirty="0" smtClean="0"/>
              <a:t>() permet </a:t>
            </a:r>
            <a:r>
              <a:rPr lang="fr-FR" dirty="0"/>
              <a:t>de lire une ligne d’un </a:t>
            </a:r>
            <a:r>
              <a:rPr lang="fr-FR" dirty="0" smtClean="0"/>
              <a:t>fichier.</a:t>
            </a:r>
          </a:p>
          <a:p>
            <a:r>
              <a:rPr lang="fr-FR" dirty="0" smtClean="0"/>
              <a:t>L’appel </a:t>
            </a:r>
            <a:r>
              <a:rPr lang="fr-FR" dirty="0"/>
              <a:t>de </a:t>
            </a:r>
            <a:r>
              <a:rPr lang="fr-FR" dirty="0" err="1" smtClean="0"/>
              <a:t>fgets</a:t>
            </a:r>
            <a:r>
              <a:rPr lang="fr-FR" dirty="0" smtClean="0"/>
              <a:t>() déplace </a:t>
            </a:r>
            <a:r>
              <a:rPr lang="fr-FR" dirty="0"/>
              <a:t>le pointeur de lecture du fichier à la ligne suivante</a:t>
            </a:r>
            <a:r>
              <a:rPr lang="fr-FR" dirty="0" smtClean="0"/>
              <a:t>. </a:t>
            </a:r>
          </a:p>
          <a:p>
            <a:r>
              <a:rPr lang="fr-FR" dirty="0" smtClean="0"/>
              <a:t>Exemple : </a:t>
            </a:r>
            <a:br>
              <a:rPr lang="fr-FR" dirty="0" smtClean="0"/>
            </a:br>
            <a:r>
              <a:rPr lang="fr-FR" dirty="0" smtClean="0"/>
              <a:t>		</a:t>
            </a:r>
            <a:r>
              <a:rPr lang="fr-FR" sz="2900" dirty="0" smtClean="0"/>
              <a:t>$</a:t>
            </a:r>
            <a:r>
              <a:rPr lang="fr-FR" sz="2900" dirty="0"/>
              <a:t>file = </a:t>
            </a:r>
            <a:r>
              <a:rPr lang="fr-FR" sz="2900" dirty="0" err="1"/>
              <a:t>fopen</a:t>
            </a:r>
            <a:r>
              <a:rPr lang="fr-FR" sz="2900" dirty="0"/>
              <a:t>("</a:t>
            </a:r>
            <a:r>
              <a:rPr lang="fr-FR" sz="2900" dirty="0" err="1"/>
              <a:t>welcome.txt</a:t>
            </a:r>
            <a:r>
              <a:rPr lang="fr-FR" sz="2900" dirty="0"/>
              <a:t>", "r") or exit("Impossible </a:t>
            </a:r>
            <a:r>
              <a:rPr lang="fr-FR" sz="2900" dirty="0" smtClean="0"/>
              <a:t>d’ouvrir le fichier</a:t>
            </a:r>
            <a:r>
              <a:rPr lang="fr-FR" sz="2900" dirty="0"/>
              <a:t>!");	</a:t>
            </a:r>
            <a:r>
              <a:rPr lang="fr-FR" sz="2900" dirty="0" smtClean="0"/>
              <a:t/>
            </a:r>
            <a:br>
              <a:rPr lang="fr-FR" sz="2900" dirty="0" smtClean="0"/>
            </a:br>
            <a:r>
              <a:rPr lang="fr-FR" sz="2900" dirty="0" smtClean="0"/>
              <a:t>		/</a:t>
            </a:r>
            <a:r>
              <a:rPr lang="fr-FR" sz="2900" dirty="0"/>
              <a:t>/Lecture de la ligne suivante tant que la fin n’est </a:t>
            </a:r>
            <a:r>
              <a:rPr lang="fr-FR" sz="2900" dirty="0" smtClean="0"/>
              <a:t>pas atteinte</a:t>
            </a:r>
            <a:r>
              <a:rPr lang="fr-FR" sz="2900" dirty="0"/>
              <a:t>	</a:t>
            </a:r>
            <a:r>
              <a:rPr lang="fr-FR" sz="2900" dirty="0" smtClean="0"/>
              <a:t/>
            </a:r>
            <a:br>
              <a:rPr lang="fr-FR" sz="2900" dirty="0" smtClean="0"/>
            </a:br>
            <a:r>
              <a:rPr lang="fr-FR" sz="2900" dirty="0" smtClean="0"/>
              <a:t>		</a:t>
            </a:r>
            <a:r>
              <a:rPr lang="fr-FR" sz="2900" dirty="0" err="1" smtClean="0"/>
              <a:t>while</a:t>
            </a:r>
            <a:r>
              <a:rPr lang="fr-FR" sz="2900" dirty="0"/>
              <a:t>(!</a:t>
            </a:r>
            <a:r>
              <a:rPr lang="fr-FR" sz="2900" dirty="0" err="1"/>
              <a:t>feof</a:t>
            </a:r>
            <a:r>
              <a:rPr lang="fr-FR" sz="2900" dirty="0"/>
              <a:t>($file)) </a:t>
            </a:r>
            <a:r>
              <a:rPr lang="fr-FR" sz="2900" dirty="0" smtClean="0"/>
              <a:t>{</a:t>
            </a:r>
            <a:br>
              <a:rPr lang="fr-FR" sz="2900" dirty="0" smtClean="0"/>
            </a:br>
            <a:r>
              <a:rPr lang="fr-FR" sz="2900" dirty="0" smtClean="0"/>
              <a:t>	</a:t>
            </a:r>
            <a:r>
              <a:rPr lang="fr-FR" sz="2900" dirty="0"/>
              <a:t>		</a:t>
            </a:r>
            <a:r>
              <a:rPr lang="fr-FR" sz="2900" dirty="0" err="1"/>
              <a:t>echo</a:t>
            </a:r>
            <a:r>
              <a:rPr lang="fr-FR" sz="2900" dirty="0"/>
              <a:t> </a:t>
            </a:r>
            <a:r>
              <a:rPr lang="fr-FR" sz="2900" dirty="0" err="1"/>
              <a:t>fgets</a:t>
            </a:r>
            <a:r>
              <a:rPr lang="fr-FR" sz="2900" dirty="0"/>
              <a:t>($file). "&lt;</a:t>
            </a:r>
            <a:r>
              <a:rPr lang="fr-FR" sz="2900" dirty="0" err="1"/>
              <a:t>br</a:t>
            </a:r>
            <a:r>
              <a:rPr lang="fr-FR" sz="2900" dirty="0"/>
              <a:t> /&gt;"</a:t>
            </a:r>
            <a:r>
              <a:rPr lang="fr-FR" sz="2900" dirty="0" smtClean="0"/>
              <a:t>;</a:t>
            </a:r>
            <a:br>
              <a:rPr lang="fr-FR" sz="2900" dirty="0" smtClean="0"/>
            </a:br>
            <a:r>
              <a:rPr lang="fr-FR" sz="2900" dirty="0" smtClean="0"/>
              <a:t>	</a:t>
            </a:r>
            <a:r>
              <a:rPr lang="fr-FR" sz="2900" dirty="0"/>
              <a:t>	</a:t>
            </a:r>
            <a:r>
              <a:rPr lang="fr-FR" sz="2900" dirty="0" smtClean="0"/>
              <a:t>}</a:t>
            </a:r>
            <a:br>
              <a:rPr lang="fr-FR" sz="2900" dirty="0" smtClean="0"/>
            </a:br>
            <a:r>
              <a:rPr lang="fr-FR" sz="2900" dirty="0" smtClean="0"/>
              <a:t>	</a:t>
            </a:r>
            <a:r>
              <a:rPr lang="fr-FR" sz="2900" dirty="0"/>
              <a:t>	</a:t>
            </a:r>
            <a:r>
              <a:rPr lang="fr-FR" sz="2900" dirty="0" err="1"/>
              <a:t>fclose</a:t>
            </a:r>
            <a:r>
              <a:rPr lang="fr-FR" sz="2900" dirty="0"/>
              <a:t>($file);</a:t>
            </a:r>
            <a:r>
              <a:rPr lang="en-GB" sz="2900" dirty="0"/>
              <a:t>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109</a:t>
            </a:fld>
            <a:endParaRPr lang="fr-FR"/>
          </a:p>
        </p:txBody>
      </p:sp>
    </p:spTree>
    <p:extLst>
      <p:ext uri="{BB962C8B-B14F-4D97-AF65-F5344CB8AC3E}">
        <p14:creationId xmlns:p14="http://schemas.microsoft.com/office/powerpoint/2010/main" val="426517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Premiers Pas en PHP</a:t>
            </a:r>
            <a:endParaRPr lang="fr-FR" b="1" dirty="0">
              <a:solidFill>
                <a:schemeClr val="accent1"/>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smtClean="0">
                <a:solidFill>
                  <a:schemeClr val="tx2"/>
                </a:solidFill>
              </a:rPr>
              <a:t>Syntaxe de base</a:t>
            </a:r>
          </a:p>
          <a:p>
            <a:r>
              <a:rPr lang="fr-FR" dirty="0" smtClean="0"/>
              <a:t>Un fichier écrit en PHP est suffixé par </a:t>
            </a:r>
            <a:r>
              <a:rPr lang="fr-FR" b="1" dirty="0" smtClean="0"/>
              <a:t>.</a:t>
            </a:r>
            <a:r>
              <a:rPr lang="fr-FR" b="1" dirty="0" err="1" smtClean="0"/>
              <a:t>php</a:t>
            </a:r>
            <a:r>
              <a:rPr lang="fr-FR" dirty="0" smtClean="0"/>
              <a:t>; par exemple </a:t>
            </a:r>
            <a:r>
              <a:rPr lang="fr-FR" dirty="0" err="1" smtClean="0"/>
              <a:t>index.php</a:t>
            </a:r>
            <a:r>
              <a:rPr lang="fr-FR" dirty="0" smtClean="0"/>
              <a:t> est le fichier PHP principal du répertoire qui le contient comme </a:t>
            </a:r>
            <a:r>
              <a:rPr lang="fr-FR" dirty="0" err="1" smtClean="0"/>
              <a:t>index.html</a:t>
            </a:r>
            <a:r>
              <a:rPr lang="fr-FR" dirty="0"/>
              <a:t> </a:t>
            </a:r>
            <a:r>
              <a:rPr lang="fr-FR" dirty="0" smtClean="0"/>
              <a:t>pour du HTML.</a:t>
            </a:r>
          </a:p>
          <a:p>
            <a:r>
              <a:rPr lang="fr-FR" dirty="0" smtClean="0"/>
              <a:t>Un fichier écrit en PHP est constitué par du code HTML où peut être inséré des blocs de code PHP. </a:t>
            </a:r>
          </a:p>
          <a:p>
            <a:r>
              <a:rPr lang="fr-FR" dirty="0" smtClean="0"/>
              <a:t>Un bloc de code en PHP commence par la balise </a:t>
            </a:r>
          </a:p>
          <a:p>
            <a:pPr lvl="1">
              <a:buFont typeface="Wingdings" charset="2"/>
              <a:buChar char="Ø"/>
            </a:pPr>
            <a:r>
              <a:rPr lang="fr-FR" b="1" dirty="0" smtClean="0"/>
              <a:t>&lt;?</a:t>
            </a:r>
            <a:r>
              <a:rPr lang="fr-FR" b="1" dirty="0" err="1" smtClean="0"/>
              <a:t>php</a:t>
            </a:r>
            <a:r>
              <a:rPr lang="fr-FR" b="1" dirty="0" smtClean="0"/>
              <a:t> </a:t>
            </a:r>
            <a:r>
              <a:rPr lang="fr-FR" dirty="0" smtClean="0"/>
              <a:t>ou parfois par &lt;? </a:t>
            </a:r>
          </a:p>
          <a:p>
            <a:pPr lvl="1">
              <a:buFont typeface="Wingdings" charset="2"/>
              <a:buChar char="Ø"/>
            </a:pPr>
            <a:r>
              <a:rPr lang="fr-FR" dirty="0" smtClean="0"/>
              <a:t>et se termine par </a:t>
            </a:r>
            <a:r>
              <a:rPr lang="fr-FR" b="1" dirty="0" smtClean="0"/>
              <a:t>?&gt;</a:t>
            </a:r>
            <a:r>
              <a:rPr lang="fr-FR" dirty="0" smtClean="0"/>
              <a:t>.</a:t>
            </a:r>
          </a:p>
          <a:p>
            <a:r>
              <a:rPr lang="fr-FR" dirty="0" smtClean="0"/>
              <a:t>Le code PHP exécuté sur un serveur est retourné au navigateur du client sous forme de code HTML.</a:t>
            </a:r>
          </a:p>
          <a:p>
            <a:pPr marL="0" indent="0">
              <a:buNone/>
            </a:pPr>
            <a:endParaRPr lang="fr-FR" dirty="0" smtClean="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a:t>
            </a:fld>
            <a:endParaRPr lang="fr-FR"/>
          </a:p>
        </p:txBody>
      </p:sp>
    </p:spTree>
    <p:extLst>
      <p:ext uri="{BB962C8B-B14F-4D97-AF65-F5344CB8AC3E}">
        <p14:creationId xmlns:p14="http://schemas.microsoft.com/office/powerpoint/2010/main" val="3996803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solidFill>
                  <a:srgbClr val="4F81BD"/>
                </a:solidFill>
              </a:rPr>
              <a:t>Les fonctions </a:t>
            </a:r>
            <a:r>
              <a:rPr lang="fr-FR" dirty="0" smtClean="0">
                <a:solidFill>
                  <a:srgbClr val="4F81BD"/>
                </a:solidFill>
              </a:rPr>
              <a:t>de </a:t>
            </a:r>
            <a:r>
              <a:rPr lang="fr-FR" dirty="0">
                <a:solidFill>
                  <a:srgbClr val="4F81BD"/>
                </a:solidFill>
              </a:rPr>
              <a:t>lecture</a:t>
            </a:r>
          </a:p>
          <a:p>
            <a:r>
              <a:rPr lang="fr-FR" dirty="0"/>
              <a:t>La fonction </a:t>
            </a:r>
            <a:r>
              <a:rPr lang="fr-FR" dirty="0" err="1"/>
              <a:t>fgetc</a:t>
            </a:r>
            <a:r>
              <a:rPr lang="fr-FR" dirty="0"/>
              <a:t>() permet de lire un caractère dans un fichier. </a:t>
            </a:r>
            <a:endParaRPr lang="fr-FR" dirty="0" smtClean="0"/>
          </a:p>
          <a:p>
            <a:r>
              <a:rPr lang="fr-FR" dirty="0" smtClean="0"/>
              <a:t>La fonction </a:t>
            </a:r>
            <a:r>
              <a:rPr lang="fr-FR" dirty="0" err="1" smtClean="0"/>
              <a:t>fgetc</a:t>
            </a:r>
            <a:r>
              <a:rPr lang="fr-FR" dirty="0" smtClean="0"/>
              <a:t>() </a:t>
            </a:r>
            <a:r>
              <a:rPr lang="fr-FR" dirty="0"/>
              <a:t>déplace le pointeur de lecture du fichier au caractère </a:t>
            </a:r>
            <a:r>
              <a:rPr lang="fr-FR" dirty="0" smtClean="0"/>
              <a:t>suivant</a:t>
            </a:r>
            <a:r>
              <a:rPr lang="en-GB" dirty="0" smtClean="0"/>
              <a:t>.</a:t>
            </a:r>
          </a:p>
          <a:p>
            <a:r>
              <a:rPr lang="fr-FR" dirty="0" smtClean="0"/>
              <a:t>L’exemple qui suit illustre l’utilisation de </a:t>
            </a:r>
            <a:r>
              <a:rPr lang="fr-FR" dirty="0" err="1" smtClean="0"/>
              <a:t>fgetc</a:t>
            </a:r>
            <a:r>
              <a:rPr lang="fr-FR" dirty="0" smtClean="0"/>
              <a:t>():</a:t>
            </a:r>
            <a:br>
              <a:rPr lang="fr-FR" dirty="0" smtClean="0"/>
            </a:br>
            <a:r>
              <a:rPr lang="en-GB" dirty="0" smtClean="0"/>
              <a:t/>
            </a:r>
            <a:br>
              <a:rPr lang="en-GB" dirty="0" smtClean="0"/>
            </a:br>
            <a:r>
              <a:rPr lang="en-GB" dirty="0" smtClean="0"/>
              <a:t>		</a:t>
            </a:r>
            <a:r>
              <a:rPr lang="fr-FR" sz="2600" dirty="0" smtClean="0"/>
              <a:t>$</a:t>
            </a:r>
            <a:r>
              <a:rPr lang="fr-FR" sz="2600" dirty="0"/>
              <a:t>file = </a:t>
            </a:r>
            <a:r>
              <a:rPr lang="fr-FR" sz="2600" dirty="0" err="1"/>
              <a:t>fopen</a:t>
            </a:r>
            <a:r>
              <a:rPr lang="fr-FR" sz="2600" dirty="0"/>
              <a:t>("</a:t>
            </a:r>
            <a:r>
              <a:rPr lang="fr-FR" sz="2600" dirty="0" err="1"/>
              <a:t>welcome.txt</a:t>
            </a:r>
            <a:r>
              <a:rPr lang="fr-FR" sz="2600" dirty="0"/>
              <a:t>", "r") or </a:t>
            </a:r>
            <a:r>
              <a:rPr lang="fr-FR" sz="2600" dirty="0" smtClean="0"/>
              <a:t>exit</a:t>
            </a:r>
            <a:r>
              <a:rPr lang="fr-FR" sz="2600" dirty="0"/>
              <a:t>("Impossible d’ouvrir le fichier!")</a:t>
            </a:r>
            <a:r>
              <a:rPr lang="fr-FR" sz="2600" dirty="0" smtClean="0"/>
              <a:t>;</a:t>
            </a:r>
            <a:br>
              <a:rPr lang="fr-FR" sz="2600" dirty="0" smtClean="0"/>
            </a:br>
            <a:r>
              <a:rPr lang="fr-FR" sz="2600" dirty="0" smtClean="0"/>
              <a:t>		/</a:t>
            </a:r>
            <a:r>
              <a:rPr lang="fr-FR" sz="2600" dirty="0"/>
              <a:t>/Lecture du caractère suivant tant que la fin n’est pas </a:t>
            </a:r>
            <a:r>
              <a:rPr lang="fr-FR" sz="2600" dirty="0" smtClean="0"/>
              <a:t>atteinte</a:t>
            </a:r>
            <a:br>
              <a:rPr lang="fr-FR" sz="2600" dirty="0" smtClean="0"/>
            </a:br>
            <a:r>
              <a:rPr lang="fr-FR" sz="2600" dirty="0" smtClean="0"/>
              <a:t>	</a:t>
            </a:r>
            <a:r>
              <a:rPr lang="fr-FR" sz="2600" dirty="0"/>
              <a:t>	</a:t>
            </a:r>
            <a:r>
              <a:rPr lang="fr-FR" sz="2600" dirty="0" err="1"/>
              <a:t>while</a:t>
            </a:r>
            <a:r>
              <a:rPr lang="fr-FR" sz="2600" dirty="0"/>
              <a:t>(!</a:t>
            </a:r>
            <a:r>
              <a:rPr lang="fr-FR" sz="2600" dirty="0" err="1"/>
              <a:t>feof</a:t>
            </a:r>
            <a:r>
              <a:rPr lang="fr-FR" sz="2600" dirty="0"/>
              <a:t>($file)) </a:t>
            </a:r>
            <a:r>
              <a:rPr lang="fr-FR" sz="2600" dirty="0" smtClean="0"/>
              <a:t>{</a:t>
            </a:r>
            <a:br>
              <a:rPr lang="fr-FR" sz="2600" dirty="0" smtClean="0"/>
            </a:br>
            <a:r>
              <a:rPr lang="fr-FR" sz="2600" dirty="0" smtClean="0"/>
              <a:t>	</a:t>
            </a:r>
            <a:r>
              <a:rPr lang="fr-FR" sz="2600" dirty="0"/>
              <a:t>		</a:t>
            </a:r>
            <a:r>
              <a:rPr lang="fr-FR" sz="2600" dirty="0" err="1"/>
              <a:t>echo</a:t>
            </a:r>
            <a:r>
              <a:rPr lang="fr-FR" sz="2600" dirty="0"/>
              <a:t> </a:t>
            </a:r>
            <a:r>
              <a:rPr lang="fr-FR" sz="2600" dirty="0" err="1"/>
              <a:t>fgetc</a:t>
            </a:r>
            <a:r>
              <a:rPr lang="fr-FR" sz="2600" dirty="0"/>
              <a:t>($file). "&lt;</a:t>
            </a:r>
            <a:r>
              <a:rPr lang="fr-FR" sz="2600" dirty="0" err="1"/>
              <a:t>br</a:t>
            </a:r>
            <a:r>
              <a:rPr lang="fr-FR" sz="2600" dirty="0"/>
              <a:t> /&gt;"</a:t>
            </a:r>
            <a:r>
              <a:rPr lang="fr-FR" sz="2600" dirty="0" smtClean="0"/>
              <a:t>;</a:t>
            </a:r>
            <a:br>
              <a:rPr lang="fr-FR" sz="2600" dirty="0" smtClean="0"/>
            </a:br>
            <a:r>
              <a:rPr lang="fr-FR" sz="2600" dirty="0" smtClean="0"/>
              <a:t>	</a:t>
            </a:r>
            <a:r>
              <a:rPr lang="fr-FR" sz="2600" dirty="0"/>
              <a:t>	</a:t>
            </a:r>
            <a:r>
              <a:rPr lang="fr-FR" sz="2600" dirty="0" smtClean="0"/>
              <a:t>}</a:t>
            </a:r>
            <a:br>
              <a:rPr lang="fr-FR" sz="2600" dirty="0" smtClean="0"/>
            </a:br>
            <a:r>
              <a:rPr lang="fr-FR" sz="2600" dirty="0" smtClean="0"/>
              <a:t>	</a:t>
            </a:r>
            <a:r>
              <a:rPr lang="fr-FR" sz="2600" dirty="0"/>
              <a:t>	</a:t>
            </a:r>
            <a:r>
              <a:rPr lang="fr-FR" sz="2600" dirty="0" err="1"/>
              <a:t>fclose</a:t>
            </a:r>
            <a:r>
              <a:rPr lang="fr-FR" sz="2600" dirty="0"/>
              <a:t>($file);</a:t>
            </a:r>
            <a:r>
              <a:rPr lang="en-GB" sz="2600" dirty="0"/>
              <a:t> </a:t>
            </a:r>
            <a:endParaRPr lang="en-GB" sz="2600" dirty="0" smtClean="0"/>
          </a:p>
          <a:p>
            <a:pPr marL="0" indent="0">
              <a:buNone/>
            </a:pPr>
            <a:r>
              <a:rPr lang="en-GB" sz="2200" dirty="0" smtClean="0"/>
              <a:t/>
            </a:r>
            <a:br>
              <a:rPr lang="en-GB" sz="2200" dirty="0" smtClean="0"/>
            </a:br>
            <a:endParaRPr lang="fr-FR" sz="2200"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110</a:t>
            </a:fld>
            <a:endParaRPr lang="fr-FR"/>
          </a:p>
        </p:txBody>
      </p:sp>
    </p:spTree>
    <p:extLst>
      <p:ext uri="{BB962C8B-B14F-4D97-AF65-F5344CB8AC3E}">
        <p14:creationId xmlns:p14="http://schemas.microsoft.com/office/powerpoint/2010/main" val="11017140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solidFill>
                  <a:srgbClr val="4F81BD"/>
                </a:solidFill>
              </a:rPr>
              <a:t>Les fonctions </a:t>
            </a:r>
            <a:r>
              <a:rPr lang="fr-FR" dirty="0" smtClean="0">
                <a:solidFill>
                  <a:srgbClr val="4F81BD"/>
                </a:solidFill>
              </a:rPr>
              <a:t>d’écriture</a:t>
            </a:r>
            <a:endParaRPr lang="fr-FR" dirty="0">
              <a:solidFill>
                <a:srgbClr val="4F81BD"/>
              </a:solidFill>
            </a:endParaRPr>
          </a:p>
          <a:p>
            <a:r>
              <a:rPr lang="fr-FR" sz="2900" dirty="0" smtClean="0"/>
              <a:t>La fonction </a:t>
            </a:r>
            <a:r>
              <a:rPr lang="fr-FR" sz="2900" dirty="0" err="1" smtClean="0"/>
              <a:t>fwrite</a:t>
            </a:r>
            <a:r>
              <a:rPr lang="fr-FR" sz="2900" dirty="0" smtClean="0"/>
              <a:t>() est utilisée pour écrire dans un fichier.</a:t>
            </a:r>
          </a:p>
          <a:p>
            <a:r>
              <a:rPr lang="fr-FR" sz="2900" dirty="0" smtClean="0"/>
              <a:t>Exemple : </a:t>
            </a:r>
            <a:br>
              <a:rPr lang="fr-FR" sz="2900" dirty="0" smtClean="0"/>
            </a:br>
            <a:r>
              <a:rPr lang="fr-FR" sz="2900" dirty="0" smtClean="0"/>
              <a:t>		$</a:t>
            </a:r>
            <a:r>
              <a:rPr lang="fr-FR" sz="2900" dirty="0"/>
              <a:t>file = </a:t>
            </a:r>
            <a:r>
              <a:rPr lang="fr-FR" sz="2900" dirty="0" err="1"/>
              <a:t>fopen</a:t>
            </a:r>
            <a:r>
              <a:rPr lang="fr-FR" sz="2900" dirty="0"/>
              <a:t>("</a:t>
            </a:r>
            <a:r>
              <a:rPr lang="fr-FR" sz="2900" dirty="0" err="1"/>
              <a:t>welcome.txt</a:t>
            </a:r>
            <a:r>
              <a:rPr lang="fr-FR" sz="2900" dirty="0"/>
              <a:t>", "w</a:t>
            </a:r>
            <a:r>
              <a:rPr lang="fr-FR" sz="2900" dirty="0" smtClean="0"/>
              <a:t>"</a:t>
            </a:r>
            <a:r>
              <a:rPr lang="fr-FR" sz="2900" dirty="0"/>
              <a:t>) or exit("Impossible d’ouvrir le fichier!")</a:t>
            </a:r>
            <a:r>
              <a:rPr lang="fr-FR" sz="2900" dirty="0" smtClean="0"/>
              <a:t>;</a:t>
            </a:r>
            <a:br>
              <a:rPr lang="fr-FR" sz="2900" dirty="0" smtClean="0"/>
            </a:br>
            <a:r>
              <a:rPr lang="fr-FR" sz="2900" dirty="0" smtClean="0"/>
              <a:t>		// Ecriture d’un texte</a:t>
            </a:r>
            <a:r>
              <a:rPr lang="fr-FR" sz="2900" dirty="0"/>
              <a:t/>
            </a:r>
            <a:br>
              <a:rPr lang="fr-FR" sz="2900" dirty="0"/>
            </a:br>
            <a:r>
              <a:rPr lang="fr-FR" sz="2900" dirty="0" smtClean="0"/>
              <a:t>		</a:t>
            </a:r>
            <a:r>
              <a:rPr lang="fr-FR" sz="2900" dirty="0" err="1" smtClean="0"/>
              <a:t>fwrite</a:t>
            </a:r>
            <a:r>
              <a:rPr lang="fr-FR" sz="2900" dirty="0" smtClean="0"/>
              <a:t>($file, </a:t>
            </a:r>
            <a:r>
              <a:rPr lang="fr-FR" sz="2900" dirty="0"/>
              <a:t>"</a:t>
            </a:r>
            <a:r>
              <a:rPr lang="fr-FR" sz="2900" dirty="0" smtClean="0"/>
              <a:t>Bienvenue au département informatique\n</a:t>
            </a:r>
            <a:r>
              <a:rPr lang="fr-FR" sz="2900" dirty="0"/>
              <a:t>"</a:t>
            </a:r>
            <a:r>
              <a:rPr lang="fr-FR" sz="2900" dirty="0" smtClean="0"/>
              <a:t>);</a:t>
            </a:r>
            <a:br>
              <a:rPr lang="fr-FR" sz="2900" dirty="0" smtClean="0"/>
            </a:br>
            <a:r>
              <a:rPr lang="fr-FR" sz="2900" dirty="0" smtClean="0"/>
              <a:t>		</a:t>
            </a:r>
            <a:r>
              <a:rPr lang="fr-FR" sz="2900" dirty="0" err="1"/>
              <a:t>fwrite</a:t>
            </a:r>
            <a:r>
              <a:rPr lang="fr-FR" sz="2900" dirty="0"/>
              <a:t>($file, </a:t>
            </a:r>
            <a:r>
              <a:rPr lang="fr-FR" sz="2900" dirty="0" smtClean="0"/>
              <a:t> </a:t>
            </a:r>
            <a:r>
              <a:rPr lang="fr-FR" sz="2900" dirty="0"/>
              <a:t>"</a:t>
            </a:r>
            <a:r>
              <a:rPr lang="fr-FR" sz="2900" dirty="0" smtClean="0"/>
              <a:t>Nous étudions le PHP\</a:t>
            </a:r>
            <a:r>
              <a:rPr lang="fr-FR" sz="2900" dirty="0"/>
              <a:t>n")</a:t>
            </a:r>
            <a:r>
              <a:rPr lang="fr-FR" sz="2900" dirty="0" smtClean="0"/>
              <a:t>;</a:t>
            </a:r>
            <a:br>
              <a:rPr lang="fr-FR" sz="2900" dirty="0" smtClean="0"/>
            </a:br>
            <a:r>
              <a:rPr lang="fr-FR" sz="2900" dirty="0" smtClean="0"/>
              <a:t>		</a:t>
            </a:r>
            <a:r>
              <a:rPr lang="fr-FR" sz="2900" dirty="0" err="1" smtClean="0"/>
              <a:t>fclose</a:t>
            </a:r>
            <a:r>
              <a:rPr lang="fr-FR" sz="2900" dirty="0" smtClean="0"/>
              <a:t>($file);</a:t>
            </a:r>
            <a:br>
              <a:rPr lang="fr-FR" sz="2900" dirty="0" smtClean="0"/>
            </a:br>
            <a:r>
              <a:rPr lang="fr-FR" sz="2900" dirty="0" smtClean="0"/>
              <a:t>=&gt; le fichier </a:t>
            </a:r>
            <a:r>
              <a:rPr lang="fr-FR" sz="2900" dirty="0" err="1" smtClean="0"/>
              <a:t>welcome.txt</a:t>
            </a:r>
            <a:r>
              <a:rPr lang="fr-FR" sz="2900" dirty="0" smtClean="0"/>
              <a:t> contient : </a:t>
            </a:r>
            <a:br>
              <a:rPr lang="fr-FR" sz="2900" dirty="0" smtClean="0"/>
            </a:br>
            <a:r>
              <a:rPr lang="fr-FR" sz="2900" dirty="0" smtClean="0"/>
              <a:t>		</a:t>
            </a:r>
            <a:r>
              <a:rPr lang="fr-FR" sz="2900" dirty="0"/>
              <a:t>Bienvenue au département </a:t>
            </a:r>
            <a:r>
              <a:rPr lang="fr-FR" sz="2900" dirty="0" smtClean="0"/>
              <a:t>informatique</a:t>
            </a:r>
            <a:br>
              <a:rPr lang="fr-FR" sz="2900" dirty="0" smtClean="0"/>
            </a:br>
            <a:r>
              <a:rPr lang="fr-FR" sz="2900" dirty="0" smtClean="0"/>
              <a:t>		</a:t>
            </a:r>
            <a:r>
              <a:rPr lang="fr-FR" sz="2900" dirty="0"/>
              <a:t>Nous étudions </a:t>
            </a:r>
            <a:r>
              <a:rPr lang="fr-FR" sz="2900" dirty="0" smtClean="0"/>
              <a:t>PHP</a:t>
            </a:r>
          </a:p>
          <a:p>
            <a:r>
              <a:rPr lang="fr-FR" sz="2900" dirty="0" smtClean="0"/>
              <a:t>Si l’on exécute à nouveau le script précédent avec : </a:t>
            </a:r>
            <a:br>
              <a:rPr lang="fr-FR" sz="2900" dirty="0" smtClean="0"/>
            </a:br>
            <a:r>
              <a:rPr lang="fr-FR" sz="2900" dirty="0" smtClean="0"/>
              <a:t>		</a:t>
            </a:r>
            <a:r>
              <a:rPr lang="fr-FR" sz="2900" dirty="0" err="1"/>
              <a:t>fwrite</a:t>
            </a:r>
            <a:r>
              <a:rPr lang="fr-FR" sz="2900" dirty="0"/>
              <a:t>($file, "Bienvenue au département informatique\n");</a:t>
            </a:r>
            <a:br>
              <a:rPr lang="fr-FR" sz="2900" dirty="0"/>
            </a:br>
            <a:r>
              <a:rPr lang="fr-FR" sz="2900" dirty="0"/>
              <a:t>		</a:t>
            </a:r>
            <a:r>
              <a:rPr lang="fr-FR" sz="2900" dirty="0" err="1"/>
              <a:t>fwrite</a:t>
            </a:r>
            <a:r>
              <a:rPr lang="fr-FR" sz="2900" dirty="0"/>
              <a:t>($file,  "Nous étudions </a:t>
            </a:r>
            <a:r>
              <a:rPr lang="fr-FR" sz="2900" dirty="0" smtClean="0"/>
              <a:t>le PHP</a:t>
            </a:r>
            <a:r>
              <a:rPr lang="fr-FR" sz="2900" dirty="0"/>
              <a:t>\n");</a:t>
            </a:r>
            <a:br>
              <a:rPr lang="fr-FR" sz="2900" dirty="0"/>
            </a:br>
            <a:r>
              <a:rPr lang="fr-FR" sz="2900" dirty="0" smtClean="0"/>
              <a:t>=&gt; les phrases précédemment entrées vont être écrasées.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111</a:t>
            </a:fld>
            <a:endParaRPr lang="fr-FR"/>
          </a:p>
        </p:txBody>
      </p:sp>
    </p:spTree>
    <p:extLst>
      <p:ext uri="{BB962C8B-B14F-4D97-AF65-F5344CB8AC3E}">
        <p14:creationId xmlns:p14="http://schemas.microsoft.com/office/powerpoint/2010/main" val="25483063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a:t>
            </a:r>
            <a:r>
              <a:rPr lang="fr-FR" b="1" dirty="0" smtClean="0">
                <a:solidFill>
                  <a:schemeClr val="tx2"/>
                </a:solidFill>
              </a:rPr>
              <a:t>serveur : Les groupes de fonctions en détail</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t>Nous allons maintenant parcourir les groupes de fonctions principales pour manipuler des fichiers en dehors de celles vues précédemment.</a:t>
            </a:r>
          </a:p>
          <a:p>
            <a:pPr marL="0" indent="0">
              <a:buNone/>
            </a:pPr>
            <a:r>
              <a:rPr lang="fr-FR" b="1" dirty="0" smtClean="0">
                <a:solidFill>
                  <a:schemeClr val="accent1"/>
                </a:solidFill>
              </a:rPr>
              <a:t>Modification des droits des fichiers</a:t>
            </a:r>
          </a:p>
          <a:p>
            <a:r>
              <a:rPr lang="fr-FR" dirty="0" smtClean="0">
                <a:solidFill>
                  <a:srgbClr val="000000"/>
                </a:solidFill>
              </a:rPr>
              <a:t>Les fonctions pour modifier les droits des fichiers sont inspirées des commandes </a:t>
            </a:r>
            <a:r>
              <a:rPr lang="fr-FR" dirty="0" err="1" smtClean="0">
                <a:solidFill>
                  <a:srgbClr val="000000"/>
                </a:solidFill>
              </a:rPr>
              <a:t>shell</a:t>
            </a:r>
            <a:r>
              <a:rPr lang="fr-FR" dirty="0">
                <a:solidFill>
                  <a:srgbClr val="000000"/>
                </a:solidFill>
              </a:rPr>
              <a:t> </a:t>
            </a:r>
            <a:r>
              <a:rPr lang="fr-FR" dirty="0" smtClean="0">
                <a:solidFill>
                  <a:srgbClr val="000000"/>
                </a:solidFill>
              </a:rPr>
              <a:t>:</a:t>
            </a:r>
          </a:p>
          <a:p>
            <a:pPr lvl="1">
              <a:buFont typeface="Wingdings" charset="2"/>
              <a:buChar char="Ø"/>
            </a:pPr>
            <a:r>
              <a:rPr lang="de-DE" dirty="0" smtClean="0">
                <a:hlinkClick r:id="rId2"/>
              </a:rPr>
              <a:t>chgrp()</a:t>
            </a:r>
            <a:r>
              <a:rPr lang="de-DE" dirty="0" smtClean="0"/>
              <a:t> : </a:t>
            </a:r>
            <a:r>
              <a:rPr lang="fr-FR" dirty="0" smtClean="0"/>
              <a:t>change le groupe d‘un fichier,</a:t>
            </a:r>
          </a:p>
          <a:p>
            <a:pPr lvl="1">
              <a:buFont typeface="Wingdings" charset="2"/>
              <a:buChar char="Ø"/>
            </a:pPr>
            <a:r>
              <a:rPr lang="fr-FR" dirty="0" smtClean="0">
                <a:hlinkClick r:id="rId3"/>
              </a:rPr>
              <a:t>chmod()</a:t>
            </a:r>
            <a:r>
              <a:rPr lang="fr-FR" dirty="0" smtClean="0"/>
              <a:t> : modifie les propriétés (lecture, écriture, exécution...) d‘un fichier,</a:t>
            </a:r>
          </a:p>
          <a:p>
            <a:pPr lvl="1">
              <a:buFont typeface="Wingdings" charset="2"/>
              <a:buChar char="Ø"/>
            </a:pPr>
            <a:r>
              <a:rPr lang="fr-FR" dirty="0" smtClean="0">
                <a:hlinkClick r:id="rId4"/>
              </a:rPr>
              <a:t>chown()</a:t>
            </a:r>
            <a:r>
              <a:rPr lang="fr-FR" dirty="0" smtClean="0"/>
              <a:t> : modifie le propriétaire d’un fichier,</a:t>
            </a:r>
          </a:p>
          <a:p>
            <a:pPr lvl="1">
              <a:buFont typeface="Wingdings" charset="2"/>
              <a:buChar char="Ø"/>
            </a:pPr>
            <a:r>
              <a:rPr lang="fr-FR" dirty="0" smtClean="0">
                <a:hlinkClick r:id="rId5"/>
              </a:rPr>
              <a:t>umask()</a:t>
            </a:r>
            <a:r>
              <a:rPr lang="fr-FR" dirty="0" smtClean="0"/>
              <a:t> : change les permissions d’un fichier,</a:t>
            </a:r>
          </a:p>
          <a:p>
            <a:pPr lvl="1">
              <a:buFont typeface="Wingdings" charset="2"/>
              <a:buChar char="Ø"/>
            </a:pPr>
            <a:r>
              <a:rPr lang="fr-FR" dirty="0" err="1" smtClean="0">
                <a:solidFill>
                  <a:srgbClr val="0000FF"/>
                </a:solidFill>
              </a:rPr>
              <a:t>lchgrp</a:t>
            </a:r>
            <a:r>
              <a:rPr lang="fr-FR" dirty="0" smtClean="0">
                <a:solidFill>
                  <a:srgbClr val="0000FF"/>
                </a:solidFill>
              </a:rPr>
              <a:t>() </a:t>
            </a:r>
            <a:r>
              <a:rPr lang="fr-FR" dirty="0" smtClean="0"/>
              <a:t>: change le groupe d‘un lien,</a:t>
            </a:r>
          </a:p>
          <a:p>
            <a:pPr lvl="1">
              <a:buFont typeface="Wingdings" charset="2"/>
              <a:buChar char="Ø"/>
            </a:pPr>
            <a:r>
              <a:rPr lang="fr-FR" dirty="0" err="1" smtClean="0">
                <a:solidFill>
                  <a:srgbClr val="0000FF"/>
                </a:solidFill>
              </a:rPr>
              <a:t>lchown</a:t>
            </a:r>
            <a:r>
              <a:rPr lang="fr-FR" dirty="0" smtClean="0">
                <a:solidFill>
                  <a:srgbClr val="0000FF"/>
                </a:solidFill>
              </a:rPr>
              <a:t>() </a:t>
            </a:r>
            <a:r>
              <a:rPr lang="fr-FR" dirty="0" smtClean="0"/>
              <a:t>: change le propriétaire d’un lien.</a:t>
            </a:r>
            <a:r>
              <a:rPr lang="pl-PL" dirty="0" smtClean="0"/>
              <a:t/>
            </a:r>
            <a:br>
              <a:rPr lang="pl-PL" dirty="0" smtClean="0"/>
            </a:br>
            <a:endParaRPr lang="fr-FR" b="1" dirty="0" smtClean="0">
              <a:solidFill>
                <a:srgbClr val="000000"/>
              </a:solidFill>
            </a:endParaRPr>
          </a:p>
          <a:p>
            <a:pPr marL="0" indent="0">
              <a:buNone/>
            </a:pPr>
            <a:r>
              <a:rPr lang="fr-FR" b="1" dirty="0" smtClean="0">
                <a:solidFill>
                  <a:schemeClr val="accent1"/>
                </a:solidFill>
              </a:rPr>
              <a:t>Effacement des fichiers et manipulation du cash</a:t>
            </a:r>
          </a:p>
          <a:p>
            <a:r>
              <a:rPr lang="fr-FR" dirty="0" smtClean="0"/>
              <a:t>Les fonctions pour effacer un fichier et vider le cash sont les suivantes : </a:t>
            </a:r>
          </a:p>
          <a:p>
            <a:pPr lvl="1">
              <a:buFont typeface="Wingdings" charset="2"/>
              <a:buChar char="Ø"/>
            </a:pPr>
            <a:r>
              <a:rPr lang="fr-FR" dirty="0" smtClean="0"/>
              <a:t>Effacement : </a:t>
            </a:r>
            <a:r>
              <a:rPr lang="fr-FR" dirty="0" err="1" smtClean="0">
                <a:solidFill>
                  <a:srgbClr val="0000FF"/>
                </a:solidFill>
              </a:rPr>
              <a:t>delete</a:t>
            </a:r>
            <a:r>
              <a:rPr lang="fr-FR" dirty="0" smtClean="0">
                <a:solidFill>
                  <a:srgbClr val="0000FF"/>
                </a:solidFill>
              </a:rPr>
              <a:t>(), </a:t>
            </a:r>
            <a:r>
              <a:rPr lang="fr-FR" dirty="0" err="1" smtClean="0">
                <a:solidFill>
                  <a:srgbClr val="0000FF"/>
                </a:solidFill>
              </a:rPr>
              <a:t>unlink</a:t>
            </a:r>
            <a:r>
              <a:rPr lang="fr-FR" dirty="0" smtClean="0">
                <a:solidFill>
                  <a:srgbClr val="0000FF"/>
                </a:solidFill>
              </a:rPr>
              <a:t>() ou </a:t>
            </a:r>
            <a:r>
              <a:rPr lang="fr-FR" dirty="0" err="1" smtClean="0">
                <a:solidFill>
                  <a:srgbClr val="0000FF"/>
                </a:solidFill>
              </a:rPr>
              <a:t>unset</a:t>
            </a:r>
            <a:r>
              <a:rPr lang="fr-FR" dirty="0" smtClean="0">
                <a:solidFill>
                  <a:srgbClr val="0000FF"/>
                </a:solidFill>
              </a:rPr>
              <a:t>(),</a:t>
            </a:r>
          </a:p>
          <a:p>
            <a:pPr lvl="1">
              <a:buFont typeface="Wingdings" charset="2"/>
              <a:buChar char="Ø"/>
            </a:pPr>
            <a:r>
              <a:rPr lang="fr-FR" dirty="0" smtClean="0"/>
              <a:t>Vidange du cash : </a:t>
            </a:r>
            <a:r>
              <a:rPr lang="fr-FR" dirty="0" smtClean="0">
                <a:hlinkClick r:id="rId6"/>
              </a:rPr>
              <a:t>clearstatcache()</a:t>
            </a:r>
            <a:r>
              <a:rPr lang="fr-FR" dirty="0" smtClean="0"/>
              <a:t>, </a:t>
            </a:r>
            <a:r>
              <a:rPr lang="fr-FR" dirty="0" smtClean="0">
                <a:hlinkClick r:id="rId7"/>
              </a:rPr>
              <a:t>fflush()</a:t>
            </a:r>
            <a:r>
              <a:rPr lang="fr-FR" dirty="0" smtClean="0"/>
              <a:t>, </a:t>
            </a:r>
          </a:p>
          <a:p>
            <a:pPr lvl="1">
              <a:buFont typeface="Wingdings" charset="2"/>
              <a:buChar char="Ø"/>
            </a:pPr>
            <a:r>
              <a:rPr lang="fr-FR" dirty="0" smtClean="0"/>
              <a:t>Information sur le cash : </a:t>
            </a:r>
            <a:r>
              <a:rPr lang="fr-FR" dirty="0" err="1" smtClean="0">
                <a:solidFill>
                  <a:srgbClr val="0000FF"/>
                </a:solidFill>
              </a:rPr>
              <a:t>realpath_cache_get</a:t>
            </a:r>
            <a:r>
              <a:rPr lang="fr-FR" dirty="0" smtClean="0">
                <a:solidFill>
                  <a:srgbClr val="0000FF"/>
                </a:solidFill>
              </a:rPr>
              <a:t>()</a:t>
            </a:r>
            <a:r>
              <a:rPr lang="fr-FR" dirty="0" smtClean="0"/>
              <a:t>, </a:t>
            </a:r>
            <a:r>
              <a:rPr lang="fr-FR" dirty="0" err="1" smtClean="0">
                <a:solidFill>
                  <a:srgbClr val="0000FF"/>
                </a:solidFill>
              </a:rPr>
              <a:t>realpath_cache_size</a:t>
            </a:r>
            <a:r>
              <a:rPr lang="fr-FR" dirty="0" smtClean="0">
                <a:solidFill>
                  <a:srgbClr val="0000FF"/>
                </a:solidFill>
              </a:rPr>
              <a:t>().</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112</a:t>
            </a:fld>
            <a:endParaRPr lang="fr-FR"/>
          </a:p>
        </p:txBody>
      </p:sp>
    </p:spTree>
    <p:extLst>
      <p:ext uri="{BB962C8B-B14F-4D97-AF65-F5344CB8AC3E}">
        <p14:creationId xmlns:p14="http://schemas.microsoft.com/office/powerpoint/2010/main" val="13041038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 : </a:t>
            </a:r>
            <a:br>
              <a:rPr lang="fr-FR" b="1" dirty="0">
                <a:solidFill>
                  <a:schemeClr val="tx2"/>
                </a:solidFill>
              </a:rPr>
            </a:br>
            <a:r>
              <a:rPr lang="fr-FR" b="1" dirty="0" smtClean="0">
                <a:solidFill>
                  <a:schemeClr val="tx2"/>
                </a:solidFill>
              </a:rPr>
              <a:t>Dates et Droits</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b="1" dirty="0" smtClean="0">
                <a:solidFill>
                  <a:schemeClr val="accent1"/>
                </a:solidFill>
              </a:rPr>
              <a:t>Informations sur le fichier</a:t>
            </a:r>
          </a:p>
          <a:p>
            <a:r>
              <a:rPr lang="fr-FR" dirty="0" smtClean="0"/>
              <a:t>Les fonctions pour obtenir les informations relatives à la modification d’un fichier sont les suivantes : </a:t>
            </a:r>
          </a:p>
          <a:p>
            <a:pPr lvl="1">
              <a:buFont typeface="Wingdings" charset="2"/>
              <a:buChar char="Ø"/>
            </a:pPr>
            <a:r>
              <a:rPr lang="ro-RO" dirty="0" smtClean="0">
                <a:hlinkClick r:id="rId2"/>
              </a:rPr>
              <a:t>fileatime</a:t>
            </a:r>
            <a:r>
              <a:rPr lang="ro-RO" dirty="0">
                <a:hlinkClick r:id="rId2"/>
              </a:rPr>
              <a:t>(</a:t>
            </a:r>
            <a:r>
              <a:rPr lang="ro-RO" dirty="0" smtClean="0">
                <a:hlinkClick r:id="rId2"/>
              </a:rPr>
              <a:t>)</a:t>
            </a:r>
            <a:r>
              <a:rPr lang="ro-RO" dirty="0" smtClean="0"/>
              <a:t> : date de dernier accès au fichier,</a:t>
            </a:r>
          </a:p>
          <a:p>
            <a:pPr lvl="1">
              <a:buFont typeface="Wingdings" charset="2"/>
              <a:buChar char="Ø"/>
            </a:pPr>
            <a:r>
              <a:rPr lang="tr-TR" dirty="0">
                <a:hlinkClick r:id="rId3"/>
              </a:rPr>
              <a:t>filectime(</a:t>
            </a:r>
            <a:r>
              <a:rPr lang="tr-TR" dirty="0" smtClean="0">
                <a:hlinkClick r:id="rId3"/>
              </a:rPr>
              <a:t>)</a:t>
            </a:r>
            <a:r>
              <a:rPr lang="tr-TR" dirty="0" smtClean="0"/>
              <a:t> : </a:t>
            </a:r>
            <a:r>
              <a:rPr lang="ro-RO" dirty="0"/>
              <a:t>date de dernier </a:t>
            </a:r>
            <a:r>
              <a:rPr lang="ro-RO" dirty="0" smtClean="0"/>
              <a:t>du changement du fichier,</a:t>
            </a:r>
          </a:p>
          <a:p>
            <a:pPr lvl="1">
              <a:buFont typeface="Wingdings" charset="2"/>
              <a:buChar char="Ø"/>
            </a:pPr>
            <a:r>
              <a:rPr lang="da-DK" dirty="0">
                <a:hlinkClick r:id="rId4"/>
              </a:rPr>
              <a:t>filemtime(</a:t>
            </a:r>
            <a:r>
              <a:rPr lang="da-DK" dirty="0" smtClean="0">
                <a:hlinkClick r:id="rId4"/>
              </a:rPr>
              <a:t>)</a:t>
            </a:r>
            <a:r>
              <a:rPr lang="da-DK" dirty="0" smtClean="0"/>
              <a:t> : </a:t>
            </a:r>
            <a:r>
              <a:rPr lang="ro-RO" dirty="0"/>
              <a:t>date de </a:t>
            </a:r>
            <a:r>
              <a:rPr lang="ro-RO" dirty="0" smtClean="0"/>
              <a:t>dernière modification </a:t>
            </a:r>
            <a:r>
              <a:rPr lang="ro-RO" dirty="0"/>
              <a:t>du </a:t>
            </a:r>
            <a:r>
              <a:rPr lang="ro-RO" dirty="0" smtClean="0"/>
              <a:t>contenu fichier,</a:t>
            </a:r>
          </a:p>
          <a:p>
            <a:pPr lvl="1">
              <a:buFont typeface="Wingdings" charset="2"/>
              <a:buChar char="Ø"/>
            </a:pPr>
            <a:r>
              <a:rPr lang="fr-FR" dirty="0">
                <a:hlinkClick r:id="rId5"/>
              </a:rPr>
              <a:t>touch(</a:t>
            </a:r>
            <a:r>
              <a:rPr lang="fr-FR" dirty="0" smtClean="0">
                <a:hlinkClick r:id="rId5"/>
              </a:rPr>
              <a:t>)</a:t>
            </a:r>
            <a:r>
              <a:rPr lang="fr-FR" dirty="0" smtClean="0"/>
              <a:t> : permet de modifier la date d’un fichier.</a:t>
            </a:r>
            <a:br>
              <a:rPr lang="fr-FR" dirty="0" smtClean="0"/>
            </a:br>
            <a:endParaRPr lang="ro-RO" dirty="0" smtClean="0"/>
          </a:p>
          <a:p>
            <a:r>
              <a:rPr lang="ro-RO" dirty="0" smtClean="0"/>
              <a:t>Les fonctions relatives au droits et propriétés du fichiers sont les suivantes : </a:t>
            </a:r>
          </a:p>
          <a:p>
            <a:pPr lvl="1">
              <a:buFont typeface="Wingdings" charset="2"/>
              <a:buChar char="Ø"/>
            </a:pPr>
            <a:r>
              <a:rPr lang="en-US" dirty="0">
                <a:hlinkClick r:id="rId6"/>
              </a:rPr>
              <a:t>filegroup(</a:t>
            </a:r>
            <a:r>
              <a:rPr lang="en-US" dirty="0" smtClean="0">
                <a:hlinkClick r:id="rId6"/>
              </a:rPr>
              <a:t>)</a:t>
            </a:r>
            <a:r>
              <a:rPr lang="en-US" dirty="0" smtClean="0"/>
              <a:t> : </a:t>
            </a:r>
            <a:r>
              <a:rPr lang="fr-FR" dirty="0" smtClean="0"/>
              <a:t>retourne l’ID du groupe du fichier,</a:t>
            </a:r>
          </a:p>
          <a:p>
            <a:pPr lvl="1">
              <a:buFont typeface="Wingdings" charset="2"/>
              <a:buChar char="Ø"/>
            </a:pPr>
            <a:r>
              <a:rPr lang="fr-FR" dirty="0" smtClean="0">
                <a:hlinkClick r:id="rId7"/>
              </a:rPr>
              <a:t>fileowner()</a:t>
            </a:r>
            <a:r>
              <a:rPr lang="fr-FR" dirty="0" smtClean="0"/>
              <a:t> : retourne le nom du propriétaire du fichier, </a:t>
            </a:r>
          </a:p>
          <a:p>
            <a:pPr lvl="1">
              <a:buFont typeface="Wingdings" charset="2"/>
              <a:buChar char="Ø"/>
            </a:pPr>
            <a:r>
              <a:rPr lang="fr-FR" dirty="0" smtClean="0">
                <a:hlinkClick r:id="rId8"/>
              </a:rPr>
              <a:t>fileperms()</a:t>
            </a:r>
            <a:r>
              <a:rPr lang="fr-FR" dirty="0" smtClean="0"/>
              <a:t> : retourne le statut des permissions du fichier,</a:t>
            </a:r>
          </a:p>
          <a:p>
            <a:pPr lvl="1">
              <a:buFont typeface="Wingdings" charset="2"/>
              <a:buChar char="Ø"/>
            </a:pPr>
            <a:r>
              <a:rPr lang="fr-FR" dirty="0" smtClean="0">
                <a:hlinkClick r:id="rId9"/>
              </a:rPr>
              <a:t>filesize()</a:t>
            </a:r>
            <a:r>
              <a:rPr lang="fr-FR" dirty="0" smtClean="0"/>
              <a:t> : retourne la taille d’un fichier,</a:t>
            </a:r>
          </a:p>
          <a:p>
            <a:pPr lvl="1">
              <a:buFont typeface="Wingdings" charset="2"/>
              <a:buChar char="Ø"/>
            </a:pPr>
            <a:r>
              <a:rPr lang="fr-FR" dirty="0" smtClean="0">
                <a:hlinkClick r:id="rId10"/>
              </a:rPr>
              <a:t>filetype()</a:t>
            </a:r>
            <a:r>
              <a:rPr lang="fr-FR" dirty="0" smtClean="0"/>
              <a:t> : </a:t>
            </a:r>
            <a:r>
              <a:rPr lang="fr-FR" dirty="0" err="1" smtClean="0"/>
              <a:t>retoune</a:t>
            </a:r>
            <a:r>
              <a:rPr lang="fr-FR" dirty="0" smtClean="0"/>
              <a:t> le type d’un fichier =&gt; file, </a:t>
            </a:r>
            <a:r>
              <a:rPr lang="fr-FR" dirty="0" err="1" smtClean="0"/>
              <a:t>link</a:t>
            </a:r>
            <a:r>
              <a:rPr lang="fr-FR" dirty="0" smtClean="0"/>
              <a:t>, </a:t>
            </a:r>
            <a:r>
              <a:rPr lang="fr-FR" dirty="0" err="1" smtClean="0"/>
              <a:t>dir</a:t>
            </a:r>
            <a:r>
              <a:rPr lang="fr-FR" dirty="0"/>
              <a:t>,</a:t>
            </a:r>
            <a:endParaRPr lang="fr-FR" dirty="0" smtClean="0"/>
          </a:p>
          <a:p>
            <a:pPr lvl="1">
              <a:buFont typeface="Wingdings" charset="2"/>
              <a:buChar char="Ø"/>
            </a:pPr>
            <a:r>
              <a:rPr lang="fr-FR" dirty="0" smtClean="0">
                <a:hlinkClick r:id="rId11"/>
              </a:rPr>
              <a:t>fstat()</a:t>
            </a:r>
            <a:r>
              <a:rPr lang="fr-FR" dirty="0" smtClean="0"/>
              <a:t> : retourne les informations sur un fichier ouvert,</a:t>
            </a:r>
          </a:p>
          <a:p>
            <a:pPr lvl="1">
              <a:buFont typeface="Wingdings" charset="2"/>
              <a:buChar char="Ø"/>
            </a:pPr>
            <a:r>
              <a:rPr lang="fr-FR" dirty="0" smtClean="0">
                <a:hlinkClick r:id="rId12"/>
              </a:rPr>
              <a:t>ftell()</a:t>
            </a:r>
            <a:r>
              <a:rPr lang="fr-FR" dirty="0" smtClean="0"/>
              <a:t> : retourne la position courante d’un fichier,</a:t>
            </a:r>
          </a:p>
          <a:p>
            <a:pPr lvl="1">
              <a:buFont typeface="Wingdings" charset="2"/>
              <a:buChar char="Ø"/>
            </a:pPr>
            <a:r>
              <a:rPr lang="fr-FR" dirty="0" smtClean="0">
                <a:hlinkClick r:id="rId13"/>
              </a:rPr>
              <a:t>pathinfo()</a:t>
            </a:r>
            <a:r>
              <a:rPr lang="fr-FR" dirty="0" smtClean="0"/>
              <a:t> : retourne les informations relatives au </a:t>
            </a:r>
            <a:r>
              <a:rPr lang="fr-FR" dirty="0" err="1" smtClean="0"/>
              <a:t>path</a:t>
            </a:r>
            <a:r>
              <a:rPr lang="fr-FR" dirty="0" smtClean="0"/>
              <a:t> d’un fichier,</a:t>
            </a:r>
          </a:p>
          <a:p>
            <a:pPr lvl="1">
              <a:buFont typeface="Wingdings" charset="2"/>
              <a:buChar char="Ø"/>
            </a:pPr>
            <a:r>
              <a:rPr lang="fr-FR" dirty="0"/>
              <a:t>Information sur le cash : </a:t>
            </a:r>
            <a:r>
              <a:rPr lang="fr-FR" dirty="0" err="1">
                <a:solidFill>
                  <a:srgbClr val="0000FF"/>
                </a:solidFill>
              </a:rPr>
              <a:t>realpath_cache_get</a:t>
            </a:r>
            <a:r>
              <a:rPr lang="fr-FR" dirty="0">
                <a:solidFill>
                  <a:srgbClr val="0000FF"/>
                </a:solidFill>
              </a:rPr>
              <a:t>()</a:t>
            </a:r>
            <a:r>
              <a:rPr lang="fr-FR" dirty="0"/>
              <a:t>, </a:t>
            </a:r>
            <a:r>
              <a:rPr lang="fr-FR" dirty="0" err="1">
                <a:solidFill>
                  <a:srgbClr val="0000FF"/>
                </a:solidFill>
              </a:rPr>
              <a:t>realpath_cache_size</a:t>
            </a:r>
            <a:r>
              <a:rPr lang="fr-FR" dirty="0">
                <a:solidFill>
                  <a:srgbClr val="0000FF"/>
                </a:solidFill>
              </a:rPr>
              <a:t>()</a:t>
            </a:r>
            <a:r>
              <a:rPr lang="fr-FR" dirty="0" smtClean="0">
                <a:solidFill>
                  <a:srgbClr val="0000FF"/>
                </a:solidFill>
              </a:rPr>
              <a:t>.</a:t>
            </a:r>
            <a:endParaRPr lang="fr-FR" dirty="0" smtClean="0"/>
          </a:p>
          <a:p>
            <a:pPr lvl="1">
              <a:buFont typeface="Wingdings" charset="2"/>
              <a:buChar char="Ø"/>
            </a:pPr>
            <a:endParaRPr lang="ro-RO" dirty="0"/>
          </a:p>
          <a:p>
            <a:pPr lvl="1">
              <a:buFont typeface="Wingdings" charset="2"/>
              <a:buChar char="Ø"/>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113</a:t>
            </a:fld>
            <a:endParaRPr lang="fr-FR"/>
          </a:p>
        </p:txBody>
      </p:sp>
    </p:spTree>
    <p:extLst>
      <p:ext uri="{BB962C8B-B14F-4D97-AF65-F5344CB8AC3E}">
        <p14:creationId xmlns:p14="http://schemas.microsoft.com/office/powerpoint/2010/main" val="5816707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 : </a:t>
            </a:r>
            <a:r>
              <a:rPr lang="fr-FR" b="1" dirty="0" smtClean="0">
                <a:solidFill>
                  <a:schemeClr val="tx2"/>
                </a:solidFill>
              </a:rPr>
              <a:t>Etats</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b="1" dirty="0">
                <a:solidFill>
                  <a:schemeClr val="tx2">
                    <a:lumMod val="60000"/>
                    <a:lumOff val="40000"/>
                  </a:schemeClr>
                </a:solidFill>
              </a:rPr>
              <a:t>C</a:t>
            </a:r>
            <a:r>
              <a:rPr lang="fr-FR" b="1" dirty="0" smtClean="0">
                <a:solidFill>
                  <a:schemeClr val="tx2">
                    <a:lumMod val="60000"/>
                    <a:lumOff val="40000"/>
                  </a:schemeClr>
                </a:solidFill>
              </a:rPr>
              <a:t>heck des états des fichiers</a:t>
            </a:r>
          </a:p>
          <a:p>
            <a:r>
              <a:rPr lang="ro-RO" dirty="0">
                <a:hlinkClick r:id="rId2"/>
              </a:rPr>
              <a:t>is_executable(</a:t>
            </a:r>
            <a:r>
              <a:rPr lang="ro-RO" dirty="0" smtClean="0">
                <a:hlinkClick r:id="rId2"/>
              </a:rPr>
              <a:t>)</a:t>
            </a:r>
            <a:r>
              <a:rPr lang="ro-RO" dirty="0" smtClean="0"/>
              <a:t> : retourne TRUE si fichier exécutable, </a:t>
            </a:r>
          </a:p>
          <a:p>
            <a:r>
              <a:rPr lang="fr-FR" dirty="0">
                <a:hlinkClick r:id="rId3"/>
              </a:rPr>
              <a:t>is_file(</a:t>
            </a:r>
            <a:r>
              <a:rPr lang="fr-FR" dirty="0" smtClean="0">
                <a:hlinkClick r:id="rId3"/>
              </a:rPr>
              <a:t>)</a:t>
            </a:r>
            <a:r>
              <a:rPr lang="ro-RO" dirty="0"/>
              <a:t> : retourne TRUE si </a:t>
            </a:r>
            <a:r>
              <a:rPr lang="ro-RO" dirty="0" smtClean="0"/>
              <a:t>c’est un fichier, </a:t>
            </a:r>
            <a:endParaRPr lang="fr-FR" dirty="0" smtClean="0"/>
          </a:p>
          <a:p>
            <a:r>
              <a:rPr lang="fr-FR" dirty="0">
                <a:hlinkClick r:id="rId4"/>
              </a:rPr>
              <a:t>is_link(</a:t>
            </a:r>
            <a:r>
              <a:rPr lang="fr-FR" dirty="0" smtClean="0">
                <a:hlinkClick r:id="rId4"/>
              </a:rPr>
              <a:t>)</a:t>
            </a:r>
            <a:r>
              <a:rPr lang="ro-RO" dirty="0"/>
              <a:t> : retourne TRUE si </a:t>
            </a:r>
            <a:r>
              <a:rPr lang="fr-FR" dirty="0" smtClean="0"/>
              <a:t>c’est un lien,</a:t>
            </a:r>
          </a:p>
          <a:p>
            <a:r>
              <a:rPr lang="en-US" dirty="0">
                <a:hlinkClick r:id="rId5"/>
              </a:rPr>
              <a:t>is_readable(</a:t>
            </a:r>
            <a:r>
              <a:rPr lang="en-US" dirty="0" smtClean="0">
                <a:hlinkClick r:id="rId5"/>
              </a:rPr>
              <a:t>)</a:t>
            </a:r>
            <a:r>
              <a:rPr lang="ro-RO" dirty="0"/>
              <a:t> : retourne TRUE si </a:t>
            </a:r>
            <a:r>
              <a:rPr lang="ro-RO" dirty="0" smtClean="0"/>
              <a:t>le fichier est lisible,</a:t>
            </a:r>
            <a:endParaRPr lang="en-US" dirty="0" smtClean="0"/>
          </a:p>
          <a:p>
            <a:r>
              <a:rPr lang="en-US" dirty="0">
                <a:hlinkClick r:id="rId6"/>
              </a:rPr>
              <a:t>is_writable(</a:t>
            </a:r>
            <a:r>
              <a:rPr lang="en-US" dirty="0" smtClean="0">
                <a:hlinkClick r:id="rId6"/>
              </a:rPr>
              <a:t>)</a:t>
            </a:r>
            <a:r>
              <a:rPr lang="en-US" dirty="0" smtClean="0"/>
              <a:t> </a:t>
            </a:r>
            <a:r>
              <a:rPr lang="en-US" dirty="0" err="1" smtClean="0"/>
              <a:t>ou</a:t>
            </a:r>
            <a:r>
              <a:rPr lang="en-US" dirty="0" smtClean="0"/>
              <a:t> </a:t>
            </a:r>
            <a:r>
              <a:rPr lang="en-US" dirty="0">
                <a:hlinkClick r:id="rId7"/>
              </a:rPr>
              <a:t>is_writeable(</a:t>
            </a:r>
            <a:r>
              <a:rPr lang="en-US" dirty="0" smtClean="0">
                <a:hlinkClick r:id="rId7"/>
              </a:rPr>
              <a:t>)</a:t>
            </a:r>
            <a:r>
              <a:rPr lang="ro-RO" dirty="0"/>
              <a:t> : retourne TRUE si </a:t>
            </a:r>
            <a:r>
              <a:rPr lang="ro-RO" dirty="0" smtClean="0"/>
              <a:t>le fichier peut être ouvert en mode écriture.</a:t>
            </a:r>
            <a:endParaRPr lang="en-US" dirty="0" smtClean="0"/>
          </a:p>
          <a:p>
            <a:r>
              <a:rPr lang="ro-RO" dirty="0">
                <a:hlinkClick r:id="rId8"/>
              </a:rPr>
              <a:t>is_uploaded_file(</a:t>
            </a:r>
            <a:r>
              <a:rPr lang="ro-RO" dirty="0" smtClean="0">
                <a:hlinkClick r:id="rId8"/>
              </a:rPr>
              <a:t>)</a:t>
            </a:r>
            <a:r>
              <a:rPr lang="ro-RO" dirty="0"/>
              <a:t> : retourne TRUE si </a:t>
            </a:r>
            <a:r>
              <a:rPr lang="ro-RO" dirty="0" smtClean="0"/>
              <a:t>le fichier a été téléchargé.</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114</a:t>
            </a:fld>
            <a:endParaRPr lang="fr-FR"/>
          </a:p>
        </p:txBody>
      </p:sp>
    </p:spTree>
    <p:extLst>
      <p:ext uri="{BB962C8B-B14F-4D97-AF65-F5344CB8AC3E}">
        <p14:creationId xmlns:p14="http://schemas.microsoft.com/office/powerpoint/2010/main" val="8511305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 : </a:t>
            </a:r>
            <a:r>
              <a:rPr lang="fr-FR" b="1" dirty="0" smtClean="0">
                <a:solidFill>
                  <a:schemeClr val="tx2"/>
                </a:solidFill>
              </a:rPr>
              <a:t>Création, Fermeture, Cash</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b="1" dirty="0" smtClean="0">
                <a:solidFill>
                  <a:schemeClr val="accent1"/>
                </a:solidFill>
              </a:rPr>
              <a:t>L’ouverture, la création ou la fermeture d’un fichier ou d’un lien sont gérés par les fonctions qui suivent :</a:t>
            </a:r>
            <a:endParaRPr lang="fr-FR" b="1" dirty="0">
              <a:solidFill>
                <a:schemeClr val="accent1"/>
              </a:solidFill>
            </a:endParaRPr>
          </a:p>
          <a:p>
            <a:r>
              <a:rPr lang="fr-FR" dirty="0" smtClean="0"/>
              <a:t>Création : </a:t>
            </a:r>
          </a:p>
          <a:p>
            <a:pPr lvl="1">
              <a:buFont typeface="Wingdings" charset="2"/>
              <a:buChar char="Ø"/>
            </a:pPr>
            <a:r>
              <a:rPr lang="fr-FR" dirty="0" err="1" smtClean="0">
                <a:solidFill>
                  <a:srgbClr val="0000FF"/>
                </a:solidFill>
              </a:rPr>
              <a:t>fopen</a:t>
            </a:r>
            <a:r>
              <a:rPr lang="fr-FR" dirty="0" smtClean="0">
                <a:solidFill>
                  <a:srgbClr val="0000FF"/>
                </a:solidFill>
              </a:rPr>
              <a:t>() </a:t>
            </a:r>
            <a:r>
              <a:rPr lang="fr-FR" dirty="0" smtClean="0"/>
              <a:t>: ouverture d’un fichier,</a:t>
            </a:r>
          </a:p>
          <a:p>
            <a:pPr lvl="1">
              <a:buFont typeface="Wingdings" charset="2"/>
              <a:buChar char="Ø"/>
            </a:pPr>
            <a:r>
              <a:rPr lang="fr-FR" dirty="0" smtClean="0">
                <a:solidFill>
                  <a:srgbClr val="0000FF"/>
                </a:solidFill>
              </a:rPr>
              <a:t>copy()</a:t>
            </a:r>
            <a:r>
              <a:rPr lang="fr-FR" dirty="0" smtClean="0"/>
              <a:t> : copie d’un fichier,</a:t>
            </a:r>
          </a:p>
          <a:p>
            <a:pPr lvl="1">
              <a:buFont typeface="Wingdings" charset="2"/>
              <a:buChar char="Ø"/>
            </a:pPr>
            <a:r>
              <a:rPr lang="fr-FR" dirty="0" err="1" smtClean="0">
                <a:solidFill>
                  <a:srgbClr val="0000FF"/>
                </a:solidFill>
              </a:rPr>
              <a:t>tmpfile</a:t>
            </a:r>
            <a:r>
              <a:rPr lang="fr-FR" dirty="0" smtClean="0">
                <a:solidFill>
                  <a:srgbClr val="0000FF"/>
                </a:solidFill>
              </a:rPr>
              <a:t>()</a:t>
            </a:r>
            <a:r>
              <a:rPr lang="fr-FR" dirty="0" smtClean="0"/>
              <a:t> : création d’un fichier temporaire,</a:t>
            </a:r>
          </a:p>
          <a:p>
            <a:pPr lvl="1">
              <a:buFont typeface="Wingdings" charset="2"/>
              <a:buChar char="Ø"/>
            </a:pPr>
            <a:r>
              <a:rPr lang="fr-FR" dirty="0" err="1" smtClean="0">
                <a:solidFill>
                  <a:srgbClr val="0000FF"/>
                </a:solidFill>
              </a:rPr>
              <a:t>link</a:t>
            </a:r>
            <a:r>
              <a:rPr lang="fr-FR" dirty="0" smtClean="0">
                <a:solidFill>
                  <a:srgbClr val="0000FF"/>
                </a:solidFill>
              </a:rPr>
              <a:t>()</a:t>
            </a:r>
            <a:r>
              <a:rPr lang="fr-FR" dirty="0" smtClean="0"/>
              <a:t> : création d’un lien logique,</a:t>
            </a:r>
          </a:p>
          <a:p>
            <a:pPr lvl="1">
              <a:buFont typeface="Wingdings" charset="2"/>
              <a:buChar char="Ø"/>
            </a:pPr>
            <a:r>
              <a:rPr lang="fr-FR" dirty="0" err="1" smtClean="0">
                <a:solidFill>
                  <a:srgbClr val="0000FF"/>
                </a:solidFill>
              </a:rPr>
              <a:t>popen</a:t>
            </a:r>
            <a:r>
              <a:rPr lang="fr-FR" dirty="0" smtClean="0">
                <a:solidFill>
                  <a:srgbClr val="0000FF"/>
                </a:solidFill>
              </a:rPr>
              <a:t>()</a:t>
            </a:r>
            <a:r>
              <a:rPr lang="fr-FR" dirty="0" smtClean="0"/>
              <a:t> : création d’un fichier à l’issue d’un « pipe ».</a:t>
            </a:r>
          </a:p>
          <a:p>
            <a:r>
              <a:rPr lang="fr-FR" dirty="0" smtClean="0"/>
              <a:t>Fermeture : </a:t>
            </a:r>
          </a:p>
          <a:p>
            <a:pPr lvl="1">
              <a:buFont typeface="Wingdings" charset="2"/>
              <a:buChar char="Ø"/>
            </a:pPr>
            <a:r>
              <a:rPr lang="fr-FR" dirty="0" err="1" smtClean="0">
                <a:solidFill>
                  <a:srgbClr val="0000FF"/>
                </a:solidFill>
              </a:rPr>
              <a:t>fclose</a:t>
            </a:r>
            <a:r>
              <a:rPr lang="fr-FR" dirty="0" smtClean="0">
                <a:solidFill>
                  <a:srgbClr val="0000FF"/>
                </a:solidFill>
              </a:rPr>
              <a:t>()</a:t>
            </a:r>
            <a:r>
              <a:rPr lang="fr-FR" dirty="0" smtClean="0"/>
              <a:t> : fermeture d’un fichier,</a:t>
            </a:r>
          </a:p>
          <a:p>
            <a:pPr lvl="1">
              <a:buFont typeface="Wingdings" charset="2"/>
              <a:buChar char="Ø"/>
            </a:pPr>
            <a:r>
              <a:rPr lang="fr-FR" dirty="0" err="1" smtClean="0">
                <a:solidFill>
                  <a:srgbClr val="0000FF"/>
                </a:solidFill>
              </a:rPr>
              <a:t>pclose</a:t>
            </a:r>
            <a:r>
              <a:rPr lang="fr-FR" dirty="0" smtClean="0">
                <a:solidFill>
                  <a:srgbClr val="0000FF"/>
                </a:solidFill>
              </a:rPr>
              <a:t>()</a:t>
            </a:r>
            <a:r>
              <a:rPr lang="fr-FR" dirty="0" smtClean="0"/>
              <a:t> : fermeture d’un « pipe ».</a:t>
            </a:r>
          </a:p>
          <a:p>
            <a:r>
              <a:rPr lang="fr-FR" dirty="0" smtClean="0"/>
              <a:t>Effacement :</a:t>
            </a:r>
          </a:p>
          <a:p>
            <a:pPr lvl="1">
              <a:buFont typeface="Wingdings" charset="2"/>
              <a:buChar char="Ø"/>
            </a:pPr>
            <a:r>
              <a:rPr lang="fr-FR" dirty="0" err="1" smtClean="0">
                <a:solidFill>
                  <a:srgbClr val="0000FF"/>
                </a:solidFill>
              </a:rPr>
              <a:t>delete</a:t>
            </a:r>
            <a:r>
              <a:rPr lang="fr-FR" dirty="0">
                <a:solidFill>
                  <a:srgbClr val="0000FF"/>
                </a:solidFill>
              </a:rPr>
              <a:t>(</a:t>
            </a:r>
            <a:r>
              <a:rPr lang="fr-FR" dirty="0" smtClean="0">
                <a:solidFill>
                  <a:srgbClr val="0000FF"/>
                </a:solidFill>
              </a:rPr>
              <a:t>), </a:t>
            </a:r>
            <a:r>
              <a:rPr lang="fr-FR" dirty="0" err="1" smtClean="0">
                <a:solidFill>
                  <a:srgbClr val="0000FF"/>
                </a:solidFill>
              </a:rPr>
              <a:t>unlink</a:t>
            </a:r>
            <a:r>
              <a:rPr lang="fr-FR" dirty="0">
                <a:solidFill>
                  <a:srgbClr val="0000FF"/>
                </a:solidFill>
              </a:rPr>
              <a:t>() ou </a:t>
            </a:r>
            <a:r>
              <a:rPr lang="fr-FR" dirty="0" err="1">
                <a:solidFill>
                  <a:srgbClr val="0000FF"/>
                </a:solidFill>
              </a:rPr>
              <a:t>unset</a:t>
            </a:r>
            <a:r>
              <a:rPr lang="fr-FR" dirty="0">
                <a:solidFill>
                  <a:srgbClr val="0000FF"/>
                </a:solidFill>
              </a:rPr>
              <a:t>(</a:t>
            </a:r>
            <a:r>
              <a:rPr lang="fr-FR" dirty="0" smtClean="0">
                <a:solidFill>
                  <a:srgbClr val="0000FF"/>
                </a:solidFill>
              </a:rPr>
              <a:t>)</a:t>
            </a:r>
            <a:r>
              <a:rPr lang="fr-FR" dirty="0" smtClean="0"/>
              <a:t> : effacement d’un fichier ou d’un lien.</a:t>
            </a:r>
          </a:p>
          <a:p>
            <a:pPr marL="0" indent="0">
              <a:buNone/>
            </a:pPr>
            <a:r>
              <a:rPr lang="fr-FR" b="1" dirty="0" smtClean="0">
                <a:solidFill>
                  <a:srgbClr val="558ED5"/>
                </a:solidFill>
              </a:rPr>
              <a:t>PHP met en mémoire cash des données d’un fichier pour plus d’</a:t>
            </a:r>
            <a:r>
              <a:rPr lang="fr-FR" b="1" dirty="0">
                <a:solidFill>
                  <a:srgbClr val="558ED5"/>
                </a:solidFill>
              </a:rPr>
              <a:t>e</a:t>
            </a:r>
            <a:r>
              <a:rPr lang="fr-FR" b="1" dirty="0" smtClean="0">
                <a:solidFill>
                  <a:srgbClr val="558ED5"/>
                </a:solidFill>
              </a:rPr>
              <a:t>fficacité, si nécessaire, pour  vider le cash on utilise : </a:t>
            </a:r>
          </a:p>
          <a:p>
            <a:pPr lvl="1">
              <a:buFont typeface="Wingdings" charset="2"/>
              <a:buChar char="Ø"/>
            </a:pPr>
            <a:r>
              <a:rPr lang="fr-FR" dirty="0" smtClean="0">
                <a:hlinkClick r:id="rId2"/>
              </a:rPr>
              <a:t>clearstatcache</a:t>
            </a:r>
            <a:r>
              <a:rPr lang="fr-FR" dirty="0">
                <a:hlinkClick r:id="rId2"/>
              </a:rPr>
              <a:t>(</a:t>
            </a:r>
            <a:r>
              <a:rPr lang="fr-FR" dirty="0" smtClean="0">
                <a:hlinkClick r:id="rId2"/>
              </a:rPr>
              <a:t>)</a:t>
            </a:r>
            <a:r>
              <a:rPr lang="fr-FR" dirty="0"/>
              <a:t> </a:t>
            </a:r>
            <a:r>
              <a:rPr lang="fr-FR" dirty="0" smtClean="0"/>
              <a:t>: efface les données enregistrées en mémoire concernant les caractéristiques d’un fichier (groupe, propriétaire, taille, id, en lecture ou écriture ...),</a:t>
            </a:r>
          </a:p>
          <a:p>
            <a:pPr lvl="1">
              <a:buFont typeface="Wingdings" charset="2"/>
              <a:buChar char="Ø"/>
            </a:pPr>
            <a:r>
              <a:rPr lang="fr-FR" dirty="0" smtClean="0">
                <a:hlinkClick r:id="rId3"/>
              </a:rPr>
              <a:t>fflush</a:t>
            </a:r>
            <a:r>
              <a:rPr lang="fr-FR" dirty="0">
                <a:hlinkClick r:id="rId3"/>
              </a:rPr>
              <a:t>(</a:t>
            </a:r>
            <a:r>
              <a:rPr lang="fr-FR" dirty="0" smtClean="0">
                <a:hlinkClick r:id="rId3"/>
              </a:rPr>
              <a:t>)</a:t>
            </a:r>
            <a:r>
              <a:rPr lang="fr-FR" dirty="0" smtClean="0"/>
              <a:t> : efface les données du fichier stockées en cash.</a:t>
            </a:r>
            <a:endParaRPr lang="fr-FR" dirty="0">
              <a:solidFill>
                <a:srgbClr val="0000FF"/>
              </a:solidFill>
            </a:endParaRP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115</a:t>
            </a:fld>
            <a:endParaRPr lang="fr-FR"/>
          </a:p>
        </p:txBody>
      </p:sp>
    </p:spTree>
    <p:extLst>
      <p:ext uri="{BB962C8B-B14F-4D97-AF65-F5344CB8AC3E}">
        <p14:creationId xmlns:p14="http://schemas.microsoft.com/office/powerpoint/2010/main" val="39767254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 : </a:t>
            </a:r>
            <a:r>
              <a:rPr lang="fr-FR" b="1" dirty="0" smtClean="0">
                <a:solidFill>
                  <a:schemeClr val="tx2"/>
                </a:solidFill>
              </a:rPr>
              <a:t>Lecture</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smtClean="0">
                <a:solidFill>
                  <a:schemeClr val="tx2">
                    <a:lumMod val="40000"/>
                    <a:lumOff val="60000"/>
                  </a:schemeClr>
                </a:solidFill>
              </a:rPr>
              <a:t>Lecture dans un fichier</a:t>
            </a:r>
          </a:p>
          <a:p>
            <a:r>
              <a:rPr lang="de-DE" dirty="0" smtClean="0">
                <a:hlinkClick r:id="rId2"/>
              </a:rPr>
              <a:t>fgetc()</a:t>
            </a:r>
            <a:r>
              <a:rPr lang="de-DE" dirty="0" smtClean="0"/>
              <a:t> : </a:t>
            </a:r>
            <a:r>
              <a:rPr lang="fr-FR" dirty="0" smtClean="0"/>
              <a:t>Retourne le caractère au niveau du curseur de fichier,</a:t>
            </a:r>
          </a:p>
          <a:p>
            <a:r>
              <a:rPr lang="fr-FR" dirty="0" smtClean="0">
                <a:hlinkClick r:id="rId3"/>
              </a:rPr>
              <a:t>fgetcsv()</a:t>
            </a:r>
            <a:r>
              <a:rPr lang="fr-FR" dirty="0" smtClean="0"/>
              <a:t> : Récupère une ligne d’un fichier csv,</a:t>
            </a:r>
          </a:p>
          <a:p>
            <a:r>
              <a:rPr lang="fr-FR" dirty="0" smtClean="0">
                <a:hlinkClick r:id="rId4"/>
              </a:rPr>
              <a:t>fgets()</a:t>
            </a:r>
            <a:r>
              <a:rPr lang="fr-FR" dirty="0" smtClean="0"/>
              <a:t> : Récupère une ligne d‘un fichier,</a:t>
            </a:r>
          </a:p>
          <a:p>
            <a:r>
              <a:rPr lang="fr-FR" dirty="0" smtClean="0">
                <a:hlinkClick r:id="rId4"/>
              </a:rPr>
              <a:t>fgetss()</a:t>
            </a:r>
            <a:r>
              <a:rPr lang="fr-FR" dirty="0" smtClean="0"/>
              <a:t> : Récupère une ligne d‘un fichier sans les tags HTML et PHP,</a:t>
            </a:r>
          </a:p>
          <a:p>
            <a:r>
              <a:rPr lang="fr-FR" dirty="0" smtClean="0">
                <a:hlinkClick r:id="rId5"/>
              </a:rPr>
              <a:t>file()</a:t>
            </a:r>
            <a:r>
              <a:rPr lang="fr-FR" dirty="0" smtClean="0"/>
              <a:t> : Lit un fichier et le recopie dans une table,</a:t>
            </a:r>
          </a:p>
          <a:p>
            <a:r>
              <a:rPr lang="fr-FR" dirty="0" smtClean="0">
                <a:hlinkClick r:id="rId6"/>
              </a:rPr>
              <a:t>file_get_contents()</a:t>
            </a:r>
            <a:r>
              <a:rPr lang="fr-FR" dirty="0" smtClean="0"/>
              <a:t> : Copie un fichier dans une chaine,</a:t>
            </a:r>
          </a:p>
          <a:p>
            <a:r>
              <a:rPr lang="fr-FR" dirty="0" smtClean="0">
                <a:hlinkClick r:id="rId7"/>
              </a:rPr>
              <a:t>fpassthru()</a:t>
            </a:r>
            <a:r>
              <a:rPr lang="fr-FR" dirty="0" smtClean="0"/>
              <a:t> : Lit un fichier jusqu‘à sa fin et le copie sur le buffer d‘un fichier ouvert,</a:t>
            </a:r>
          </a:p>
          <a:p>
            <a:r>
              <a:rPr lang="fr-FR" dirty="0" smtClean="0">
                <a:hlinkClick r:id="rId8"/>
              </a:rPr>
              <a:t>fread()</a:t>
            </a:r>
            <a:r>
              <a:rPr lang="fr-FR" dirty="0" smtClean="0"/>
              <a:t> : Lecture à partir d’un fichier ouvert,</a:t>
            </a:r>
          </a:p>
          <a:p>
            <a:r>
              <a:rPr lang="fr-FR" dirty="0" smtClean="0">
                <a:hlinkClick r:id="rId9"/>
              </a:rPr>
              <a:t>fscanf()</a:t>
            </a:r>
            <a:r>
              <a:rPr lang="fr-FR" dirty="0" smtClean="0"/>
              <a:t> : Lecture à partir d’un fichier ouvert selon un format spécifié.</a:t>
            </a:r>
          </a:p>
          <a:p>
            <a:r>
              <a:rPr lang="fr-FR" dirty="0" smtClean="0">
                <a:hlinkClick r:id="rId10"/>
              </a:rPr>
              <a:t>readfile()</a:t>
            </a:r>
            <a:r>
              <a:rPr lang="fr-FR" dirty="0" smtClean="0"/>
              <a:t> : Lit un fichier, affiche son contenu et retourne le nombre d’octets (caractères) qu’il contient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116</a:t>
            </a:fld>
            <a:endParaRPr lang="fr-FR"/>
          </a:p>
        </p:txBody>
      </p:sp>
    </p:spTree>
    <p:extLst>
      <p:ext uri="{BB962C8B-B14F-4D97-AF65-F5344CB8AC3E}">
        <p14:creationId xmlns:p14="http://schemas.microsoft.com/office/powerpoint/2010/main" val="6288853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 : </a:t>
            </a:r>
            <a:r>
              <a:rPr lang="fr-FR" b="1" dirty="0" smtClean="0">
                <a:solidFill>
                  <a:schemeClr val="tx2"/>
                </a:solidFill>
              </a:rPr>
              <a:t>Positionnement du curseur</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Les fonctions pour placer ou lire le curseur de pointage dans un fichier sont : </a:t>
            </a:r>
          </a:p>
          <a:p>
            <a:r>
              <a:rPr lang="fr-FR" dirty="0" smtClean="0">
                <a:hlinkClick r:id="rId2"/>
              </a:rPr>
              <a:t>fseek()</a:t>
            </a:r>
            <a:r>
              <a:rPr lang="fr-FR" dirty="0" smtClean="0"/>
              <a:t> : va à la position indiquée par le curseur,</a:t>
            </a:r>
          </a:p>
          <a:p>
            <a:r>
              <a:rPr lang="fr-FR" dirty="0" smtClean="0">
                <a:hlinkClick r:id="rId3"/>
              </a:rPr>
              <a:t>ftell()</a:t>
            </a:r>
            <a:r>
              <a:rPr lang="fr-FR" dirty="0" smtClean="0"/>
              <a:t> : donne la place du curseur dans le fichier,</a:t>
            </a:r>
          </a:p>
          <a:p>
            <a:r>
              <a:rPr lang="fr-FR" dirty="0" smtClean="0">
                <a:hlinkClick r:id="rId4"/>
              </a:rPr>
              <a:t>rewind()</a:t>
            </a:r>
            <a:r>
              <a:rPr lang="fr-FR" dirty="0" smtClean="0"/>
              <a:t> : remet le curseur en début de fichier,</a:t>
            </a:r>
          </a:p>
          <a:p>
            <a:r>
              <a:rPr lang="fr-FR" dirty="0" smtClean="0">
                <a:hlinkClick r:id="rId5"/>
              </a:rPr>
              <a:t>feof()</a:t>
            </a:r>
            <a:r>
              <a:rPr lang="fr-FR" dirty="0" smtClean="0"/>
              <a:t> : teste si la fin du fichier est atteint.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117</a:t>
            </a:fld>
            <a:endParaRPr lang="fr-FR"/>
          </a:p>
        </p:txBody>
      </p:sp>
    </p:spTree>
    <p:extLst>
      <p:ext uri="{BB962C8B-B14F-4D97-AF65-F5344CB8AC3E}">
        <p14:creationId xmlns:p14="http://schemas.microsoft.com/office/powerpoint/2010/main" val="2676548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 : </a:t>
            </a:r>
            <a:r>
              <a:rPr lang="fr-FR" b="1" dirty="0" smtClean="0">
                <a:solidFill>
                  <a:schemeClr val="tx2"/>
                </a:solidFill>
              </a:rPr>
              <a:t>Environnement</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hlinkClick r:id="rId2"/>
              </a:rPr>
              <a:t>basename(</a:t>
            </a:r>
            <a:r>
              <a:rPr lang="fr-FR" dirty="0" smtClean="0">
                <a:hlinkClick r:id="rId2"/>
              </a:rPr>
              <a:t>)</a:t>
            </a:r>
            <a:r>
              <a:rPr lang="fr-FR" dirty="0"/>
              <a:t> </a:t>
            </a:r>
            <a:r>
              <a:rPr lang="fr-FR" dirty="0" smtClean="0"/>
              <a:t>: retourne le nom du fichier sans son </a:t>
            </a:r>
            <a:r>
              <a:rPr lang="fr-FR" dirty="0" err="1" smtClean="0"/>
              <a:t>path</a:t>
            </a:r>
            <a:r>
              <a:rPr lang="fr-FR" dirty="0" smtClean="0"/>
              <a:t> complet,</a:t>
            </a:r>
          </a:p>
          <a:p>
            <a:r>
              <a:rPr lang="fr-FR" dirty="0" smtClean="0">
                <a:hlinkClick r:id="rId3"/>
              </a:rPr>
              <a:t>dirname()</a:t>
            </a:r>
            <a:r>
              <a:rPr lang="fr-FR" dirty="0" smtClean="0"/>
              <a:t> : retourne le nom du répertoire en cours,</a:t>
            </a:r>
          </a:p>
          <a:p>
            <a:r>
              <a:rPr lang="fr-FR" dirty="0" smtClean="0">
                <a:hlinkClick r:id="rId4"/>
              </a:rPr>
              <a:t>disk_free_space()</a:t>
            </a:r>
            <a:r>
              <a:rPr lang="fr-FR" dirty="0" smtClean="0"/>
              <a:t> ou </a:t>
            </a:r>
            <a:r>
              <a:rPr lang="fr-FR" dirty="0" smtClean="0">
                <a:hlinkClick r:id="rId5"/>
              </a:rPr>
              <a:t>diskfreespace()</a:t>
            </a:r>
            <a:r>
              <a:rPr lang="fr-FR" dirty="0" smtClean="0"/>
              <a:t> : retourne la taille restante du disque,</a:t>
            </a:r>
          </a:p>
          <a:p>
            <a:r>
              <a:rPr lang="fr-FR" dirty="0" smtClean="0">
                <a:hlinkClick r:id="rId4"/>
              </a:rPr>
              <a:t>disk_total_space()</a:t>
            </a:r>
            <a:r>
              <a:rPr lang="fr-FR" dirty="0" smtClean="0"/>
              <a:t> : retourne la taille du disque,</a:t>
            </a:r>
          </a:p>
          <a:p>
            <a:r>
              <a:rPr lang="fr-FR" dirty="0" smtClean="0">
                <a:hlinkClick r:id="rId6"/>
              </a:rPr>
              <a:t>glob()</a:t>
            </a:r>
            <a:r>
              <a:rPr lang="fr-FR" dirty="0" smtClean="0"/>
              <a:t> : retourne la liste des fichiers et répertoires dans une table, </a:t>
            </a:r>
          </a:p>
          <a:p>
            <a:r>
              <a:rPr lang="fr-FR" dirty="0" smtClean="0">
                <a:hlinkClick r:id="rId7"/>
              </a:rPr>
              <a:t>mkdir()</a:t>
            </a:r>
            <a:r>
              <a:rPr lang="fr-FR" dirty="0" smtClean="0"/>
              <a:t> ou </a:t>
            </a:r>
            <a:r>
              <a:rPr lang="fr-FR" dirty="0" smtClean="0">
                <a:hlinkClick r:id="rId8"/>
              </a:rPr>
              <a:t>rmdir()</a:t>
            </a:r>
            <a:r>
              <a:rPr lang="fr-FR" dirty="0" smtClean="0"/>
              <a:t> : crée un répertoire ou efface un répertoire vide, </a:t>
            </a:r>
          </a:p>
          <a:p>
            <a:r>
              <a:rPr lang="fr-FR" dirty="0" smtClean="0">
                <a:hlinkClick r:id="rId9"/>
              </a:rPr>
              <a:t>pathinfo()</a:t>
            </a:r>
            <a:r>
              <a:rPr lang="fr-FR" dirty="0" smtClean="0"/>
              <a:t> : retourne une table contenant les informations sur le </a:t>
            </a:r>
            <a:r>
              <a:rPr lang="fr-FR" dirty="0" err="1" smtClean="0"/>
              <a:t>path</a:t>
            </a:r>
            <a:r>
              <a:rPr lang="fr-FR" dirty="0" smtClean="0"/>
              <a:t>,</a:t>
            </a:r>
          </a:p>
          <a:p>
            <a:r>
              <a:rPr lang="fr-FR" dirty="0" smtClean="0">
                <a:hlinkClick r:id="rId10"/>
              </a:rPr>
              <a:t>realpath()</a:t>
            </a:r>
            <a:r>
              <a:rPr lang="fr-FR" dirty="0" smtClean="0"/>
              <a:t> : retourne le </a:t>
            </a:r>
            <a:r>
              <a:rPr lang="fr-FR" dirty="0" err="1" smtClean="0"/>
              <a:t>path</a:t>
            </a:r>
            <a:r>
              <a:rPr lang="fr-FR" dirty="0" smtClean="0"/>
              <a:t> avec le chemin absolu,</a:t>
            </a:r>
          </a:p>
          <a:p>
            <a:r>
              <a:rPr lang="fr-FR" dirty="0" smtClean="0">
                <a:hlinkClick r:id="rId11"/>
              </a:rPr>
              <a:t>rename()</a:t>
            </a:r>
            <a:r>
              <a:rPr lang="fr-FR" dirty="0" smtClean="0"/>
              <a:t> : renomme un fichier ou un répertoire.</a:t>
            </a:r>
          </a:p>
          <a:p>
            <a:endParaRPr lang="is-IS"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118</a:t>
            </a:fld>
            <a:endParaRPr lang="fr-FR"/>
          </a:p>
        </p:txBody>
      </p:sp>
    </p:spTree>
    <p:extLst>
      <p:ext uri="{BB962C8B-B14F-4D97-AF65-F5344CB8AC3E}">
        <p14:creationId xmlns:p14="http://schemas.microsoft.com/office/powerpoint/2010/main" val="21452248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 fichier sur serveur</a:t>
            </a:r>
            <a:endParaRPr lang="fr-FR" dirty="0"/>
          </a:p>
        </p:txBody>
      </p:sp>
      <p:sp>
        <p:nvSpPr>
          <p:cNvPr id="3" name="Espace réservé du contenu 2"/>
          <p:cNvSpPr>
            <a:spLocks noGrp="1"/>
          </p:cNvSpPr>
          <p:nvPr>
            <p:ph idx="1"/>
          </p:nvPr>
        </p:nvSpPr>
        <p:spPr/>
        <p:txBody>
          <a:bodyPr/>
          <a:lstStyle/>
          <a:p>
            <a:r>
              <a:rPr lang="fr-FR" sz="2900" dirty="0"/>
              <a:t>La liste </a:t>
            </a:r>
            <a:r>
              <a:rPr lang="fr-FR" sz="2900" dirty="0" smtClean="0"/>
              <a:t>complète de toutes </a:t>
            </a:r>
            <a:r>
              <a:rPr lang="fr-FR" sz="2900" dirty="0"/>
              <a:t>les </a:t>
            </a:r>
            <a:r>
              <a:rPr lang="fr-FR" sz="2900" dirty="0" smtClean="0"/>
              <a:t>fonctions </a:t>
            </a:r>
            <a:r>
              <a:rPr lang="fr-FR" sz="2900" dirty="0"/>
              <a:t>possibles pour manipuler un fichier se trouve sous :</a:t>
            </a:r>
            <a:endParaRPr lang="en-GB" sz="2900" dirty="0"/>
          </a:p>
          <a:p>
            <a:pPr lvl="1">
              <a:buFont typeface="Wingdings" charset="2"/>
              <a:buChar char="Ø"/>
            </a:pPr>
            <a:r>
              <a:rPr lang="fr-FR" sz="2900" u="sng" dirty="0">
                <a:solidFill>
                  <a:srgbClr val="000000"/>
                </a:solidFill>
                <a:hlinkClick r:id="rId2"/>
              </a:rPr>
              <a:t>http://fr.php.net/manual/fr/ref.filesystem.php</a:t>
            </a:r>
            <a:endParaRPr lang="en-GB" sz="2900" dirty="0">
              <a:solidFill>
                <a:srgbClr val="000000"/>
              </a:solidFill>
            </a:endParaRPr>
          </a:p>
          <a:p>
            <a:pPr lvl="1">
              <a:buFont typeface="Wingdings" charset="2"/>
              <a:buChar char="Ø"/>
            </a:pPr>
            <a:r>
              <a:rPr lang="fr-FR" sz="2400" u="sng" dirty="0"/>
              <a:t>http://www.w3schools.com/</a:t>
            </a:r>
            <a:r>
              <a:rPr lang="fr-FR" sz="2400" u="sng" dirty="0" err="1"/>
              <a:t>php</a:t>
            </a:r>
            <a:r>
              <a:rPr lang="fr-FR" sz="2400" u="sng" dirty="0"/>
              <a:t>/</a:t>
            </a:r>
            <a:r>
              <a:rPr lang="fr-FR" sz="2400" u="sng" dirty="0" err="1"/>
              <a:t>php_ref_filesystem.asp</a:t>
            </a:r>
            <a:r>
              <a:rPr lang="en-GB" sz="2400" dirty="0"/>
              <a:t> </a:t>
            </a:r>
            <a:r>
              <a:rPr lang="en-GB" sz="2200" dirty="0"/>
              <a:t/>
            </a:r>
            <a:br>
              <a:rPr lang="en-GB" sz="2200" dirty="0"/>
            </a:br>
            <a:endParaRPr lang="fr-FR" sz="2200"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119</a:t>
            </a:fld>
            <a:endParaRPr lang="fr-FR"/>
          </a:p>
        </p:txBody>
      </p:sp>
    </p:spTree>
    <p:extLst>
      <p:ext uri="{BB962C8B-B14F-4D97-AF65-F5344CB8AC3E}">
        <p14:creationId xmlns:p14="http://schemas.microsoft.com/office/powerpoint/2010/main" val="190391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Premiers Pas en PHP</a:t>
            </a:r>
            <a:endParaRPr lang="fr-FR" dirty="0"/>
          </a:p>
        </p:txBody>
      </p:sp>
      <p:sp>
        <p:nvSpPr>
          <p:cNvPr id="3" name="Espace réservé du contenu 2"/>
          <p:cNvSpPr>
            <a:spLocks noGrp="1"/>
          </p:cNvSpPr>
          <p:nvPr>
            <p:ph idx="1"/>
          </p:nvPr>
        </p:nvSpPr>
        <p:spPr/>
        <p:txBody>
          <a:bodyPr>
            <a:normAutofit fontScale="40000" lnSpcReduction="20000"/>
          </a:bodyPr>
          <a:lstStyle/>
          <a:p>
            <a:pPr marL="0" indent="0">
              <a:buNone/>
            </a:pPr>
            <a:r>
              <a:rPr lang="fr-FR" sz="5100" b="1" dirty="0" smtClean="0">
                <a:solidFill>
                  <a:schemeClr val="tx2"/>
                </a:solidFill>
              </a:rPr>
              <a:t>Un exemple pour commencer</a:t>
            </a:r>
          </a:p>
          <a:p>
            <a:pPr marL="0" indent="0">
              <a:buNone/>
            </a:pPr>
            <a:endParaRPr lang="fr-FR" sz="5100" dirty="0" smtClean="0"/>
          </a:p>
          <a:p>
            <a:pPr marL="0" indent="0">
              <a:buNone/>
            </a:pPr>
            <a:r>
              <a:rPr lang="fr-FR" sz="5100" dirty="0" smtClean="0"/>
              <a:t>On écrit le fichier </a:t>
            </a:r>
            <a:r>
              <a:rPr lang="fr-FR" sz="5100" dirty="0" err="1" smtClean="0"/>
              <a:t>monpremierfichier.php</a:t>
            </a:r>
            <a:r>
              <a:rPr lang="fr-FR" sz="5100" dirty="0" smtClean="0"/>
              <a:t> :</a:t>
            </a:r>
          </a:p>
          <a:p>
            <a:pPr marL="0" indent="0">
              <a:buNone/>
            </a:pPr>
            <a:endParaRPr lang="fr-FR" sz="3800" dirty="0" smtClean="0">
              <a:effectLst/>
            </a:endParaRPr>
          </a:p>
          <a:p>
            <a:pPr marL="0" indent="0">
              <a:buNone/>
            </a:pPr>
            <a:r>
              <a:rPr lang="fr-FR" sz="3800" dirty="0" smtClean="0">
                <a:effectLst/>
              </a:rPr>
              <a:t>&lt;html&gt;</a:t>
            </a:r>
            <a:br>
              <a:rPr lang="fr-FR" sz="3800" dirty="0" smtClean="0">
                <a:effectLst/>
              </a:rPr>
            </a:br>
            <a:r>
              <a:rPr lang="fr-FR" sz="3800" dirty="0" smtClean="0">
                <a:effectLst/>
              </a:rPr>
              <a:t>	&lt;body&gt; 	</a:t>
            </a:r>
            <a:br>
              <a:rPr lang="fr-FR" sz="3800" dirty="0" smtClean="0">
                <a:effectLst/>
              </a:rPr>
            </a:br>
            <a:r>
              <a:rPr lang="fr-FR" sz="3800" dirty="0" smtClean="0">
                <a:effectLst/>
              </a:rPr>
              <a:t>		&lt;center&gt;&lt;?</a:t>
            </a:r>
            <a:r>
              <a:rPr lang="fr-FR" sz="3800" dirty="0" err="1" smtClean="0">
                <a:effectLst/>
              </a:rPr>
              <a:t>php</a:t>
            </a:r>
            <a:r>
              <a:rPr lang="fr-FR" sz="3800" dirty="0" smtClean="0">
                <a:effectLst/>
              </a:rPr>
              <a:t>	</a:t>
            </a:r>
            <a:r>
              <a:rPr lang="fr-FR" sz="3800" dirty="0" err="1" smtClean="0">
                <a:effectLst/>
              </a:rPr>
              <a:t>echo</a:t>
            </a:r>
            <a:r>
              <a:rPr lang="fr-FR" sz="3800" dirty="0" smtClean="0">
                <a:effectLst/>
              </a:rPr>
              <a:t> "Hello World";	?&gt; &lt;/center&gt;</a:t>
            </a:r>
            <a:br>
              <a:rPr lang="fr-FR" sz="3800" dirty="0" smtClean="0">
                <a:effectLst/>
              </a:rPr>
            </a:br>
            <a:r>
              <a:rPr lang="fr-FR" sz="3800" dirty="0" smtClean="0">
                <a:effectLst/>
              </a:rPr>
              <a:t>	&lt;/body&gt;</a:t>
            </a:r>
            <a:br>
              <a:rPr lang="fr-FR" sz="3800" dirty="0" smtClean="0">
                <a:effectLst/>
              </a:rPr>
            </a:br>
            <a:r>
              <a:rPr lang="fr-FR" sz="3800" dirty="0" smtClean="0">
                <a:effectLst/>
              </a:rPr>
              <a:t>&lt;/html&gt;</a:t>
            </a:r>
            <a:r>
              <a:rPr lang="fr-FR" sz="2200" dirty="0" smtClean="0">
                <a:effectLst/>
              </a:rPr>
              <a:t> </a:t>
            </a:r>
          </a:p>
          <a:p>
            <a:pPr marL="0" indent="0">
              <a:buNone/>
            </a:pPr>
            <a:endParaRPr lang="fr-FR" sz="5100" dirty="0" smtClean="0"/>
          </a:p>
          <a:p>
            <a:pPr marL="0" indent="0">
              <a:buNone/>
            </a:pPr>
            <a:r>
              <a:rPr lang="fr-FR" sz="5100" dirty="0" smtClean="0"/>
              <a:t>L’exécution de l’URL dans mon navigateur :</a:t>
            </a:r>
            <a:endParaRPr lang="fr-FR" dirty="0" smtClean="0"/>
          </a:p>
          <a:p>
            <a:pPr marL="0" indent="0" algn="ctr">
              <a:buNone/>
            </a:pPr>
            <a:r>
              <a:rPr lang="fr-FR" dirty="0" smtClean="0"/>
              <a:t> </a:t>
            </a:r>
            <a:r>
              <a:rPr lang="fr-FR" sz="3800" dirty="0" smtClean="0">
                <a:hlinkClick r:id="rId2"/>
              </a:rPr>
              <a:t>http://www.monsite.fr/essais/monpremierfichier.php</a:t>
            </a:r>
            <a:r>
              <a:rPr lang="fr-FR" sz="3800" dirty="0" smtClean="0"/>
              <a:t> </a:t>
            </a:r>
          </a:p>
          <a:p>
            <a:pPr marL="0" indent="0">
              <a:buNone/>
            </a:pPr>
            <a:r>
              <a:rPr lang="fr-FR" sz="5100" dirty="0" smtClean="0"/>
              <a:t>fait apparaître dans mon navigateur : </a:t>
            </a:r>
          </a:p>
          <a:p>
            <a:pPr marL="0" indent="0">
              <a:buNone/>
            </a:pPr>
            <a:endParaRPr lang="fr-FR" sz="5100" dirty="0" smtClean="0"/>
          </a:p>
          <a:p>
            <a:pPr marL="0" indent="0" algn="ctr">
              <a:buNone/>
            </a:pPr>
            <a:r>
              <a:rPr lang="fr-FR" sz="3800" dirty="0" smtClean="0"/>
              <a:t>Hello World</a:t>
            </a:r>
          </a:p>
          <a:p>
            <a:pPr marL="0" indent="0">
              <a:buNone/>
            </a:pPr>
            <a:endParaRPr lang="fr-FR" b="1" dirty="0" smtClean="0"/>
          </a:p>
          <a:p>
            <a:pPr marL="0" indent="0">
              <a:buNone/>
            </a:pPr>
            <a:r>
              <a:rPr lang="fr-FR" sz="4400" b="1" dirty="0" smtClean="0"/>
              <a:t>NB :</a:t>
            </a:r>
            <a:r>
              <a:rPr lang="fr-FR" sz="4400" dirty="0" smtClean="0"/>
              <a:t> si mon fichier se terminait par .html (soit </a:t>
            </a:r>
            <a:r>
              <a:rPr lang="fr-FR" sz="4400" dirty="0" err="1" smtClean="0"/>
              <a:t>monpremierfichier.html</a:t>
            </a:r>
            <a:r>
              <a:rPr lang="fr-FR" sz="4400" dirty="0" smtClean="0"/>
              <a:t>), le code </a:t>
            </a:r>
            <a:r>
              <a:rPr lang="fr-FR" sz="4400" dirty="0" err="1" smtClean="0"/>
              <a:t>php</a:t>
            </a:r>
            <a:r>
              <a:rPr lang="fr-FR" sz="4400" dirty="0" smtClean="0"/>
              <a:t> n’aurait pas été exécuté.</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a:t>
            </a:fld>
            <a:endParaRPr lang="fr-FR"/>
          </a:p>
        </p:txBody>
      </p:sp>
    </p:spTree>
    <p:extLst>
      <p:ext uri="{BB962C8B-B14F-4D97-AF65-F5344CB8AC3E}">
        <p14:creationId xmlns:p14="http://schemas.microsoft.com/office/powerpoint/2010/main" val="15119680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2"/>
                </a:solidFill>
              </a:rPr>
              <a:t>Manipulation </a:t>
            </a:r>
            <a:r>
              <a:rPr lang="fr-FR" b="1" dirty="0" smtClean="0">
                <a:solidFill>
                  <a:schemeClr val="tx2"/>
                </a:solidFill>
              </a:rPr>
              <a:t>des répertoires</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PHP comporte plusieurs fonctions pour manipuler les répertoires : </a:t>
            </a:r>
          </a:p>
          <a:p>
            <a:r>
              <a:rPr lang="fr-FR" dirty="0" err="1"/>
              <a:t>o</a:t>
            </a:r>
            <a:r>
              <a:rPr lang="fr-FR" dirty="0" err="1" smtClean="0"/>
              <a:t>pendir</a:t>
            </a:r>
            <a:r>
              <a:rPr lang="fr-FR" dirty="0" smtClean="0"/>
              <a:t>(), </a:t>
            </a:r>
            <a:r>
              <a:rPr lang="fr-FR" dirty="0" err="1" smtClean="0"/>
              <a:t>closedir</a:t>
            </a:r>
            <a:r>
              <a:rPr lang="fr-FR" dirty="0" smtClean="0"/>
              <a:t>() : ouverture et fermeture du répertoire dont le </a:t>
            </a:r>
            <a:r>
              <a:rPr lang="fr-FR" dirty="0" err="1" smtClean="0"/>
              <a:t>path</a:t>
            </a:r>
            <a:r>
              <a:rPr lang="fr-FR" dirty="0" smtClean="0"/>
              <a:t> est passé en variable; </a:t>
            </a:r>
            <a:r>
              <a:rPr lang="fr-FR" dirty="0" err="1"/>
              <a:t>o</a:t>
            </a:r>
            <a:r>
              <a:rPr lang="fr-FR" dirty="0" err="1" smtClean="0"/>
              <a:t>pendir</a:t>
            </a:r>
            <a:r>
              <a:rPr lang="fr-FR" dirty="0" smtClean="0"/>
              <a:t>() retourne un pointeur sur le répertoire ouvert.</a:t>
            </a:r>
          </a:p>
          <a:p>
            <a:r>
              <a:rPr lang="fr-FR" dirty="0" err="1"/>
              <a:t>c</a:t>
            </a:r>
            <a:r>
              <a:rPr lang="fr-FR" dirty="0" err="1" smtClean="0"/>
              <a:t>hdir</a:t>
            </a:r>
            <a:r>
              <a:rPr lang="fr-FR" dirty="0" smtClean="0"/>
              <a:t>() : va au répertoire passé en </a:t>
            </a:r>
            <a:r>
              <a:rPr lang="fr-FR" dirty="0" err="1" smtClean="0"/>
              <a:t>path</a:t>
            </a:r>
            <a:r>
              <a:rPr lang="fr-FR" dirty="0" smtClean="0"/>
              <a:t> et retourne un pointeur sur ce répertoire.</a:t>
            </a:r>
          </a:p>
          <a:p>
            <a:r>
              <a:rPr lang="fr-FR" dirty="0" err="1"/>
              <a:t>r</a:t>
            </a:r>
            <a:r>
              <a:rPr lang="fr-FR" dirty="0" err="1" smtClean="0"/>
              <a:t>eaddir</a:t>
            </a:r>
            <a:r>
              <a:rPr lang="fr-FR" dirty="0" smtClean="0"/>
              <a:t>() : renvoie la donnée pointée par le pointeur de répertoire et fait avancer d’un cran le pointeur de répertoire.</a:t>
            </a:r>
          </a:p>
          <a:p>
            <a:r>
              <a:rPr lang="fr-FR" dirty="0" err="1" smtClean="0"/>
              <a:t>scandir</a:t>
            </a:r>
            <a:r>
              <a:rPr lang="fr-FR" dirty="0" smtClean="0"/>
              <a:t>() : renvoie le contenu d’un répertoire </a:t>
            </a:r>
            <a:r>
              <a:rPr lang="fr-FR" dirty="0"/>
              <a:t>passé en </a:t>
            </a:r>
            <a:r>
              <a:rPr lang="fr-FR" dirty="0" err="1"/>
              <a:t>path</a:t>
            </a:r>
            <a:r>
              <a:rPr lang="fr-FR" dirty="0"/>
              <a:t> </a:t>
            </a:r>
            <a:r>
              <a:rPr lang="fr-FR" dirty="0" smtClean="0"/>
              <a:t>sous forme d’une table.</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120</a:t>
            </a:fld>
            <a:endParaRPr lang="fr-FR"/>
          </a:p>
        </p:txBody>
      </p:sp>
    </p:spTree>
    <p:extLst>
      <p:ext uri="{BB962C8B-B14F-4D97-AF65-F5344CB8AC3E}">
        <p14:creationId xmlns:p14="http://schemas.microsoft.com/office/powerpoint/2010/main" val="13652741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Manipulation des répertoires</a:t>
            </a:r>
            <a:endParaRPr lang="fr-FR" dirty="0"/>
          </a:p>
        </p:txBody>
      </p:sp>
      <p:sp>
        <p:nvSpPr>
          <p:cNvPr id="3" name="Espace réservé du contenu 2"/>
          <p:cNvSpPr>
            <a:spLocks noGrp="1"/>
          </p:cNvSpPr>
          <p:nvPr>
            <p:ph idx="1"/>
          </p:nvPr>
        </p:nvSpPr>
        <p:spPr/>
        <p:txBody>
          <a:bodyPr/>
          <a:lstStyle/>
          <a:p>
            <a:r>
              <a:rPr lang="fr-FR" dirty="0" err="1"/>
              <a:t>d</a:t>
            </a:r>
            <a:r>
              <a:rPr lang="fr-FR" dirty="0" err="1" smtClean="0"/>
              <a:t>ir</a:t>
            </a:r>
            <a:r>
              <a:rPr lang="fr-FR" dirty="0" smtClean="0"/>
              <a:t>() : retourne une instance de l’objet « directory ».</a:t>
            </a:r>
          </a:p>
          <a:p>
            <a:r>
              <a:rPr lang="fr-FR" dirty="0" err="1" smtClean="0"/>
              <a:t>chroot</a:t>
            </a:r>
            <a:r>
              <a:rPr lang="fr-FR" dirty="0" smtClean="0"/>
              <a:t>() : modifie le répertoire racine.</a:t>
            </a:r>
          </a:p>
          <a:p>
            <a:r>
              <a:rPr lang="fr-FR" dirty="0" err="1"/>
              <a:t>g</a:t>
            </a:r>
            <a:r>
              <a:rPr lang="fr-FR" dirty="0" err="1" smtClean="0"/>
              <a:t>etcwd</a:t>
            </a:r>
            <a:r>
              <a:rPr lang="fr-FR" dirty="0" smtClean="0"/>
              <a:t> () : retourne le répertoire courant.</a:t>
            </a:r>
          </a:p>
          <a:p>
            <a:r>
              <a:rPr lang="fr-FR" dirty="0" err="1"/>
              <a:t>r</a:t>
            </a:r>
            <a:r>
              <a:rPr lang="fr-FR" dirty="0" err="1" smtClean="0"/>
              <a:t>ewinndir</a:t>
            </a:r>
            <a:r>
              <a:rPr lang="fr-FR" dirty="0" smtClean="0"/>
              <a:t>() : repositionne le pointeur de répertoire en début du répertoire.</a:t>
            </a:r>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121</a:t>
            </a:fld>
            <a:endParaRPr lang="fr-FR"/>
          </a:p>
        </p:txBody>
      </p:sp>
    </p:spTree>
    <p:extLst>
      <p:ext uri="{BB962C8B-B14F-4D97-AF65-F5344CB8AC3E}">
        <p14:creationId xmlns:p14="http://schemas.microsoft.com/office/powerpoint/2010/main" val="2230555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des </a:t>
            </a:r>
            <a:r>
              <a:rPr lang="fr-FR" b="1" dirty="0" smtClean="0">
                <a:solidFill>
                  <a:schemeClr val="tx2"/>
                </a:solidFill>
              </a:rPr>
              <a:t>répertoires : exemples</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sz="3800" b="1" dirty="0" smtClean="0">
                <a:solidFill>
                  <a:schemeClr val="accent1"/>
                </a:solidFill>
              </a:rPr>
              <a:t>Quelques exemples... </a:t>
            </a:r>
          </a:p>
          <a:p>
            <a:pPr marL="0" indent="0">
              <a:buNone/>
            </a:pPr>
            <a:r>
              <a:rPr lang="en-US" dirty="0"/>
              <a:t>$</a:t>
            </a:r>
            <a:r>
              <a:rPr lang="en-US" dirty="0" err="1"/>
              <a:t>dir</a:t>
            </a:r>
            <a:r>
              <a:rPr lang="en-US" dirty="0"/>
              <a:t> = "/images/";</a:t>
            </a:r>
            <a:br>
              <a:rPr lang="en-US" dirty="0"/>
            </a:br>
            <a:r>
              <a:rPr lang="en-US" dirty="0"/>
              <a:t/>
            </a:r>
            <a:br>
              <a:rPr lang="en-US" dirty="0"/>
            </a:br>
            <a:r>
              <a:rPr lang="en-US" dirty="0"/>
              <a:t>// Open a directory, and read its contents</a:t>
            </a:r>
            <a:br>
              <a:rPr lang="en-US" dirty="0"/>
            </a:br>
            <a:r>
              <a:rPr lang="en-US" dirty="0"/>
              <a:t>if (</a:t>
            </a:r>
            <a:r>
              <a:rPr lang="en-US" dirty="0" err="1"/>
              <a:t>is_dir</a:t>
            </a:r>
            <a:r>
              <a:rPr lang="en-US" dirty="0"/>
              <a:t>($</a:t>
            </a:r>
            <a:r>
              <a:rPr lang="en-US" dirty="0" err="1"/>
              <a:t>dir</a:t>
            </a:r>
            <a:r>
              <a:rPr lang="en-US" dirty="0"/>
              <a:t>)){</a:t>
            </a:r>
            <a:br>
              <a:rPr lang="en-US" dirty="0"/>
            </a:br>
            <a:r>
              <a:rPr lang="en-US" dirty="0"/>
              <a:t>  if ($dh = </a:t>
            </a:r>
            <a:r>
              <a:rPr lang="en-US" dirty="0" err="1"/>
              <a:t>opendir</a:t>
            </a:r>
            <a:r>
              <a:rPr lang="en-US" dirty="0"/>
              <a:t>($</a:t>
            </a:r>
            <a:r>
              <a:rPr lang="en-US" dirty="0" err="1"/>
              <a:t>dir</a:t>
            </a:r>
            <a:r>
              <a:rPr lang="en-US" dirty="0"/>
              <a:t>)){</a:t>
            </a:r>
            <a:br>
              <a:rPr lang="en-US" dirty="0"/>
            </a:br>
            <a:r>
              <a:rPr lang="en-US" dirty="0"/>
              <a:t>    while (($file = </a:t>
            </a:r>
            <a:r>
              <a:rPr lang="en-US" dirty="0" err="1"/>
              <a:t>readdir</a:t>
            </a:r>
            <a:r>
              <a:rPr lang="en-US" dirty="0"/>
              <a:t>($dh)) !== false){</a:t>
            </a:r>
            <a:br>
              <a:rPr lang="en-US" dirty="0"/>
            </a:br>
            <a:r>
              <a:rPr lang="en-US" dirty="0"/>
              <a:t>      echo "filename:" . $file . "&lt;</a:t>
            </a:r>
            <a:r>
              <a:rPr lang="en-US" dirty="0" err="1"/>
              <a:t>br</a:t>
            </a:r>
            <a:r>
              <a:rPr lang="en-US" dirty="0"/>
              <a:t>&gt;";</a:t>
            </a:r>
            <a:br>
              <a:rPr lang="en-US" dirty="0"/>
            </a:br>
            <a:r>
              <a:rPr lang="en-US" dirty="0"/>
              <a:t>    }</a:t>
            </a:r>
            <a:br>
              <a:rPr lang="en-US" dirty="0"/>
            </a:br>
            <a:r>
              <a:rPr lang="en-US" dirty="0"/>
              <a:t>    </a:t>
            </a:r>
            <a:r>
              <a:rPr lang="en-US" dirty="0" err="1"/>
              <a:t>closedir</a:t>
            </a:r>
            <a:r>
              <a:rPr lang="en-US" dirty="0"/>
              <a:t>($dh);</a:t>
            </a:r>
            <a:br>
              <a:rPr lang="en-US" dirty="0"/>
            </a:br>
            <a:r>
              <a:rPr lang="en-US" dirty="0"/>
              <a:t>  }</a:t>
            </a:r>
            <a:br>
              <a:rPr lang="en-US" dirty="0"/>
            </a:br>
            <a:r>
              <a:rPr lang="en-US" dirty="0"/>
              <a:t>}</a:t>
            </a:r>
            <a:br>
              <a:rPr lang="en-US" dirty="0"/>
            </a:br>
            <a:r>
              <a:rPr lang="en-US" dirty="0"/>
              <a:t>?</a:t>
            </a:r>
            <a:r>
              <a:rPr lang="en-US" dirty="0" smtClean="0"/>
              <a:t>&gt;</a:t>
            </a:r>
          </a:p>
          <a:p>
            <a:pPr marL="0" indent="0">
              <a:buNone/>
            </a:pPr>
            <a:r>
              <a:rPr lang="fr-FR" dirty="0" smtClean="0"/>
              <a:t>Donne : </a:t>
            </a:r>
          </a:p>
          <a:p>
            <a:pPr marL="0" indent="0">
              <a:buNone/>
            </a:pPr>
            <a:r>
              <a:rPr lang="tr-TR" dirty="0" err="1" smtClean="0"/>
              <a:t>filename</a:t>
            </a:r>
            <a:r>
              <a:rPr lang="tr-TR" dirty="0"/>
              <a:t>: </a:t>
            </a:r>
            <a:r>
              <a:rPr lang="tr-TR" dirty="0" err="1"/>
              <a:t>cat.gif</a:t>
            </a:r>
            <a:r>
              <a:rPr lang="tr-TR" dirty="0"/>
              <a:t/>
            </a:r>
            <a:br>
              <a:rPr lang="tr-TR" dirty="0"/>
            </a:br>
            <a:r>
              <a:rPr lang="tr-TR" dirty="0" err="1"/>
              <a:t>filename</a:t>
            </a:r>
            <a:r>
              <a:rPr lang="tr-TR" dirty="0"/>
              <a:t>: </a:t>
            </a:r>
            <a:r>
              <a:rPr lang="tr-TR" dirty="0" err="1"/>
              <a:t>dog.gif</a:t>
            </a:r>
            <a:r>
              <a:rPr lang="tr-TR" dirty="0"/>
              <a:t/>
            </a:r>
            <a:br>
              <a:rPr lang="tr-TR" dirty="0"/>
            </a:br>
            <a:r>
              <a:rPr lang="tr-TR" dirty="0" err="1"/>
              <a:t>filename</a:t>
            </a:r>
            <a:r>
              <a:rPr lang="tr-TR" dirty="0"/>
              <a:t>: </a:t>
            </a:r>
            <a:r>
              <a:rPr lang="tr-TR" dirty="0" err="1"/>
              <a:t>horse.gif</a:t>
            </a:r>
            <a:endParaRPr lang="en-US"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122</a:t>
            </a:fld>
            <a:endParaRPr lang="fr-FR"/>
          </a:p>
        </p:txBody>
      </p:sp>
    </p:spTree>
    <p:extLst>
      <p:ext uri="{BB962C8B-B14F-4D97-AF65-F5344CB8AC3E}">
        <p14:creationId xmlns:p14="http://schemas.microsoft.com/office/powerpoint/2010/main" val="35010147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Manipulation des </a:t>
            </a:r>
            <a:r>
              <a:rPr lang="fr-FR" b="1" dirty="0" smtClean="0">
                <a:solidFill>
                  <a:schemeClr val="tx2"/>
                </a:solidFill>
              </a:rPr>
              <a:t>répertoires : exemples</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en-US" dirty="0"/>
              <a:t>$</a:t>
            </a:r>
            <a:r>
              <a:rPr lang="en-US" dirty="0" err="1"/>
              <a:t>dir</a:t>
            </a:r>
            <a:r>
              <a:rPr lang="en-US" dirty="0"/>
              <a:t> = "/images</a:t>
            </a:r>
            <a:r>
              <a:rPr lang="en-US" dirty="0" smtClean="0"/>
              <a:t>/”;</a:t>
            </a:r>
            <a:r>
              <a:rPr lang="en-US" dirty="0"/>
              <a:t/>
            </a:r>
            <a:br>
              <a:rPr lang="en-US" dirty="0"/>
            </a:br>
            <a:endParaRPr lang="en-US" dirty="0" smtClean="0"/>
          </a:p>
          <a:p>
            <a:pPr marL="0" indent="0">
              <a:buNone/>
            </a:pPr>
            <a:r>
              <a:rPr lang="en-US" dirty="0" smtClean="0"/>
              <a:t>/</a:t>
            </a:r>
            <a:r>
              <a:rPr lang="en-US" dirty="0"/>
              <a:t>/ </a:t>
            </a:r>
            <a:r>
              <a:rPr lang="fr-FR" dirty="0" smtClean="0"/>
              <a:t>Par défaut renvoie le contenu dans un ordre ascendant</a:t>
            </a:r>
            <a:br>
              <a:rPr lang="fr-FR" dirty="0" smtClean="0"/>
            </a:br>
            <a:r>
              <a:rPr lang="fr-FR" dirty="0" smtClean="0"/>
              <a:t>$a = </a:t>
            </a:r>
            <a:r>
              <a:rPr lang="fr-FR" dirty="0" err="1" smtClean="0"/>
              <a:t>scandir</a:t>
            </a:r>
            <a:r>
              <a:rPr lang="fr-FR" dirty="0" smtClean="0"/>
              <a:t>($</a:t>
            </a:r>
            <a:r>
              <a:rPr lang="fr-FR" dirty="0" err="1" smtClean="0"/>
              <a:t>dir</a:t>
            </a:r>
            <a:r>
              <a:rPr lang="fr-FR" dirty="0" smtClean="0"/>
              <a:t>);</a:t>
            </a:r>
            <a:br>
              <a:rPr lang="fr-FR" dirty="0" smtClean="0"/>
            </a:br>
            <a:r>
              <a:rPr lang="fr-FR" dirty="0" err="1" smtClean="0"/>
              <a:t>print_r</a:t>
            </a:r>
            <a:r>
              <a:rPr lang="fr-FR" dirty="0" smtClean="0"/>
              <a:t>($a);</a:t>
            </a:r>
          </a:p>
          <a:p>
            <a:pPr marL="0" indent="0">
              <a:buNone/>
            </a:pPr>
            <a:endParaRPr lang="fr-FR" dirty="0" smtClean="0"/>
          </a:p>
          <a:p>
            <a:pPr marL="0" indent="0">
              <a:buNone/>
            </a:pPr>
            <a:r>
              <a:rPr lang="fr-FR" dirty="0" smtClean="0"/>
              <a:t>Donne : </a:t>
            </a:r>
          </a:p>
          <a:p>
            <a:pPr marL="0" indent="0">
              <a:buNone/>
            </a:pPr>
            <a:r>
              <a:rPr lang="fr-FR" dirty="0" err="1" smtClean="0"/>
              <a:t>Array</a:t>
            </a:r>
            <a:r>
              <a:rPr lang="fr-FR" dirty="0" smtClean="0"/>
              <a:t/>
            </a:r>
            <a:br>
              <a:rPr lang="fr-FR" dirty="0" smtClean="0"/>
            </a:br>
            <a:r>
              <a:rPr lang="fr-FR" dirty="0" smtClean="0"/>
              <a:t>(</a:t>
            </a:r>
            <a:br>
              <a:rPr lang="fr-FR" dirty="0" smtClean="0"/>
            </a:br>
            <a:r>
              <a:rPr lang="fr-FR" dirty="0" smtClean="0"/>
              <a:t>[0] =&gt; .</a:t>
            </a:r>
            <a:br>
              <a:rPr lang="fr-FR" dirty="0" smtClean="0"/>
            </a:br>
            <a:r>
              <a:rPr lang="fr-FR" dirty="0" smtClean="0"/>
              <a:t>[1] =&gt; ..</a:t>
            </a:r>
            <a:br>
              <a:rPr lang="fr-FR" dirty="0" smtClean="0"/>
            </a:br>
            <a:r>
              <a:rPr lang="fr-FR" dirty="0" smtClean="0"/>
              <a:t>[2] =&gt; </a:t>
            </a:r>
            <a:r>
              <a:rPr lang="fr-FR" dirty="0" err="1" smtClean="0"/>
              <a:t>cat.gif</a:t>
            </a:r>
            <a:r>
              <a:rPr lang="fr-FR" dirty="0" smtClean="0"/>
              <a:t/>
            </a:r>
            <a:br>
              <a:rPr lang="fr-FR" dirty="0" smtClean="0"/>
            </a:br>
            <a:r>
              <a:rPr lang="fr-FR" dirty="0" smtClean="0"/>
              <a:t>[3] =&gt; </a:t>
            </a:r>
            <a:r>
              <a:rPr lang="fr-FR" dirty="0" err="1" smtClean="0"/>
              <a:t>dog.gif</a:t>
            </a:r>
            <a:r>
              <a:rPr lang="fr-FR" dirty="0" smtClean="0"/>
              <a:t/>
            </a:r>
            <a:br>
              <a:rPr lang="fr-FR" dirty="0" smtClean="0"/>
            </a:br>
            <a:r>
              <a:rPr lang="fr-FR" dirty="0" smtClean="0"/>
              <a:t>[4] =&gt; </a:t>
            </a:r>
            <a:r>
              <a:rPr lang="fr-FR" dirty="0" err="1" smtClean="0"/>
              <a:t>horse.gif</a:t>
            </a:r>
            <a:r>
              <a:rPr lang="fr-FR" dirty="0" smtClean="0"/>
              <a:t/>
            </a:r>
            <a:br>
              <a:rPr lang="fr-FR" dirty="0" smtClean="0"/>
            </a:br>
            <a:r>
              <a:rPr lang="fr-FR" dirty="0" smtClean="0"/>
              <a:t>[5] =&gt; </a:t>
            </a:r>
            <a:r>
              <a:rPr lang="fr-FR" dirty="0" err="1" smtClean="0"/>
              <a:t>myimages</a:t>
            </a:r>
            <a:r>
              <a:rPr lang="fr-FR" dirty="0" smtClean="0"/>
              <a:t/>
            </a:r>
            <a:br>
              <a:rPr lang="fr-FR" dirty="0" smtClean="0"/>
            </a:b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123</a:t>
            </a:fld>
            <a:endParaRPr lang="fr-FR"/>
          </a:p>
        </p:txBody>
      </p:sp>
    </p:spTree>
    <p:extLst>
      <p:ext uri="{BB962C8B-B14F-4D97-AF65-F5344CB8AC3E}">
        <p14:creationId xmlns:p14="http://schemas.microsoft.com/office/powerpoint/2010/main" val="28908462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Outils de transfert de fichier : FTP</a:t>
            </a:r>
            <a:endParaRPr lang="fr-FR" b="1" dirty="0">
              <a:solidFill>
                <a:schemeClr val="tx2"/>
              </a:solidFill>
            </a:endParaRPr>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smtClean="0"/>
              <a:t>Pour que PHP intègre les outils de transfert FTP, il doit être compilé sur le serveur avec l’option « --</a:t>
            </a:r>
            <a:r>
              <a:rPr lang="fr-FR" dirty="0" err="1" smtClean="0"/>
              <a:t>enable</a:t>
            </a:r>
            <a:r>
              <a:rPr lang="fr-FR" dirty="0" smtClean="0"/>
              <a:t>-ftp ».</a:t>
            </a:r>
          </a:p>
          <a:p>
            <a:r>
              <a:rPr lang="fr-FR" dirty="0" smtClean="0"/>
              <a:t>Sous PHP 5 de nombreuses fonctions et constantes sont mises en place pour gérer le protocole FTP.</a:t>
            </a:r>
          </a:p>
          <a:p>
            <a:r>
              <a:rPr lang="fr-FR" dirty="0" smtClean="0"/>
              <a:t>Ces fonctions sont similaires à celles utilisées par le protocole ftp.</a:t>
            </a:r>
            <a:r>
              <a:rPr lang="fr-FR" dirty="0"/>
              <a:t> </a:t>
            </a:r>
            <a:r>
              <a:rPr lang="fr-FR" dirty="0" smtClean="0"/>
              <a:t>Nous allons en étudier quelques unes. Vous pourrez cependant trouver l’ensemble de ces fonctions sous : </a:t>
            </a:r>
          </a:p>
          <a:p>
            <a:pPr lvl="1">
              <a:buFont typeface="Wingdings" charset="2"/>
              <a:buChar char="Ø"/>
            </a:pPr>
            <a:r>
              <a:rPr lang="fr-FR" dirty="0"/>
              <a:t>http://</a:t>
            </a:r>
            <a:r>
              <a:rPr lang="fr-FR" dirty="0" err="1"/>
              <a:t>php.net</a:t>
            </a:r>
            <a:r>
              <a:rPr lang="fr-FR" dirty="0"/>
              <a:t>/</a:t>
            </a:r>
            <a:r>
              <a:rPr lang="fr-FR" dirty="0" err="1"/>
              <a:t>manual</a:t>
            </a:r>
            <a:r>
              <a:rPr lang="fr-FR" dirty="0"/>
              <a:t>/</a:t>
            </a:r>
            <a:r>
              <a:rPr lang="fr-FR" dirty="0" err="1"/>
              <a:t>fr</a:t>
            </a:r>
            <a:r>
              <a:rPr lang="fr-FR" dirty="0"/>
              <a:t>/</a:t>
            </a:r>
            <a:r>
              <a:rPr lang="fr-FR" dirty="0" err="1"/>
              <a:t>ref.ftp.php</a:t>
            </a:r>
            <a:endParaRPr lang="fr-FR" dirty="0"/>
          </a:p>
          <a:p>
            <a:pPr lvl="1">
              <a:buFont typeface="Wingdings" charset="2"/>
              <a:buChar char="Ø"/>
            </a:pPr>
            <a:r>
              <a:rPr lang="nl-NL" dirty="0"/>
              <a:t>http://www.w3schools.com/</a:t>
            </a:r>
            <a:r>
              <a:rPr lang="nl-NL" dirty="0" err="1"/>
              <a:t>php</a:t>
            </a:r>
            <a:r>
              <a:rPr lang="nl-NL" dirty="0"/>
              <a:t>/</a:t>
            </a:r>
            <a:r>
              <a:rPr lang="nl-NL" dirty="0" err="1"/>
              <a:t>php_ref_ftp.asp</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124</a:t>
            </a:fld>
            <a:endParaRPr lang="fr-FR"/>
          </a:p>
        </p:txBody>
      </p:sp>
    </p:spTree>
    <p:extLst>
      <p:ext uri="{BB962C8B-B14F-4D97-AF65-F5344CB8AC3E}">
        <p14:creationId xmlns:p14="http://schemas.microsoft.com/office/powerpoint/2010/main" val="35708286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Outils de transfert de fichier : FTP</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b="1" dirty="0" smtClean="0">
                <a:solidFill>
                  <a:schemeClr val="accent1"/>
                </a:solidFill>
              </a:rPr>
              <a:t>Les principales fonctions ftp sous PHP : </a:t>
            </a:r>
          </a:p>
          <a:p>
            <a:r>
              <a:rPr lang="fr-FR" dirty="0" err="1" smtClean="0"/>
              <a:t>ftp_connect</a:t>
            </a:r>
            <a:r>
              <a:rPr lang="fr-FR" dirty="0"/>
              <a:t>() : Ouvre une connexion </a:t>
            </a:r>
            <a:r>
              <a:rPr lang="fr-FR" dirty="0" smtClean="0"/>
              <a:t>FTP.</a:t>
            </a:r>
          </a:p>
          <a:p>
            <a:r>
              <a:rPr lang="fr-FR" dirty="0" err="1" smtClean="0"/>
              <a:t>ftp_ssl_connect</a:t>
            </a:r>
            <a:r>
              <a:rPr lang="fr-FR" dirty="0" smtClean="0"/>
              <a:t>() : Ouvre </a:t>
            </a:r>
            <a:r>
              <a:rPr lang="fr-FR" dirty="0"/>
              <a:t>une connexion FTP sécurisée avec </a:t>
            </a:r>
            <a:r>
              <a:rPr lang="fr-FR" dirty="0" smtClean="0"/>
              <a:t>SSL.</a:t>
            </a:r>
          </a:p>
          <a:p>
            <a:r>
              <a:rPr lang="fr-FR" dirty="0" err="1" smtClean="0"/>
              <a:t>ftp_login</a:t>
            </a:r>
            <a:r>
              <a:rPr lang="fr-FR" dirty="0"/>
              <a:t>() : Identification sur un serveur </a:t>
            </a:r>
            <a:r>
              <a:rPr lang="fr-FR" dirty="0" smtClean="0"/>
              <a:t>FTP (serveur/user/</a:t>
            </a:r>
            <a:r>
              <a:rPr lang="fr-FR" dirty="0" err="1" smtClean="0"/>
              <a:t>passwd</a:t>
            </a:r>
            <a:r>
              <a:rPr lang="fr-FR" dirty="0" smtClean="0"/>
              <a:t>).</a:t>
            </a:r>
          </a:p>
          <a:p>
            <a:r>
              <a:rPr lang="fr-FR" dirty="0" err="1" smtClean="0"/>
              <a:t>ftp_close</a:t>
            </a:r>
            <a:r>
              <a:rPr lang="fr-FR" dirty="0" smtClean="0"/>
              <a:t>() ou </a:t>
            </a:r>
            <a:r>
              <a:rPr lang="fr-FR" dirty="0" err="1" smtClean="0"/>
              <a:t>ftp_quit</a:t>
            </a:r>
            <a:r>
              <a:rPr lang="fr-FR" dirty="0"/>
              <a:t>() : Ferme une connexion </a:t>
            </a:r>
            <a:r>
              <a:rPr lang="fr-FR" dirty="0" smtClean="0"/>
              <a:t>FTP.</a:t>
            </a:r>
          </a:p>
          <a:p>
            <a:r>
              <a:rPr lang="fr-FR" dirty="0" err="1" smtClean="0"/>
              <a:t>ftp_put</a:t>
            </a:r>
            <a:r>
              <a:rPr lang="fr-FR" dirty="0"/>
              <a:t>() : Charge un fichier sur un serveur </a:t>
            </a:r>
            <a:r>
              <a:rPr lang="fr-FR" dirty="0" smtClean="0"/>
              <a:t>FTP.</a:t>
            </a:r>
          </a:p>
          <a:p>
            <a:r>
              <a:rPr lang="fr-FR" dirty="0" err="1" smtClean="0"/>
              <a:t>ftp_get</a:t>
            </a:r>
            <a:r>
              <a:rPr lang="fr-FR" dirty="0"/>
              <a:t>() :</a:t>
            </a:r>
            <a:r>
              <a:rPr lang="fr-FR" dirty="0" smtClean="0"/>
              <a:t> </a:t>
            </a:r>
            <a:r>
              <a:rPr lang="fr-FR" dirty="0"/>
              <a:t>Télécharge un fichier depuis un serveur </a:t>
            </a:r>
            <a:r>
              <a:rPr lang="fr-FR" dirty="0" smtClean="0"/>
              <a:t>FTP.</a:t>
            </a:r>
          </a:p>
          <a:p>
            <a:pPr marL="0" indent="0">
              <a:buNone/>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125</a:t>
            </a:fld>
            <a:endParaRPr lang="fr-FR"/>
          </a:p>
        </p:txBody>
      </p:sp>
    </p:spTree>
    <p:extLst>
      <p:ext uri="{BB962C8B-B14F-4D97-AF65-F5344CB8AC3E}">
        <p14:creationId xmlns:p14="http://schemas.microsoft.com/office/powerpoint/2010/main" val="8713306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Outils de transfert de fichier : FTP</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a:solidFill>
                  <a:srgbClr val="4F81BD"/>
                </a:solidFill>
              </a:rPr>
              <a:t>Les principales fonctions ftp sous </a:t>
            </a:r>
            <a:r>
              <a:rPr lang="fr-FR" b="1" dirty="0" smtClean="0">
                <a:solidFill>
                  <a:srgbClr val="4F81BD"/>
                </a:solidFill>
              </a:rPr>
              <a:t>PHP : </a:t>
            </a:r>
            <a:endParaRPr lang="fr-FR" b="1" dirty="0">
              <a:solidFill>
                <a:srgbClr val="4F81BD"/>
              </a:solidFill>
            </a:endParaRPr>
          </a:p>
          <a:p>
            <a:r>
              <a:rPr lang="fr-FR" dirty="0" err="1" smtClean="0"/>
              <a:t>ftp_rename</a:t>
            </a:r>
            <a:r>
              <a:rPr lang="fr-FR" dirty="0"/>
              <a:t>() : Renomme un fichier sur un serveur FTP.</a:t>
            </a:r>
          </a:p>
          <a:p>
            <a:r>
              <a:rPr lang="fr-FR" dirty="0" err="1"/>
              <a:t>ftp_delete</a:t>
            </a:r>
            <a:r>
              <a:rPr lang="fr-FR" dirty="0"/>
              <a:t>() : Efface un fichier sur un serveur FTP.</a:t>
            </a:r>
          </a:p>
          <a:p>
            <a:r>
              <a:rPr lang="fr-FR" dirty="0" err="1"/>
              <a:t>ftp_mkdir</a:t>
            </a:r>
            <a:r>
              <a:rPr lang="fr-FR" dirty="0"/>
              <a:t>() / </a:t>
            </a:r>
            <a:r>
              <a:rPr lang="fr-FR" dirty="0" err="1"/>
              <a:t>ftp_rmdir</a:t>
            </a:r>
            <a:r>
              <a:rPr lang="fr-FR" dirty="0"/>
              <a:t>() : Créé / Efface un dossier FTP.</a:t>
            </a:r>
          </a:p>
          <a:p>
            <a:r>
              <a:rPr lang="fr-FR" dirty="0" err="1"/>
              <a:t>ftp_chdir</a:t>
            </a:r>
            <a:r>
              <a:rPr lang="fr-FR" dirty="0"/>
              <a:t>() : Modifie le dossier FTP courant.</a:t>
            </a:r>
          </a:p>
          <a:p>
            <a:r>
              <a:rPr lang="fr-FR" dirty="0" err="1"/>
              <a:t>ftp_exec</a:t>
            </a:r>
            <a:r>
              <a:rPr lang="fr-FR" dirty="0"/>
              <a:t>() : Exécute une commande sur un serveur FTP.</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126</a:t>
            </a:fld>
            <a:endParaRPr lang="fr-FR"/>
          </a:p>
        </p:txBody>
      </p:sp>
    </p:spTree>
    <p:extLst>
      <p:ext uri="{BB962C8B-B14F-4D97-AF65-F5344CB8AC3E}">
        <p14:creationId xmlns:p14="http://schemas.microsoft.com/office/powerpoint/2010/main" val="40904555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Outils de transfert de fichier : FTP</a:t>
            </a:r>
            <a:endParaRPr lang="fr-FR" dirty="0"/>
          </a:p>
        </p:txBody>
      </p:sp>
      <p:sp>
        <p:nvSpPr>
          <p:cNvPr id="3" name="Espace réservé du contenu 2"/>
          <p:cNvSpPr>
            <a:spLocks noGrp="1"/>
          </p:cNvSpPr>
          <p:nvPr>
            <p:ph idx="1"/>
          </p:nvPr>
        </p:nvSpPr>
        <p:spPr/>
        <p:txBody>
          <a:bodyPr/>
          <a:lstStyle/>
          <a:p>
            <a:pPr marL="0" indent="0">
              <a:buNone/>
            </a:pPr>
            <a:r>
              <a:rPr lang="fr-FR" sz="2800" dirty="0" smtClean="0"/>
              <a:t>Les constantes </a:t>
            </a:r>
            <a:r>
              <a:rPr lang="fr-FR" sz="2800" dirty="0" err="1" smtClean="0"/>
              <a:t>pré-définies</a:t>
            </a:r>
            <a:r>
              <a:rPr lang="fr-FR" sz="2800" dirty="0" smtClean="0"/>
              <a:t> peuvent être retrouvées sous :  </a:t>
            </a:r>
          </a:p>
          <a:p>
            <a:r>
              <a:rPr lang="fr-FR" sz="2800" dirty="0" smtClean="0">
                <a:hlinkClick r:id="rId2"/>
              </a:rPr>
              <a:t>http://php.net/manual/fr/ftp.constants.php</a:t>
            </a:r>
            <a:endParaRPr lang="fr-FR" sz="2800" dirty="0" smtClean="0"/>
          </a:p>
          <a:p>
            <a:r>
              <a:rPr lang="fr-FR" sz="2800" dirty="0" smtClean="0">
                <a:hlinkClick r:id="rId3"/>
              </a:rPr>
              <a:t>http://www.w3schools.com/php/php_ref_ftp.asp</a:t>
            </a:r>
            <a:endParaRPr lang="fr-FR" sz="2800" dirty="0" smtClean="0"/>
          </a:p>
          <a:p>
            <a:pPr marL="0" indent="0">
              <a:buNone/>
            </a:pPr>
            <a:r>
              <a:rPr lang="fr-FR" sz="2800" dirty="0" smtClean="0"/>
              <a:t>Les principales constantes </a:t>
            </a:r>
            <a:r>
              <a:rPr lang="fr-FR" sz="2800" dirty="0" err="1" smtClean="0"/>
              <a:t>pré-définies</a:t>
            </a:r>
            <a:r>
              <a:rPr lang="fr-FR" sz="2800" dirty="0" smtClean="0"/>
              <a:t> sont :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127</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783430657"/>
              </p:ext>
            </p:extLst>
          </p:nvPr>
        </p:nvGraphicFramePr>
        <p:xfrm>
          <a:off x="1289735" y="4317079"/>
          <a:ext cx="6096000" cy="1895386"/>
        </p:xfrm>
        <a:graphic>
          <a:graphicData uri="http://schemas.openxmlformats.org/drawingml/2006/table">
            <a:tbl>
              <a:tblPr firstRow="1" bandRow="1">
                <a:tableStyleId>{616DA210-FB5B-4158-B5E0-FEB733F419BA}</a:tableStyleId>
              </a:tblPr>
              <a:tblGrid>
                <a:gridCol w="2964005"/>
                <a:gridCol w="3131995"/>
              </a:tblGrid>
              <a:tr h="432346">
                <a:tc>
                  <a:txBody>
                    <a:bodyPr/>
                    <a:lstStyle/>
                    <a:p>
                      <a:r>
                        <a:rPr lang="fr-FR" dirty="0" smtClean="0"/>
                        <a:t>FTP_ASCII</a:t>
                      </a:r>
                    </a:p>
                  </a:txBody>
                  <a:tcPr/>
                </a:tc>
                <a:tc>
                  <a:txBody>
                    <a:bodyPr/>
                    <a:lstStyle/>
                    <a:p>
                      <a:r>
                        <a:rPr lang="fr-FR" dirty="0" smtClean="0"/>
                        <a:t>entier</a:t>
                      </a:r>
                      <a:endParaRPr lang="fr-FR" dirty="0"/>
                    </a:p>
                  </a:txBody>
                  <a:tcPr/>
                </a:tc>
              </a:tr>
              <a:tr h="346959">
                <a:tc>
                  <a:txBody>
                    <a:bodyPr/>
                    <a:lstStyle/>
                    <a:p>
                      <a:r>
                        <a:rPr lang="fr-FR" dirty="0" smtClean="0"/>
                        <a:t>FTP_TEXT</a:t>
                      </a:r>
                      <a:endParaRPr lang="fr-FR" dirty="0"/>
                    </a:p>
                  </a:txBody>
                  <a:tcPr/>
                </a:tc>
                <a:tc>
                  <a:txBody>
                    <a:bodyPr/>
                    <a:lstStyle/>
                    <a:p>
                      <a:r>
                        <a:rPr lang="fr-FR" dirty="0" smtClean="0"/>
                        <a:t>entier</a:t>
                      </a:r>
                      <a:endParaRPr lang="fr-FR" dirty="0"/>
                    </a:p>
                  </a:txBody>
                  <a:tcPr/>
                </a:tc>
              </a:tr>
              <a:tr h="346959">
                <a:tc>
                  <a:txBody>
                    <a:bodyPr/>
                    <a:lstStyle/>
                    <a:p>
                      <a:r>
                        <a:rPr lang="fr-FR" dirty="0" smtClean="0"/>
                        <a:t>FTP_BINARY</a:t>
                      </a:r>
                      <a:endParaRPr lang="fr-FR" dirty="0"/>
                    </a:p>
                  </a:txBody>
                  <a:tcPr/>
                </a:tc>
                <a:tc>
                  <a:txBody>
                    <a:bodyPr/>
                    <a:lstStyle/>
                    <a:p>
                      <a:r>
                        <a:rPr lang="fr-FR" dirty="0" smtClean="0"/>
                        <a:t>entier</a:t>
                      </a:r>
                      <a:endParaRPr lang="fr-FR" dirty="0"/>
                    </a:p>
                  </a:txBody>
                  <a:tcPr/>
                </a:tc>
              </a:tr>
              <a:tr h="346959">
                <a:tc>
                  <a:txBody>
                    <a:bodyPr/>
                    <a:lstStyle/>
                    <a:p>
                      <a:r>
                        <a:rPr lang="fr-FR" dirty="0" smtClean="0"/>
                        <a:t>FTP_IMAGE</a:t>
                      </a:r>
                    </a:p>
                  </a:txBody>
                  <a:tcPr/>
                </a:tc>
                <a:tc>
                  <a:txBody>
                    <a:bodyPr/>
                    <a:lstStyle/>
                    <a:p>
                      <a:r>
                        <a:rPr lang="fr-FR" dirty="0" smtClean="0"/>
                        <a:t>entier</a:t>
                      </a:r>
                      <a:endParaRPr lang="fr-FR" dirty="0"/>
                    </a:p>
                  </a:txBody>
                  <a:tcPr/>
                </a:tc>
              </a:tr>
              <a:tr h="346959">
                <a:tc>
                  <a:txBody>
                    <a:bodyPr/>
                    <a:lstStyle/>
                    <a:p>
                      <a:r>
                        <a:rPr lang="fr-FR" dirty="0" smtClean="0"/>
                        <a:t>FTP_TIMEOUT_SEC</a:t>
                      </a:r>
                    </a:p>
                  </a:txBody>
                  <a:tcPr/>
                </a:tc>
                <a:tc>
                  <a:txBody>
                    <a:bodyPr/>
                    <a:lstStyle/>
                    <a:p>
                      <a:r>
                        <a:rPr lang="fr-FR" dirty="0" smtClean="0"/>
                        <a:t>entier</a:t>
                      </a:r>
                      <a:endParaRPr lang="fr-FR" dirty="0"/>
                    </a:p>
                  </a:txBody>
                  <a:tcPr/>
                </a:tc>
              </a:tr>
            </a:tbl>
          </a:graphicData>
        </a:graphic>
      </p:graphicFrame>
    </p:spTree>
    <p:extLst>
      <p:ext uri="{BB962C8B-B14F-4D97-AF65-F5344CB8AC3E}">
        <p14:creationId xmlns:p14="http://schemas.microsoft.com/office/powerpoint/2010/main" val="3790233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Outils de transfert de fichier : FTP</a:t>
            </a:r>
            <a:endParaRPr lang="fr-FR" dirty="0"/>
          </a:p>
        </p:txBody>
      </p:sp>
      <p:sp>
        <p:nvSpPr>
          <p:cNvPr id="3" name="Espace réservé du contenu 2"/>
          <p:cNvSpPr>
            <a:spLocks noGrp="1"/>
          </p:cNvSpPr>
          <p:nvPr>
            <p:ph idx="1"/>
          </p:nvPr>
        </p:nvSpPr>
        <p:spPr/>
        <p:txBody>
          <a:bodyPr>
            <a:normAutofit fontScale="40000" lnSpcReduction="20000"/>
          </a:bodyPr>
          <a:lstStyle/>
          <a:p>
            <a:pPr marL="0" indent="0">
              <a:buNone/>
            </a:pPr>
            <a:r>
              <a:rPr lang="fr-FR" sz="5100" b="1" dirty="0" smtClean="0">
                <a:solidFill>
                  <a:schemeClr val="accent1"/>
                </a:solidFill>
              </a:rPr>
              <a:t>Quelques exemples ...</a:t>
            </a:r>
          </a:p>
          <a:p>
            <a:pPr marL="0" indent="0">
              <a:buNone/>
            </a:pPr>
            <a:endParaRPr lang="fr-FR" dirty="0" smtClean="0"/>
          </a:p>
          <a:p>
            <a:pPr marL="0" indent="0">
              <a:buNone/>
            </a:pPr>
            <a:r>
              <a:rPr lang="fr-FR" sz="4000" dirty="0" smtClean="0"/>
              <a:t>/</a:t>
            </a:r>
            <a:r>
              <a:rPr lang="fr-FR" sz="4000" dirty="0"/>
              <a:t>/ Définition de quelques variables</a:t>
            </a:r>
            <a:br>
              <a:rPr lang="fr-FR" sz="4000" dirty="0"/>
            </a:br>
            <a:r>
              <a:rPr lang="fr-FR" sz="4000" dirty="0"/>
              <a:t>$</a:t>
            </a:r>
            <a:r>
              <a:rPr lang="fr-FR" sz="4000" dirty="0" err="1"/>
              <a:t>local_file</a:t>
            </a:r>
            <a:r>
              <a:rPr lang="fr-FR" sz="4000" dirty="0"/>
              <a:t> = '</a:t>
            </a:r>
            <a:r>
              <a:rPr lang="fr-FR" sz="4000" dirty="0" err="1"/>
              <a:t>local.zip</a:t>
            </a:r>
            <a:r>
              <a:rPr lang="fr-FR" sz="4000" dirty="0"/>
              <a:t>';</a:t>
            </a:r>
            <a:br>
              <a:rPr lang="fr-FR" sz="4000" dirty="0"/>
            </a:br>
            <a:r>
              <a:rPr lang="fr-FR" sz="4000" dirty="0"/>
              <a:t>$</a:t>
            </a:r>
            <a:r>
              <a:rPr lang="fr-FR" sz="4000" dirty="0" err="1"/>
              <a:t>server_file</a:t>
            </a:r>
            <a:r>
              <a:rPr lang="fr-FR" sz="4000" dirty="0"/>
              <a:t> = '</a:t>
            </a:r>
            <a:r>
              <a:rPr lang="fr-FR" sz="4000" dirty="0" err="1"/>
              <a:t>server.zip</a:t>
            </a:r>
            <a:r>
              <a:rPr lang="fr-FR" sz="4000" dirty="0"/>
              <a:t>';</a:t>
            </a:r>
            <a:br>
              <a:rPr lang="fr-FR" sz="4000" dirty="0"/>
            </a:br>
            <a:r>
              <a:rPr lang="fr-FR" sz="4000" dirty="0"/>
              <a:t/>
            </a:r>
            <a:br>
              <a:rPr lang="fr-FR" sz="4000" dirty="0"/>
            </a:br>
            <a:r>
              <a:rPr lang="fr-FR" sz="4000" dirty="0"/>
              <a:t>// Mise en place d'une connexion basique</a:t>
            </a:r>
            <a:br>
              <a:rPr lang="fr-FR" sz="4000" dirty="0"/>
            </a:br>
            <a:r>
              <a:rPr lang="fr-FR" sz="4000" dirty="0"/>
              <a:t>$</a:t>
            </a:r>
            <a:r>
              <a:rPr lang="fr-FR" sz="4000" dirty="0" err="1"/>
              <a:t>conn_id</a:t>
            </a:r>
            <a:r>
              <a:rPr lang="fr-FR" sz="4000" dirty="0"/>
              <a:t> = </a:t>
            </a:r>
            <a:r>
              <a:rPr lang="fr-FR" sz="4000" dirty="0" err="1"/>
              <a:t>ftp_connect</a:t>
            </a:r>
            <a:r>
              <a:rPr lang="fr-FR" sz="4000" dirty="0"/>
              <a:t>($</a:t>
            </a:r>
            <a:r>
              <a:rPr lang="fr-FR" sz="4000" dirty="0" err="1"/>
              <a:t>ftp_server</a:t>
            </a:r>
            <a:r>
              <a:rPr lang="fr-FR" sz="4000" dirty="0"/>
              <a:t>);</a:t>
            </a:r>
            <a:br>
              <a:rPr lang="fr-FR" sz="4000" dirty="0"/>
            </a:br>
            <a:r>
              <a:rPr lang="fr-FR" sz="4000" dirty="0"/>
              <a:t/>
            </a:r>
            <a:br>
              <a:rPr lang="fr-FR" sz="4000" dirty="0"/>
            </a:br>
            <a:r>
              <a:rPr lang="fr-FR" sz="4000" dirty="0"/>
              <a:t>// Identification avec un nom d'utilisateur et un mot de passe</a:t>
            </a:r>
            <a:br>
              <a:rPr lang="fr-FR" sz="4000" dirty="0"/>
            </a:br>
            <a:r>
              <a:rPr lang="fr-FR" sz="4000" dirty="0"/>
              <a:t>$</a:t>
            </a:r>
            <a:r>
              <a:rPr lang="fr-FR" sz="4000" dirty="0" err="1"/>
              <a:t>login_result</a:t>
            </a:r>
            <a:r>
              <a:rPr lang="fr-FR" sz="4000" dirty="0"/>
              <a:t> = </a:t>
            </a:r>
            <a:r>
              <a:rPr lang="fr-FR" sz="4000" dirty="0" err="1"/>
              <a:t>ftp_login</a:t>
            </a:r>
            <a:r>
              <a:rPr lang="fr-FR" sz="4000" dirty="0"/>
              <a:t>($</a:t>
            </a:r>
            <a:r>
              <a:rPr lang="fr-FR" sz="4000" dirty="0" err="1"/>
              <a:t>conn_id</a:t>
            </a:r>
            <a:r>
              <a:rPr lang="fr-FR" sz="4000" dirty="0"/>
              <a:t>, $</a:t>
            </a:r>
            <a:r>
              <a:rPr lang="fr-FR" sz="4000" dirty="0" err="1"/>
              <a:t>ftp_user_name</a:t>
            </a:r>
            <a:r>
              <a:rPr lang="fr-FR" sz="4000" dirty="0"/>
              <a:t>, $</a:t>
            </a:r>
            <a:r>
              <a:rPr lang="fr-FR" sz="4000" dirty="0" err="1"/>
              <a:t>ftp_user_pass</a:t>
            </a:r>
            <a:r>
              <a:rPr lang="fr-FR" sz="4000" dirty="0"/>
              <a:t>);</a:t>
            </a:r>
            <a:br>
              <a:rPr lang="fr-FR" sz="4000" dirty="0"/>
            </a:br>
            <a:r>
              <a:rPr lang="fr-FR" sz="4000" dirty="0"/>
              <a:t/>
            </a:r>
            <a:br>
              <a:rPr lang="fr-FR" sz="4000" dirty="0"/>
            </a:br>
            <a:r>
              <a:rPr lang="fr-FR" sz="4000" dirty="0"/>
              <a:t>// Tentative de téléchargement du fichier $</a:t>
            </a:r>
            <a:r>
              <a:rPr lang="fr-FR" sz="4000" dirty="0" err="1"/>
              <a:t>server_file</a:t>
            </a:r>
            <a:r>
              <a:rPr lang="fr-FR" sz="4000" dirty="0"/>
              <a:t> et sauvegarde dans le fichier $</a:t>
            </a:r>
            <a:r>
              <a:rPr lang="fr-FR" sz="4000" dirty="0" err="1"/>
              <a:t>local_file</a:t>
            </a:r>
            <a:r>
              <a:rPr lang="fr-FR" sz="4000" dirty="0"/>
              <a:t/>
            </a:r>
            <a:br>
              <a:rPr lang="fr-FR" sz="4000" dirty="0"/>
            </a:br>
            <a:r>
              <a:rPr lang="fr-FR" sz="4000" dirty="0"/>
              <a:t>if (</a:t>
            </a:r>
            <a:r>
              <a:rPr lang="fr-FR" sz="4000" dirty="0" err="1"/>
              <a:t>ftp_get</a:t>
            </a:r>
            <a:r>
              <a:rPr lang="fr-FR" sz="4000" dirty="0"/>
              <a:t>($</a:t>
            </a:r>
            <a:r>
              <a:rPr lang="fr-FR" sz="4000" dirty="0" err="1"/>
              <a:t>conn_id</a:t>
            </a:r>
            <a:r>
              <a:rPr lang="fr-FR" sz="4000" dirty="0"/>
              <a:t>, $</a:t>
            </a:r>
            <a:r>
              <a:rPr lang="fr-FR" sz="4000" dirty="0" err="1"/>
              <a:t>local_file</a:t>
            </a:r>
            <a:r>
              <a:rPr lang="fr-FR" sz="4000" dirty="0"/>
              <a:t>, $</a:t>
            </a:r>
            <a:r>
              <a:rPr lang="fr-FR" sz="4000" dirty="0" err="1"/>
              <a:t>server_file</a:t>
            </a:r>
            <a:r>
              <a:rPr lang="fr-FR" sz="4000" dirty="0"/>
              <a:t>, FTP_BINARY)) {</a:t>
            </a:r>
            <a:br>
              <a:rPr lang="fr-FR" sz="4000" dirty="0"/>
            </a:br>
            <a:r>
              <a:rPr lang="fr-FR" sz="4000" dirty="0"/>
              <a:t>    </a:t>
            </a:r>
            <a:r>
              <a:rPr lang="fr-FR" sz="4000" dirty="0" err="1"/>
              <a:t>echo</a:t>
            </a:r>
            <a:r>
              <a:rPr lang="fr-FR" sz="4000" dirty="0"/>
              <a:t> "Le fichier $</a:t>
            </a:r>
            <a:r>
              <a:rPr lang="fr-FR" sz="4000" dirty="0" err="1"/>
              <a:t>local_file</a:t>
            </a:r>
            <a:r>
              <a:rPr lang="fr-FR" sz="4000" dirty="0"/>
              <a:t> a été écris avec succès\n";</a:t>
            </a:r>
            <a:br>
              <a:rPr lang="fr-FR" sz="4000" dirty="0"/>
            </a:br>
            <a:r>
              <a:rPr lang="fr-FR" sz="4000" dirty="0"/>
              <a:t>} </a:t>
            </a:r>
            <a:r>
              <a:rPr lang="fr-FR" sz="4000" dirty="0" err="1"/>
              <a:t>else</a:t>
            </a:r>
            <a:r>
              <a:rPr lang="fr-FR" sz="4000" dirty="0"/>
              <a:t> {</a:t>
            </a:r>
            <a:br>
              <a:rPr lang="fr-FR" sz="4000" dirty="0"/>
            </a:br>
            <a:r>
              <a:rPr lang="fr-FR" sz="4000" dirty="0"/>
              <a:t>    </a:t>
            </a:r>
            <a:r>
              <a:rPr lang="fr-FR" sz="4000" dirty="0" err="1"/>
              <a:t>echo</a:t>
            </a:r>
            <a:r>
              <a:rPr lang="fr-FR" sz="4000" dirty="0"/>
              <a:t> "Il y a un problème\n";</a:t>
            </a:r>
            <a:br>
              <a:rPr lang="fr-FR" sz="4000" dirty="0"/>
            </a:br>
            <a:r>
              <a:rPr lang="fr-FR" sz="4000" dirty="0"/>
              <a:t>}</a:t>
            </a:r>
            <a:br>
              <a:rPr lang="fr-FR" sz="4000" dirty="0"/>
            </a:br>
            <a:r>
              <a:rPr lang="fr-FR" sz="4000" dirty="0"/>
              <a:t/>
            </a:r>
            <a:br>
              <a:rPr lang="fr-FR" sz="4000" dirty="0"/>
            </a:br>
            <a:r>
              <a:rPr lang="fr-FR" sz="4000" dirty="0"/>
              <a:t>// Fermeture de la connexion</a:t>
            </a:r>
            <a:br>
              <a:rPr lang="fr-FR" sz="4000" dirty="0"/>
            </a:br>
            <a:r>
              <a:rPr lang="fr-FR" sz="4000" dirty="0" err="1"/>
              <a:t>ftp_close</a:t>
            </a:r>
            <a:r>
              <a:rPr lang="fr-FR" sz="4000" dirty="0"/>
              <a:t>($</a:t>
            </a:r>
            <a:r>
              <a:rPr lang="fr-FR" sz="4000" dirty="0" err="1"/>
              <a:t>conn_id</a:t>
            </a:r>
            <a:r>
              <a:rPr lang="fr-FR" sz="4000" dirty="0"/>
              <a:t>);</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128</a:t>
            </a:fld>
            <a:endParaRPr lang="fr-FR"/>
          </a:p>
        </p:txBody>
      </p:sp>
    </p:spTree>
    <p:extLst>
      <p:ext uri="{BB962C8B-B14F-4D97-AF65-F5344CB8AC3E}">
        <p14:creationId xmlns:p14="http://schemas.microsoft.com/office/powerpoint/2010/main" val="25700382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Outils de transfert de fichier : FTP</a:t>
            </a:r>
            <a:endParaRPr lang="fr-FR" dirty="0"/>
          </a:p>
        </p:txBody>
      </p:sp>
      <p:sp>
        <p:nvSpPr>
          <p:cNvPr id="3" name="Espace réservé du contenu 2"/>
          <p:cNvSpPr>
            <a:spLocks noGrp="1"/>
          </p:cNvSpPr>
          <p:nvPr>
            <p:ph idx="1"/>
          </p:nvPr>
        </p:nvSpPr>
        <p:spPr/>
        <p:txBody>
          <a:bodyPr>
            <a:normAutofit fontScale="47500" lnSpcReduction="20000"/>
          </a:bodyPr>
          <a:lstStyle/>
          <a:p>
            <a:pPr marL="0" indent="0">
              <a:buNone/>
            </a:pPr>
            <a:r>
              <a:rPr lang="fr-FR" sz="4200" b="1" dirty="0">
                <a:solidFill>
                  <a:schemeClr val="accent1"/>
                </a:solidFill>
              </a:rPr>
              <a:t>Quelques exemples ...</a:t>
            </a:r>
          </a:p>
          <a:p>
            <a:pPr marL="0" indent="0">
              <a:buNone/>
            </a:pPr>
            <a:endParaRPr lang="fr-FR" dirty="0" smtClean="0"/>
          </a:p>
          <a:p>
            <a:pPr marL="0" indent="0">
              <a:buNone/>
            </a:pPr>
            <a:r>
              <a:rPr lang="fr-FR" dirty="0" smtClean="0"/>
              <a:t>/</a:t>
            </a:r>
            <a:r>
              <a:rPr lang="fr-FR" dirty="0"/>
              <a:t>/ Initialisation de la variable</a:t>
            </a:r>
            <a:br>
              <a:rPr lang="fr-FR" dirty="0"/>
            </a:br>
            <a:r>
              <a:rPr lang="fr-FR" dirty="0"/>
              <a:t>$command = '</a:t>
            </a:r>
            <a:r>
              <a:rPr lang="fr-FR" dirty="0" err="1"/>
              <a:t>ls</a:t>
            </a:r>
            <a:r>
              <a:rPr lang="fr-FR" dirty="0"/>
              <a:t> -al </a:t>
            </a:r>
            <a:r>
              <a:rPr lang="fr-FR" dirty="0" smtClean="0"/>
              <a:t>&gt; </a:t>
            </a:r>
            <a:r>
              <a:rPr lang="fr-FR" dirty="0" err="1" smtClean="0"/>
              <a:t>files.txt</a:t>
            </a:r>
            <a:r>
              <a:rPr lang="fr-FR" dirty="0"/>
              <a:t>';</a:t>
            </a:r>
            <a:br>
              <a:rPr lang="fr-FR" dirty="0"/>
            </a:br>
            <a:r>
              <a:rPr lang="fr-FR" dirty="0"/>
              <a:t/>
            </a:r>
            <a:br>
              <a:rPr lang="fr-FR" dirty="0"/>
            </a:br>
            <a:r>
              <a:rPr lang="fr-FR" dirty="0"/>
              <a:t>// Initialisation de la connexion</a:t>
            </a:r>
            <a:br>
              <a:rPr lang="fr-FR" dirty="0"/>
            </a:br>
            <a:r>
              <a:rPr lang="fr-FR" dirty="0"/>
              <a:t>$</a:t>
            </a:r>
            <a:r>
              <a:rPr lang="fr-FR" dirty="0" err="1"/>
              <a:t>conn_id</a:t>
            </a:r>
            <a:r>
              <a:rPr lang="fr-FR" dirty="0"/>
              <a:t> = </a:t>
            </a:r>
            <a:r>
              <a:rPr lang="fr-FR" dirty="0" err="1"/>
              <a:t>ftp_connect</a:t>
            </a:r>
            <a:r>
              <a:rPr lang="fr-FR" dirty="0"/>
              <a:t>($</a:t>
            </a:r>
            <a:r>
              <a:rPr lang="fr-FR" dirty="0" err="1"/>
              <a:t>ftp_server</a:t>
            </a:r>
            <a:r>
              <a:rPr lang="fr-FR" dirty="0"/>
              <a:t>);</a:t>
            </a:r>
            <a:br>
              <a:rPr lang="fr-FR" dirty="0"/>
            </a:br>
            <a:r>
              <a:rPr lang="fr-FR" dirty="0"/>
              <a:t/>
            </a:r>
            <a:br>
              <a:rPr lang="fr-FR" dirty="0"/>
            </a:br>
            <a:r>
              <a:rPr lang="fr-FR" dirty="0"/>
              <a:t>// Identification</a:t>
            </a:r>
            <a:br>
              <a:rPr lang="fr-FR" dirty="0"/>
            </a:br>
            <a:r>
              <a:rPr lang="fr-FR" dirty="0"/>
              <a:t>$</a:t>
            </a:r>
            <a:r>
              <a:rPr lang="fr-FR" dirty="0" err="1"/>
              <a:t>login_result</a:t>
            </a:r>
            <a:r>
              <a:rPr lang="fr-FR" dirty="0"/>
              <a:t> = </a:t>
            </a:r>
            <a:r>
              <a:rPr lang="fr-FR" dirty="0" err="1"/>
              <a:t>ftp_login</a:t>
            </a:r>
            <a:r>
              <a:rPr lang="fr-FR" dirty="0"/>
              <a:t>($</a:t>
            </a:r>
            <a:r>
              <a:rPr lang="fr-FR" dirty="0" err="1"/>
              <a:t>conn_id</a:t>
            </a:r>
            <a:r>
              <a:rPr lang="fr-FR" dirty="0"/>
              <a:t>, $</a:t>
            </a:r>
            <a:r>
              <a:rPr lang="fr-FR" dirty="0" err="1"/>
              <a:t>ftp_user_name</a:t>
            </a:r>
            <a:r>
              <a:rPr lang="fr-FR" dirty="0"/>
              <a:t>, $</a:t>
            </a:r>
            <a:r>
              <a:rPr lang="fr-FR" dirty="0" err="1"/>
              <a:t>ftp_user_pass</a:t>
            </a:r>
            <a:r>
              <a:rPr lang="fr-FR" dirty="0"/>
              <a:t>);</a:t>
            </a:r>
            <a:br>
              <a:rPr lang="fr-FR" dirty="0"/>
            </a:br>
            <a:r>
              <a:rPr lang="fr-FR" dirty="0"/>
              <a:t/>
            </a:r>
            <a:br>
              <a:rPr lang="fr-FR" dirty="0"/>
            </a:br>
            <a:r>
              <a:rPr lang="fr-FR" dirty="0"/>
              <a:t>// </a:t>
            </a:r>
            <a:r>
              <a:rPr lang="fr-FR" dirty="0" smtClean="0"/>
              <a:t>Exécution</a:t>
            </a:r>
            <a:r>
              <a:rPr lang="fr-FR" dirty="0"/>
              <a:t> d'une commande</a:t>
            </a:r>
            <a:br>
              <a:rPr lang="fr-FR" dirty="0"/>
            </a:br>
            <a:r>
              <a:rPr lang="fr-FR" dirty="0"/>
              <a:t>if (</a:t>
            </a:r>
            <a:r>
              <a:rPr lang="fr-FR" dirty="0" err="1"/>
              <a:t>ftp_exec</a:t>
            </a:r>
            <a:r>
              <a:rPr lang="fr-FR" dirty="0"/>
              <a:t>($</a:t>
            </a:r>
            <a:r>
              <a:rPr lang="fr-FR" dirty="0" err="1"/>
              <a:t>conn_id</a:t>
            </a:r>
            <a:r>
              <a:rPr lang="fr-FR" dirty="0"/>
              <a:t>, $command)) {</a:t>
            </a:r>
            <a:br>
              <a:rPr lang="fr-FR" dirty="0"/>
            </a:br>
            <a:r>
              <a:rPr lang="fr-FR" dirty="0"/>
              <a:t>    </a:t>
            </a:r>
            <a:r>
              <a:rPr lang="fr-FR" dirty="0" err="1"/>
              <a:t>echo</a:t>
            </a:r>
            <a:r>
              <a:rPr lang="fr-FR" dirty="0"/>
              <a:t> "$command a été exécuté avec succès\n";</a:t>
            </a:r>
            <a:br>
              <a:rPr lang="fr-FR" dirty="0"/>
            </a:br>
            <a:r>
              <a:rPr lang="fr-FR" dirty="0"/>
              <a:t>} </a:t>
            </a:r>
            <a:r>
              <a:rPr lang="fr-FR" dirty="0" err="1"/>
              <a:t>else</a:t>
            </a:r>
            <a:r>
              <a:rPr lang="fr-FR" dirty="0"/>
              <a:t> {</a:t>
            </a:r>
            <a:br>
              <a:rPr lang="fr-FR" dirty="0"/>
            </a:br>
            <a:r>
              <a:rPr lang="fr-FR" dirty="0"/>
              <a:t>    </a:t>
            </a:r>
            <a:r>
              <a:rPr lang="fr-FR" dirty="0" err="1"/>
              <a:t>echo</a:t>
            </a:r>
            <a:r>
              <a:rPr lang="fr-FR" dirty="0"/>
              <a:t> "Impossible d\'exécuter : $command\n";</a:t>
            </a:r>
            <a:br>
              <a:rPr lang="fr-FR" dirty="0"/>
            </a:br>
            <a:r>
              <a:rPr lang="fr-FR" dirty="0"/>
              <a:t>}</a:t>
            </a:r>
            <a:br>
              <a:rPr lang="fr-FR" dirty="0"/>
            </a:br>
            <a:r>
              <a:rPr lang="fr-FR" dirty="0"/>
              <a:t/>
            </a:r>
            <a:br>
              <a:rPr lang="fr-FR" dirty="0"/>
            </a:br>
            <a:r>
              <a:rPr lang="fr-FR" dirty="0"/>
              <a:t>// Fermeture de la connexion</a:t>
            </a:r>
            <a:br>
              <a:rPr lang="fr-FR" dirty="0"/>
            </a:br>
            <a:r>
              <a:rPr lang="fr-FR" dirty="0" err="1"/>
              <a:t>ftp_close</a:t>
            </a:r>
            <a:r>
              <a:rPr lang="fr-FR" dirty="0"/>
              <a:t>($</a:t>
            </a:r>
            <a:r>
              <a:rPr lang="fr-FR" dirty="0" err="1"/>
              <a:t>conn_id</a:t>
            </a:r>
            <a:r>
              <a:rPr lang="fr-FR" dirty="0"/>
              <a:t>);</a:t>
            </a:r>
            <a:br>
              <a:rPr lang="fr-FR" dirty="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129</a:t>
            </a:fld>
            <a:endParaRPr lang="fr-FR"/>
          </a:p>
        </p:txBody>
      </p:sp>
    </p:spTree>
    <p:extLst>
      <p:ext uri="{BB962C8B-B14F-4D97-AF65-F5344CB8AC3E}">
        <p14:creationId xmlns:p14="http://schemas.microsoft.com/office/powerpoint/2010/main" val="82715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Instructions et Commentaires</a:t>
            </a:r>
            <a:endParaRPr lang="fr-FR" dirty="0"/>
          </a:p>
        </p:txBody>
      </p:sp>
      <p:sp>
        <p:nvSpPr>
          <p:cNvPr id="3" name="Espace réservé du contenu 2"/>
          <p:cNvSpPr>
            <a:spLocks noGrp="1"/>
          </p:cNvSpPr>
          <p:nvPr>
            <p:ph idx="1"/>
          </p:nvPr>
        </p:nvSpPr>
        <p:spPr/>
        <p:txBody>
          <a:bodyPr/>
          <a:lstStyle/>
          <a:p>
            <a:r>
              <a:rPr lang="fr-FR" dirty="0" smtClean="0"/>
              <a:t>Les instructions en PHP se terminent toujours par « ; »</a:t>
            </a:r>
          </a:p>
          <a:p>
            <a:r>
              <a:rPr lang="fr-FR" dirty="0"/>
              <a:t> </a:t>
            </a:r>
            <a:r>
              <a:rPr lang="fr-FR" dirty="0" smtClean="0"/>
              <a:t>Les commentaires en PHP sont de deux formes : </a:t>
            </a:r>
          </a:p>
          <a:p>
            <a:pPr lvl="1">
              <a:buFont typeface="Wingdings" charset="2"/>
              <a:buChar char="Ø"/>
            </a:pPr>
            <a:r>
              <a:rPr lang="fr-FR" dirty="0" smtClean="0"/>
              <a:t> Soit par // pour commenter une ligne</a:t>
            </a:r>
          </a:p>
          <a:p>
            <a:pPr lvl="1">
              <a:buFont typeface="Wingdings" charset="2"/>
              <a:buChar char="Ø"/>
            </a:pPr>
            <a:r>
              <a:rPr lang="fr-FR" dirty="0"/>
              <a:t> </a:t>
            </a:r>
            <a:r>
              <a:rPr lang="fr-FR" dirty="0" smtClean="0"/>
              <a:t>Soit /* et */ pour commenter un bloc de code</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a:t>
            </a:fld>
            <a:endParaRPr lang="fr-FR"/>
          </a:p>
        </p:txBody>
      </p:sp>
    </p:spTree>
    <p:extLst>
      <p:ext uri="{BB962C8B-B14F-4D97-AF65-F5344CB8AC3E}">
        <p14:creationId xmlns:p14="http://schemas.microsoft.com/office/powerpoint/2010/main" val="21362728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PHP et les archives ZIP</a:t>
            </a:r>
            <a:endParaRPr lang="fr-FR" b="1" dirty="0">
              <a:solidFill>
                <a:schemeClr val="accent1"/>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Le serveur doit posséder les librairies nécessaires pour manipuler les archives zip. Comme précédemment nous allons voir les fonctions principales relatives à l’ouverture et la lecture d’une archive zip : </a:t>
            </a:r>
          </a:p>
          <a:p>
            <a:r>
              <a:rPr lang="fr-FR" dirty="0" err="1" smtClean="0"/>
              <a:t>zip_open</a:t>
            </a:r>
            <a:r>
              <a:rPr lang="fr-FR" dirty="0" smtClean="0"/>
              <a:t>(), </a:t>
            </a:r>
            <a:r>
              <a:rPr lang="fr-FR" dirty="0" err="1" smtClean="0"/>
              <a:t>zip_close</a:t>
            </a:r>
            <a:r>
              <a:rPr lang="fr-FR" dirty="0" smtClean="0"/>
              <a:t>() : ouvre et ferme une archive zip.</a:t>
            </a:r>
          </a:p>
          <a:p>
            <a:r>
              <a:rPr lang="fr-FR" dirty="0" err="1" smtClean="0"/>
              <a:t>zip_entry_open</a:t>
            </a:r>
            <a:r>
              <a:rPr lang="fr-FR" dirty="0" smtClean="0"/>
              <a:t>(), </a:t>
            </a:r>
            <a:r>
              <a:rPr lang="fr-FR" dirty="0" err="1" smtClean="0"/>
              <a:t>zip_entry_close</a:t>
            </a:r>
            <a:r>
              <a:rPr lang="fr-FR" dirty="0" smtClean="0"/>
              <a:t>() : ouvre et ferme un dossier d’archive.</a:t>
            </a:r>
          </a:p>
          <a:p>
            <a:r>
              <a:rPr lang="fr-FR" dirty="0" err="1"/>
              <a:t>z</a:t>
            </a:r>
            <a:r>
              <a:rPr lang="fr-FR" dirty="0" err="1" smtClean="0"/>
              <a:t>ip_read</a:t>
            </a:r>
            <a:r>
              <a:rPr lang="fr-FR" dirty="0"/>
              <a:t>() : Lit la prochaine entrée dans une archive </a:t>
            </a:r>
            <a:r>
              <a:rPr lang="fr-FR" dirty="0" smtClean="0"/>
              <a:t>ZIP.</a:t>
            </a:r>
          </a:p>
          <a:p>
            <a:r>
              <a:rPr lang="fr-FR" dirty="0" err="1"/>
              <a:t>z</a:t>
            </a:r>
            <a:r>
              <a:rPr lang="fr-FR" dirty="0" err="1" smtClean="0"/>
              <a:t>ip_entry_read</a:t>
            </a:r>
            <a:r>
              <a:rPr lang="fr-FR" dirty="0"/>
              <a:t>() : Lit le contenu d'un fichier dans un </a:t>
            </a:r>
            <a:r>
              <a:rPr lang="fr-FR" dirty="0" smtClean="0"/>
              <a:t>dossier.</a:t>
            </a:r>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130</a:t>
            </a:fld>
            <a:endParaRPr lang="fr-FR"/>
          </a:p>
        </p:txBody>
      </p:sp>
    </p:spTree>
    <p:extLst>
      <p:ext uri="{BB962C8B-B14F-4D97-AF65-F5344CB8AC3E}">
        <p14:creationId xmlns:p14="http://schemas.microsoft.com/office/powerpoint/2010/main" val="37892791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les archives ZIP</a:t>
            </a:r>
            <a:endParaRPr lang="fr-FR" dirty="0"/>
          </a:p>
        </p:txBody>
      </p:sp>
      <p:sp>
        <p:nvSpPr>
          <p:cNvPr id="3" name="Espace réservé du contenu 2"/>
          <p:cNvSpPr>
            <a:spLocks noGrp="1"/>
          </p:cNvSpPr>
          <p:nvPr>
            <p:ph idx="1"/>
          </p:nvPr>
        </p:nvSpPr>
        <p:spPr/>
        <p:txBody>
          <a:bodyPr>
            <a:normAutofit lnSpcReduction="10000"/>
          </a:bodyPr>
          <a:lstStyle/>
          <a:p>
            <a:r>
              <a:rPr lang="fr-FR" dirty="0" err="1"/>
              <a:t>zip_entry_compressedsize</a:t>
            </a:r>
            <a:r>
              <a:rPr lang="fr-FR" dirty="0"/>
              <a:t>() : Lit la taille compressée d'un dossier d'archives.</a:t>
            </a:r>
          </a:p>
          <a:p>
            <a:r>
              <a:rPr lang="fr-FR" dirty="0" err="1"/>
              <a:t>zip_entry_compressionmethod</a:t>
            </a:r>
            <a:r>
              <a:rPr lang="fr-FR" dirty="0"/>
              <a:t>() : Lit la méthode de compression utilisée sur un dossier </a:t>
            </a:r>
            <a:r>
              <a:rPr lang="fr-FR" dirty="0" smtClean="0"/>
              <a:t>d'archives (ex: </a:t>
            </a:r>
            <a:r>
              <a:rPr lang="fr-FR" dirty="0" err="1" smtClean="0"/>
              <a:t>rar</a:t>
            </a:r>
            <a:r>
              <a:rPr lang="fr-FR" dirty="0" smtClean="0"/>
              <a:t>, bz2, zip, </a:t>
            </a:r>
            <a:r>
              <a:rPr lang="fr-FR" dirty="0" err="1" smtClean="0"/>
              <a:t>tgz</a:t>
            </a:r>
            <a:r>
              <a:rPr lang="mr-IN" dirty="0" smtClean="0"/>
              <a:t>…</a:t>
            </a:r>
            <a:r>
              <a:rPr lang="fr-FR" dirty="0" smtClean="0"/>
              <a:t>).</a:t>
            </a:r>
            <a:endParaRPr lang="fr-FR" dirty="0"/>
          </a:p>
          <a:p>
            <a:r>
              <a:rPr lang="fr-FR" dirty="0" err="1"/>
              <a:t>zip_entry_filesize</a:t>
            </a:r>
            <a:r>
              <a:rPr lang="fr-FR" dirty="0"/>
              <a:t>() : Lit la taille décompressée d'un dossier d'archives.</a:t>
            </a:r>
          </a:p>
          <a:p>
            <a:r>
              <a:rPr lang="fr-FR" dirty="0" err="1"/>
              <a:t>zip_entry_name</a:t>
            </a:r>
            <a:r>
              <a:rPr lang="fr-FR" dirty="0"/>
              <a:t>() : Lit le nom d'un dossier d'archives.</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131</a:t>
            </a:fld>
            <a:endParaRPr lang="fr-FR"/>
          </a:p>
        </p:txBody>
      </p:sp>
    </p:spTree>
    <p:extLst>
      <p:ext uri="{BB962C8B-B14F-4D97-AF65-F5344CB8AC3E}">
        <p14:creationId xmlns:p14="http://schemas.microsoft.com/office/powerpoint/2010/main" val="16664949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les archives </a:t>
            </a:r>
            <a:r>
              <a:rPr lang="fr-FR" b="1" dirty="0" smtClean="0">
                <a:solidFill>
                  <a:schemeClr val="accent1"/>
                </a:solidFill>
              </a:rPr>
              <a:t>ZIP : exemples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en-US" sz="2400" dirty="0"/>
              <a:t>$zip = </a:t>
            </a:r>
            <a:r>
              <a:rPr lang="en-US" sz="2400" dirty="0" err="1"/>
              <a:t>zip_open</a:t>
            </a:r>
            <a:r>
              <a:rPr lang="en-US" sz="2400" dirty="0"/>
              <a:t>("</a:t>
            </a:r>
            <a:r>
              <a:rPr lang="en-US" sz="2400" dirty="0" err="1"/>
              <a:t>test.zip</a:t>
            </a:r>
            <a:r>
              <a:rPr lang="en-US" sz="2400" dirty="0"/>
              <a:t>");</a:t>
            </a:r>
            <a:br>
              <a:rPr lang="en-US" sz="2400" dirty="0"/>
            </a:br>
            <a:r>
              <a:rPr lang="en-US" sz="2400" dirty="0"/>
              <a:t/>
            </a:r>
            <a:br>
              <a:rPr lang="en-US" sz="2400" dirty="0"/>
            </a:br>
            <a:r>
              <a:rPr lang="en-US" sz="2400" dirty="0"/>
              <a:t>if ($zip</a:t>
            </a:r>
            <a:r>
              <a:rPr lang="en-US" sz="2400" dirty="0" smtClean="0"/>
              <a:t>) {</a:t>
            </a:r>
            <a:r>
              <a:rPr lang="en-US" sz="2400" dirty="0"/>
              <a:t/>
            </a:r>
            <a:br>
              <a:rPr lang="en-US" sz="2400" dirty="0"/>
            </a:br>
            <a:r>
              <a:rPr lang="en-US" sz="2400" dirty="0"/>
              <a:t>  </a:t>
            </a:r>
            <a:r>
              <a:rPr lang="en-US" sz="2400" dirty="0" smtClean="0"/>
              <a:t>	while </a:t>
            </a:r>
            <a:r>
              <a:rPr lang="en-US" sz="2400" dirty="0"/>
              <a:t>($</a:t>
            </a:r>
            <a:r>
              <a:rPr lang="en-US" sz="2400" dirty="0" err="1"/>
              <a:t>zip_entry</a:t>
            </a:r>
            <a:r>
              <a:rPr lang="en-US" sz="2400" dirty="0"/>
              <a:t> = </a:t>
            </a:r>
            <a:r>
              <a:rPr lang="en-US" sz="2400" dirty="0" err="1"/>
              <a:t>zip_read</a:t>
            </a:r>
            <a:r>
              <a:rPr lang="en-US" sz="2400" dirty="0"/>
              <a:t>($zip)</a:t>
            </a:r>
            <a:r>
              <a:rPr lang="en-US" sz="2400" dirty="0" smtClean="0"/>
              <a:t>) {</a:t>
            </a:r>
            <a:r>
              <a:rPr lang="en-US" sz="2400" dirty="0"/>
              <a:t/>
            </a:r>
            <a:br>
              <a:rPr lang="en-US" sz="2400" dirty="0"/>
            </a:br>
            <a:r>
              <a:rPr lang="en-US" sz="2400" dirty="0"/>
              <a:t>    </a:t>
            </a:r>
            <a:r>
              <a:rPr lang="en-US" sz="2400" dirty="0" smtClean="0"/>
              <a:t>		echo </a:t>
            </a:r>
            <a:r>
              <a:rPr lang="fr-FR" sz="2400" dirty="0"/>
              <a:t>"</a:t>
            </a:r>
            <a:r>
              <a:rPr lang="en-US" sz="2400" dirty="0" smtClean="0"/>
              <a:t>Nom: </a:t>
            </a:r>
            <a:r>
              <a:rPr lang="en-US" sz="2400" dirty="0"/>
              <a:t>" . </a:t>
            </a:r>
            <a:r>
              <a:rPr lang="en-US" sz="2400" dirty="0" err="1"/>
              <a:t>zip_entry_name</a:t>
            </a:r>
            <a:r>
              <a:rPr lang="en-US" sz="2400" dirty="0"/>
              <a:t>($</a:t>
            </a:r>
            <a:r>
              <a:rPr lang="en-US" sz="2400" dirty="0" err="1"/>
              <a:t>zip_entry</a:t>
            </a:r>
            <a:r>
              <a:rPr lang="en-US" sz="2400" dirty="0"/>
              <a:t>) . "&lt;</a:t>
            </a:r>
            <a:r>
              <a:rPr lang="en-US" sz="2400" dirty="0" err="1"/>
              <a:t>br</a:t>
            </a:r>
            <a:r>
              <a:rPr lang="en-US" sz="2400" dirty="0"/>
              <a:t> /&gt;";</a:t>
            </a:r>
            <a:br>
              <a:rPr lang="en-US" sz="2400" dirty="0"/>
            </a:br>
            <a:r>
              <a:rPr lang="en-US" sz="2400" dirty="0"/>
              <a:t>    </a:t>
            </a:r>
            <a:r>
              <a:rPr lang="en-US" sz="2400" dirty="0" smtClean="0"/>
              <a:t>	}</a:t>
            </a:r>
            <a:r>
              <a:rPr lang="en-US" sz="2400" dirty="0"/>
              <a:t/>
            </a:r>
            <a:br>
              <a:rPr lang="en-US" sz="2400" dirty="0"/>
            </a:br>
            <a:r>
              <a:rPr lang="en-US" sz="2400" dirty="0"/>
              <a:t>  </a:t>
            </a:r>
            <a:r>
              <a:rPr lang="en-US" sz="2400" dirty="0" smtClean="0"/>
              <a:t>	</a:t>
            </a:r>
            <a:r>
              <a:rPr lang="en-US" sz="2400" dirty="0" err="1" smtClean="0"/>
              <a:t>zip_close</a:t>
            </a:r>
            <a:r>
              <a:rPr lang="en-US" sz="2400" dirty="0"/>
              <a:t>($zip);</a:t>
            </a:r>
            <a:br>
              <a:rPr lang="en-US" sz="2400" dirty="0"/>
            </a:br>
            <a:r>
              <a:rPr lang="en-US" sz="2400" dirty="0" smtClean="0"/>
              <a:t>}</a:t>
            </a:r>
          </a:p>
          <a:p>
            <a:pPr marL="0" indent="0">
              <a:buNone/>
            </a:pPr>
            <a:endParaRPr lang="en-US" sz="2400" dirty="0"/>
          </a:p>
          <a:p>
            <a:pPr marL="0" indent="0">
              <a:buNone/>
            </a:pPr>
            <a:r>
              <a:rPr lang="en-US" sz="2400" dirty="0" smtClean="0"/>
              <a:t>Donne : </a:t>
            </a:r>
          </a:p>
          <a:p>
            <a:pPr marL="0" indent="0">
              <a:buNone/>
            </a:pPr>
            <a:endParaRPr lang="fr-FR" sz="2400" dirty="0" smtClean="0"/>
          </a:p>
          <a:p>
            <a:pPr marL="0" indent="0">
              <a:buNone/>
            </a:pPr>
            <a:r>
              <a:rPr lang="de-DE" sz="2400" dirty="0" err="1" smtClean="0"/>
              <a:t>Nom</a:t>
            </a:r>
            <a:r>
              <a:rPr lang="de-DE" sz="2400" dirty="0" smtClean="0"/>
              <a:t>: </a:t>
            </a:r>
            <a:r>
              <a:rPr lang="de-DE" sz="2400" dirty="0" err="1" smtClean="0"/>
              <a:t>index.php</a:t>
            </a:r>
            <a:r>
              <a:rPr lang="de-DE" sz="2400" dirty="0"/>
              <a:t/>
            </a:r>
            <a:br>
              <a:rPr lang="de-DE" sz="2400" dirty="0"/>
            </a:br>
            <a:r>
              <a:rPr lang="de-DE" sz="2400" dirty="0" err="1" smtClean="0"/>
              <a:t>Nom</a:t>
            </a:r>
            <a:r>
              <a:rPr lang="de-DE" sz="2400" dirty="0" smtClean="0"/>
              <a:t>: TP1</a:t>
            </a:r>
          </a:p>
          <a:p>
            <a:pPr marL="0" indent="0">
              <a:buNone/>
            </a:pPr>
            <a:r>
              <a:rPr lang="de-DE" sz="2400" dirty="0" smtClean="0"/>
              <a:t>...</a:t>
            </a:r>
            <a:endParaRPr lang="en-US" sz="24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132</a:t>
            </a:fld>
            <a:endParaRPr lang="fr-FR"/>
          </a:p>
        </p:txBody>
      </p:sp>
    </p:spTree>
    <p:extLst>
      <p:ext uri="{BB962C8B-B14F-4D97-AF65-F5344CB8AC3E}">
        <p14:creationId xmlns:p14="http://schemas.microsoft.com/office/powerpoint/2010/main" val="33464212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les archives ZIP : exemples</a:t>
            </a:r>
            <a:endParaRPr lang="fr-FR" dirty="0"/>
          </a:p>
        </p:txBody>
      </p:sp>
      <p:sp>
        <p:nvSpPr>
          <p:cNvPr id="3" name="Espace réservé du contenu 2"/>
          <p:cNvSpPr>
            <a:spLocks noGrp="1"/>
          </p:cNvSpPr>
          <p:nvPr>
            <p:ph idx="1"/>
          </p:nvPr>
        </p:nvSpPr>
        <p:spPr>
          <a:xfrm>
            <a:off x="457199" y="1600200"/>
            <a:ext cx="7569423" cy="4525963"/>
          </a:xfrm>
        </p:spPr>
        <p:txBody>
          <a:bodyPr>
            <a:noAutofit/>
          </a:bodyPr>
          <a:lstStyle/>
          <a:p>
            <a:pPr marL="0" indent="0">
              <a:buNone/>
            </a:pPr>
            <a:r>
              <a:rPr lang="en-US" sz="2000" dirty="0"/>
              <a:t>$zip = </a:t>
            </a:r>
            <a:r>
              <a:rPr lang="en-US" sz="2000" dirty="0" err="1"/>
              <a:t>zip_open</a:t>
            </a:r>
            <a:r>
              <a:rPr lang="en-US" sz="2000" dirty="0"/>
              <a:t>("</a:t>
            </a:r>
            <a:r>
              <a:rPr lang="en-US" sz="2000" dirty="0" err="1"/>
              <a:t>test.zip</a:t>
            </a:r>
            <a:r>
              <a:rPr lang="en-US" sz="2000" dirty="0"/>
              <a:t>");</a:t>
            </a:r>
            <a:br>
              <a:rPr lang="en-US" sz="2000" dirty="0"/>
            </a:br>
            <a:r>
              <a:rPr lang="en-US" sz="2000" dirty="0"/>
              <a:t/>
            </a:r>
            <a:br>
              <a:rPr lang="en-US" sz="2000" dirty="0"/>
            </a:br>
            <a:r>
              <a:rPr lang="en-US" sz="2000" dirty="0"/>
              <a:t>if ($zip</a:t>
            </a:r>
            <a:r>
              <a:rPr lang="en-US" sz="2000" dirty="0" smtClean="0"/>
              <a:t>) </a:t>
            </a:r>
            <a:r>
              <a:rPr lang="en-US" sz="2000" dirty="0"/>
              <a:t> {</a:t>
            </a:r>
            <a:br>
              <a:rPr lang="en-US" sz="2000" dirty="0"/>
            </a:br>
            <a:r>
              <a:rPr lang="en-US" sz="2000" dirty="0"/>
              <a:t>  </a:t>
            </a:r>
            <a:r>
              <a:rPr lang="en-US" sz="2000" dirty="0" smtClean="0"/>
              <a:t>	while </a:t>
            </a:r>
            <a:r>
              <a:rPr lang="en-US" sz="2000" dirty="0"/>
              <a:t>($</a:t>
            </a:r>
            <a:r>
              <a:rPr lang="en-US" sz="2000" dirty="0" err="1"/>
              <a:t>zip_entry</a:t>
            </a:r>
            <a:r>
              <a:rPr lang="en-US" sz="2000" dirty="0"/>
              <a:t> = </a:t>
            </a:r>
            <a:r>
              <a:rPr lang="en-US" sz="2000" dirty="0" err="1"/>
              <a:t>zip_read</a:t>
            </a:r>
            <a:r>
              <a:rPr lang="en-US" sz="2000" dirty="0"/>
              <a:t>($zip)</a:t>
            </a:r>
            <a:r>
              <a:rPr lang="en-US" sz="2000" dirty="0" smtClean="0"/>
              <a:t>)</a:t>
            </a:r>
            <a:r>
              <a:rPr lang="en-US" sz="2000" dirty="0"/>
              <a:t> {</a:t>
            </a:r>
            <a:br>
              <a:rPr lang="en-US" sz="2000" dirty="0"/>
            </a:br>
            <a:r>
              <a:rPr lang="en-US" sz="2000" dirty="0"/>
              <a:t>    </a:t>
            </a:r>
            <a:r>
              <a:rPr lang="en-US" sz="2000" dirty="0" smtClean="0"/>
              <a:t>		echo </a:t>
            </a:r>
            <a:r>
              <a:rPr lang="en-US" sz="2000" dirty="0"/>
              <a:t>"&lt;p&gt;";</a:t>
            </a:r>
            <a:br>
              <a:rPr lang="en-US" sz="2000" dirty="0"/>
            </a:br>
            <a:r>
              <a:rPr lang="en-US" sz="2000" dirty="0"/>
              <a:t>    </a:t>
            </a:r>
            <a:r>
              <a:rPr lang="en-US" sz="2000" dirty="0" smtClean="0"/>
              <a:t>		echo </a:t>
            </a:r>
            <a:r>
              <a:rPr lang="en-US" sz="2000" dirty="0"/>
              <a:t>"</a:t>
            </a:r>
            <a:r>
              <a:rPr lang="en-US" sz="2000" dirty="0" smtClean="0"/>
              <a:t>Nom: </a:t>
            </a:r>
            <a:r>
              <a:rPr lang="en-US" sz="2000" dirty="0"/>
              <a:t>" . </a:t>
            </a:r>
            <a:r>
              <a:rPr lang="en-US" sz="2000" dirty="0" err="1"/>
              <a:t>zip_entry_name</a:t>
            </a:r>
            <a:r>
              <a:rPr lang="en-US" sz="2000" dirty="0"/>
              <a:t>($</a:t>
            </a:r>
            <a:r>
              <a:rPr lang="en-US" sz="2000" dirty="0" err="1"/>
              <a:t>zip_entry</a:t>
            </a:r>
            <a:r>
              <a:rPr lang="en-US" sz="2000" dirty="0"/>
              <a:t>) . "&lt;</a:t>
            </a:r>
            <a:r>
              <a:rPr lang="en-US" sz="2000" dirty="0" err="1"/>
              <a:t>br</a:t>
            </a:r>
            <a:r>
              <a:rPr lang="en-US" sz="2000" dirty="0"/>
              <a:t> /</a:t>
            </a:r>
            <a:r>
              <a:rPr lang="en-US" sz="2000" dirty="0" smtClean="0"/>
              <a:t>&gt;”;</a:t>
            </a:r>
            <a:r>
              <a:rPr lang="en-US" sz="2000" dirty="0"/>
              <a:t/>
            </a:r>
            <a:br>
              <a:rPr lang="en-US" sz="2000" dirty="0"/>
            </a:br>
            <a:r>
              <a:rPr lang="en-US" sz="2000" dirty="0"/>
              <a:t>   </a:t>
            </a:r>
            <a:r>
              <a:rPr lang="en-US" sz="2000" dirty="0" smtClean="0"/>
              <a:t>		</a:t>
            </a:r>
            <a:r>
              <a:rPr lang="en-US" sz="2000" dirty="0"/>
              <a:t> if (</a:t>
            </a:r>
            <a:r>
              <a:rPr lang="en-US" sz="2000" dirty="0" err="1"/>
              <a:t>zip_entry_open</a:t>
            </a:r>
            <a:r>
              <a:rPr lang="en-US" sz="2000" dirty="0"/>
              <a:t>($zip, $</a:t>
            </a:r>
            <a:r>
              <a:rPr lang="en-US" sz="2000" dirty="0" err="1"/>
              <a:t>zip_entry</a:t>
            </a:r>
            <a:r>
              <a:rPr lang="en-US" sz="2000" dirty="0"/>
              <a:t>)</a:t>
            </a:r>
            <a:r>
              <a:rPr lang="en-US" sz="2000" dirty="0" smtClean="0"/>
              <a:t>)</a:t>
            </a:r>
            <a:r>
              <a:rPr lang="en-US" sz="2000" dirty="0"/>
              <a:t> {</a:t>
            </a:r>
            <a:br>
              <a:rPr lang="en-US" sz="2000" dirty="0"/>
            </a:br>
            <a:r>
              <a:rPr lang="en-US" sz="2000" dirty="0"/>
              <a:t>      </a:t>
            </a:r>
            <a:r>
              <a:rPr lang="en-US" sz="2000" dirty="0" smtClean="0"/>
              <a:t>			echo </a:t>
            </a:r>
            <a:r>
              <a:rPr lang="en-US" sz="2000" dirty="0"/>
              <a:t>"</a:t>
            </a:r>
            <a:r>
              <a:rPr lang="en-US" sz="2000" dirty="0" err="1" smtClean="0"/>
              <a:t>Contenu</a:t>
            </a:r>
            <a:r>
              <a:rPr lang="en-US" sz="2000" dirty="0" smtClean="0"/>
              <a:t> du </a:t>
            </a:r>
            <a:r>
              <a:rPr lang="en-US" sz="2000" dirty="0" err="1" smtClean="0"/>
              <a:t>fichier</a:t>
            </a:r>
            <a:r>
              <a:rPr lang="en-US" sz="2000" dirty="0" smtClean="0"/>
              <a:t>:</a:t>
            </a:r>
            <a:r>
              <a:rPr lang="en-US" sz="2000" dirty="0"/>
              <a:t>&lt;</a:t>
            </a:r>
            <a:r>
              <a:rPr lang="en-US" sz="2000" dirty="0" err="1"/>
              <a:t>br</a:t>
            </a:r>
            <a:r>
              <a:rPr lang="en-US" sz="2000" dirty="0"/>
              <a:t>/&gt;";</a:t>
            </a:r>
            <a:br>
              <a:rPr lang="en-US" sz="2000" dirty="0"/>
            </a:br>
            <a:r>
              <a:rPr lang="en-US" sz="2000" dirty="0"/>
              <a:t>      </a:t>
            </a:r>
            <a:r>
              <a:rPr lang="en-US" sz="2000" dirty="0" smtClean="0"/>
              <a:t>			$</a:t>
            </a:r>
            <a:r>
              <a:rPr lang="en-US" sz="2000" dirty="0"/>
              <a:t>contents = </a:t>
            </a:r>
            <a:r>
              <a:rPr lang="en-US" sz="2000" dirty="0" err="1"/>
              <a:t>zip_entry_read</a:t>
            </a:r>
            <a:r>
              <a:rPr lang="en-US" sz="2000" dirty="0"/>
              <a:t>($</a:t>
            </a:r>
            <a:r>
              <a:rPr lang="en-US" sz="2000" dirty="0" err="1"/>
              <a:t>zip_entry</a:t>
            </a:r>
            <a:r>
              <a:rPr lang="en-US" sz="2000" dirty="0"/>
              <a:t>);</a:t>
            </a:r>
            <a:br>
              <a:rPr lang="en-US" sz="2000" dirty="0"/>
            </a:br>
            <a:r>
              <a:rPr lang="en-US" sz="2000" dirty="0"/>
              <a:t>      </a:t>
            </a:r>
            <a:r>
              <a:rPr lang="en-US" sz="2000" dirty="0" smtClean="0"/>
              <a:t>			echo </a:t>
            </a:r>
            <a:r>
              <a:rPr lang="en-US" sz="2000" dirty="0"/>
              <a:t>"$contents&lt;</a:t>
            </a:r>
            <a:r>
              <a:rPr lang="en-US" sz="2000" dirty="0" err="1"/>
              <a:t>br</a:t>
            </a:r>
            <a:r>
              <a:rPr lang="en-US" sz="2000" dirty="0"/>
              <a:t> /&gt;";</a:t>
            </a:r>
            <a:br>
              <a:rPr lang="en-US" sz="2000" dirty="0"/>
            </a:br>
            <a:r>
              <a:rPr lang="en-US" sz="2000" dirty="0"/>
              <a:t>      </a:t>
            </a:r>
            <a:r>
              <a:rPr lang="en-US" sz="2000" dirty="0" smtClean="0"/>
              <a:t>			</a:t>
            </a:r>
            <a:r>
              <a:rPr lang="en-US" sz="2000" dirty="0" err="1" smtClean="0"/>
              <a:t>zip_entry_close</a:t>
            </a:r>
            <a:r>
              <a:rPr lang="en-US" sz="2000" dirty="0"/>
              <a:t>($</a:t>
            </a:r>
            <a:r>
              <a:rPr lang="en-US" sz="2000" dirty="0" err="1"/>
              <a:t>zip_entry</a:t>
            </a:r>
            <a:r>
              <a:rPr lang="en-US" sz="2000" dirty="0"/>
              <a:t>);</a:t>
            </a:r>
            <a:br>
              <a:rPr lang="en-US" sz="2000" dirty="0"/>
            </a:br>
            <a:r>
              <a:rPr lang="en-US" sz="2000" dirty="0"/>
              <a:t>      </a:t>
            </a:r>
            <a:r>
              <a:rPr lang="en-US" sz="2000" dirty="0" smtClean="0"/>
              <a:t>		}</a:t>
            </a:r>
            <a:r>
              <a:rPr lang="en-US" sz="2000" dirty="0"/>
              <a:t/>
            </a:r>
            <a:br>
              <a:rPr lang="en-US" sz="2000" dirty="0"/>
            </a:br>
            <a:r>
              <a:rPr lang="en-US" sz="2000" dirty="0"/>
              <a:t>    </a:t>
            </a:r>
            <a:r>
              <a:rPr lang="en-US" sz="2000" dirty="0" smtClean="0"/>
              <a:t>		echo </a:t>
            </a:r>
            <a:r>
              <a:rPr lang="en-US" sz="2000" dirty="0"/>
              <a:t>"&lt;/p&gt;";</a:t>
            </a:r>
            <a:br>
              <a:rPr lang="en-US" sz="2000" dirty="0"/>
            </a:br>
            <a:r>
              <a:rPr lang="en-US" sz="2000" dirty="0"/>
              <a:t>  	</a:t>
            </a:r>
            <a:r>
              <a:rPr lang="en-US" sz="2000" dirty="0" smtClean="0"/>
              <a:t>}</a:t>
            </a:r>
            <a:r>
              <a:rPr lang="en-US" sz="2000" dirty="0"/>
              <a:t/>
            </a:r>
            <a:br>
              <a:rPr lang="en-US" sz="2000" dirty="0"/>
            </a:br>
            <a:r>
              <a:rPr lang="en-US" sz="2000" dirty="0" smtClean="0"/>
              <a:t>	</a:t>
            </a:r>
            <a:r>
              <a:rPr lang="en-US" sz="2000" dirty="0" err="1" smtClean="0"/>
              <a:t>zip_close</a:t>
            </a:r>
            <a:r>
              <a:rPr lang="en-US" sz="2000" dirty="0"/>
              <a:t>($zip)</a:t>
            </a:r>
            <a:r>
              <a:rPr lang="en-US" sz="2000" dirty="0" smtClean="0"/>
              <a:t>;</a:t>
            </a:r>
          </a:p>
          <a:p>
            <a:pPr marL="0" indent="0">
              <a:buNone/>
            </a:pPr>
            <a:r>
              <a:rPr lang="en-US" sz="2000" dirty="0"/>
              <a:t>}</a:t>
            </a:r>
            <a:endParaRPr lang="fr-FR" sz="20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133</a:t>
            </a:fld>
            <a:endParaRPr lang="fr-FR"/>
          </a:p>
        </p:txBody>
      </p:sp>
    </p:spTree>
    <p:extLst>
      <p:ext uri="{BB962C8B-B14F-4D97-AF65-F5344CB8AC3E}">
        <p14:creationId xmlns:p14="http://schemas.microsoft.com/office/powerpoint/2010/main" val="16407730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les archives ZIP : exemples</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D</a:t>
            </a:r>
            <a:r>
              <a:rPr lang="fr-FR" dirty="0" smtClean="0"/>
              <a:t>onne : </a:t>
            </a:r>
          </a:p>
          <a:p>
            <a:pPr marL="0" indent="0">
              <a:buNone/>
            </a:pPr>
            <a:r>
              <a:rPr lang="en-US" dirty="0" smtClean="0"/>
              <a:t>	Nom: </a:t>
            </a:r>
            <a:r>
              <a:rPr lang="en-US" dirty="0" err="1"/>
              <a:t>ziptest.txt</a:t>
            </a:r>
            <a:r>
              <a:rPr lang="en-US" dirty="0"/>
              <a:t/>
            </a:r>
            <a:br>
              <a:rPr lang="en-US" dirty="0"/>
            </a:br>
            <a:r>
              <a:rPr lang="en-US" dirty="0" smtClean="0"/>
              <a:t>	</a:t>
            </a:r>
            <a:r>
              <a:rPr lang="en-US" dirty="0" err="1" smtClean="0"/>
              <a:t>Contenu</a:t>
            </a:r>
            <a:r>
              <a:rPr lang="en-US" dirty="0" smtClean="0"/>
              <a:t> du </a:t>
            </a:r>
            <a:r>
              <a:rPr lang="en-US" dirty="0" err="1" smtClean="0"/>
              <a:t>fichier</a:t>
            </a:r>
            <a:r>
              <a:rPr lang="en-US" dirty="0" smtClean="0"/>
              <a:t>:</a:t>
            </a:r>
            <a:r>
              <a:rPr lang="en-US" dirty="0"/>
              <a:t/>
            </a:r>
            <a:br>
              <a:rPr lang="en-US" dirty="0"/>
            </a:br>
            <a:r>
              <a:rPr lang="en-US" dirty="0" smtClean="0"/>
              <a:t>	Hello </a:t>
            </a:r>
            <a:r>
              <a:rPr lang="en-US" dirty="0"/>
              <a:t>World! </a:t>
            </a:r>
            <a:r>
              <a:rPr lang="en-US" dirty="0" smtClean="0"/>
              <a:t>Test pour </a:t>
            </a:r>
            <a:r>
              <a:rPr lang="en-US" dirty="0" err="1" smtClean="0"/>
              <a:t>archivage</a:t>
            </a:r>
            <a:r>
              <a:rPr lang="en-US" dirty="0" smtClean="0"/>
              <a:t> zip.</a:t>
            </a:r>
            <a:r>
              <a:rPr lang="en-US" dirty="0"/>
              <a:t/>
            </a:r>
            <a:br>
              <a:rPr lang="en-US" dirty="0"/>
            </a:br>
            <a:r>
              <a:rPr lang="en-US" dirty="0"/>
              <a:t/>
            </a:r>
            <a:br>
              <a:rPr lang="en-US" dirty="0"/>
            </a:br>
            <a:r>
              <a:rPr lang="en-US" dirty="0" smtClean="0"/>
              <a:t>	Nom: </a:t>
            </a:r>
            <a:r>
              <a:rPr lang="en-US" dirty="0" err="1"/>
              <a:t>htmlziptest.html</a:t>
            </a:r>
            <a:r>
              <a:rPr lang="en-US" dirty="0"/>
              <a:t/>
            </a:r>
            <a:br>
              <a:rPr lang="en-US" dirty="0"/>
            </a:br>
            <a:r>
              <a:rPr lang="en-US" dirty="0" smtClean="0"/>
              <a:t>	</a:t>
            </a:r>
            <a:r>
              <a:rPr lang="en-US" dirty="0" err="1" smtClean="0"/>
              <a:t>Contenu</a:t>
            </a:r>
            <a:r>
              <a:rPr lang="en-US" dirty="0" smtClean="0"/>
              <a:t> du </a:t>
            </a:r>
            <a:r>
              <a:rPr lang="en-US" dirty="0" err="1" smtClean="0"/>
              <a:t>fichier</a:t>
            </a:r>
            <a:r>
              <a:rPr lang="en-US" dirty="0" smtClean="0"/>
              <a:t>: </a:t>
            </a:r>
            <a:r>
              <a:rPr lang="en-US" b="1" dirty="0"/>
              <a:t>Hello World</a:t>
            </a:r>
            <a:r>
              <a:rPr lang="en-US" b="1" dirty="0" smtClean="0"/>
              <a:t>!</a:t>
            </a:r>
          </a:p>
          <a:p>
            <a:pPr marL="0" indent="0">
              <a:buNone/>
            </a:pPr>
            <a:r>
              <a:rPr lang="en-US" b="1" dirty="0" smtClean="0"/>
              <a:t>	</a:t>
            </a:r>
            <a:r>
              <a:rPr lang="en-US" dirty="0" smtClean="0"/>
              <a:t>Test </a:t>
            </a:r>
            <a:r>
              <a:rPr lang="en-US" dirty="0"/>
              <a:t>pour </a:t>
            </a:r>
            <a:r>
              <a:rPr lang="en-US" dirty="0" err="1"/>
              <a:t>archivage</a:t>
            </a:r>
            <a:r>
              <a:rPr lang="en-US" dirty="0"/>
              <a:t> </a:t>
            </a:r>
            <a:r>
              <a:rPr lang="en-US" dirty="0" smtClean="0"/>
              <a:t>zip en </a:t>
            </a:r>
            <a:r>
              <a:rPr lang="en-US" dirty="0"/>
              <a:t>PHP.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134</a:t>
            </a:fld>
            <a:endParaRPr lang="fr-FR"/>
          </a:p>
        </p:txBody>
      </p:sp>
    </p:spTree>
    <p:extLst>
      <p:ext uri="{BB962C8B-B14F-4D97-AF65-F5344CB8AC3E}">
        <p14:creationId xmlns:p14="http://schemas.microsoft.com/office/powerpoint/2010/main" val="42172397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Les Cookies PHP</a:t>
            </a:r>
            <a:endParaRPr lang="fr-FR" b="1" dirty="0">
              <a:solidFill>
                <a:schemeClr val="tx2"/>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solidFill>
                  <a:schemeClr val="accent1"/>
                </a:solidFill>
              </a:rPr>
              <a:t>Qu’est-ce qu’un « cookie » ?</a:t>
            </a:r>
          </a:p>
          <a:p>
            <a:r>
              <a:rPr lang="fr-FR" dirty="0" smtClean="0"/>
              <a:t>Un cookie est une variable qui est stockée dans votre navigateur et qui a une durée de vie limitée dans le temps.</a:t>
            </a:r>
          </a:p>
          <a:p>
            <a:r>
              <a:rPr lang="fr-FR" dirty="0" smtClean="0"/>
              <a:t>C’est donc une sorte de variable globale qui est visible par tout votre site en PHP.</a:t>
            </a:r>
          </a:p>
          <a:p>
            <a:r>
              <a:rPr lang="fr-FR" dirty="0" smtClean="0"/>
              <a:t>Un cookie n’est affecté que si le navigateur de l’utilisateur est configuré pour accepter les cookies.</a:t>
            </a:r>
            <a:br>
              <a:rPr lang="fr-FR" dirty="0" smtClean="0"/>
            </a:br>
            <a:endParaRPr lang="fr-FR" dirty="0" smtClean="0"/>
          </a:p>
          <a:p>
            <a:pPr marL="0" indent="0">
              <a:buNone/>
            </a:pPr>
            <a:r>
              <a:rPr lang="fr-FR" dirty="0" smtClean="0">
                <a:solidFill>
                  <a:schemeClr val="accent1"/>
                </a:solidFill>
              </a:rPr>
              <a:t>A quoi sert un « cookie » ?</a:t>
            </a:r>
          </a:p>
          <a:p>
            <a:r>
              <a:rPr lang="fr-FR" dirty="0" smtClean="0"/>
              <a:t>Un cookie est utilisé pour se rappeler d’une variable lorsqu’un site est revisité régulièrement.</a:t>
            </a:r>
          </a:p>
          <a:p>
            <a:r>
              <a:rPr lang="fr-FR" dirty="0" smtClean="0"/>
              <a:t>Un cookie peut aussi servir à un site de stocker des données sur l’utilisateur du site sans qu’il en soit conscient (si votre navigateur accepte les cookies bien entendu).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135</a:t>
            </a:fld>
            <a:endParaRPr lang="fr-FR"/>
          </a:p>
        </p:txBody>
      </p:sp>
    </p:spTree>
    <p:extLst>
      <p:ext uri="{BB962C8B-B14F-4D97-AF65-F5344CB8AC3E}">
        <p14:creationId xmlns:p14="http://schemas.microsoft.com/office/powerpoint/2010/main" val="16821726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Cookies PHP</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solidFill>
                  <a:srgbClr val="4F81BD"/>
                </a:solidFill>
              </a:rPr>
              <a:t>Utilisation d’un cookie</a:t>
            </a:r>
          </a:p>
          <a:p>
            <a:r>
              <a:rPr lang="fr-FR" dirty="0"/>
              <a:t>Chaque fois que l’ordinateur du client vient se connecter au serveur, les données contenues dans le cookie sont communiquées au </a:t>
            </a:r>
            <a:r>
              <a:rPr lang="fr-FR" dirty="0" smtClean="0"/>
              <a:t>serveur.</a:t>
            </a:r>
          </a:p>
          <a:p>
            <a:r>
              <a:rPr lang="fr-FR" dirty="0" smtClean="0"/>
              <a:t>La </a:t>
            </a:r>
            <a:r>
              <a:rPr lang="fr-FR" dirty="0"/>
              <a:t>fonction </a:t>
            </a:r>
            <a:r>
              <a:rPr lang="fr-FR" dirty="0" err="1"/>
              <a:t>sekcookie</a:t>
            </a:r>
            <a:r>
              <a:rPr lang="fr-FR" dirty="0"/>
              <a:t>() permet de créer un cookie et de lui affecter des valeurs</a:t>
            </a:r>
            <a:r>
              <a:rPr lang="fr-FR" dirty="0" smtClean="0"/>
              <a:t>.</a:t>
            </a:r>
          </a:p>
          <a:p>
            <a:r>
              <a:rPr lang="fr-FR" dirty="0" smtClean="0"/>
              <a:t>La fonction </a:t>
            </a:r>
            <a:r>
              <a:rPr lang="fr-FR" dirty="0" err="1" smtClean="0"/>
              <a:t>setcookie</a:t>
            </a:r>
            <a:r>
              <a:rPr lang="fr-FR" dirty="0" smtClean="0"/>
              <a:t>() permet aussi de mettre à jour un cookie déjà créé.</a:t>
            </a:r>
          </a:p>
          <a:p>
            <a:r>
              <a:rPr lang="fr-FR" b="1" dirty="0"/>
              <a:t>Remarque :</a:t>
            </a:r>
            <a:r>
              <a:rPr lang="fr-FR" dirty="0"/>
              <a:t> La fonction </a:t>
            </a:r>
            <a:r>
              <a:rPr lang="fr-FR" dirty="0" err="1"/>
              <a:t>setcookie</a:t>
            </a:r>
            <a:r>
              <a:rPr lang="fr-FR" dirty="0"/>
              <a:t>() doit être appelée </a:t>
            </a:r>
            <a:r>
              <a:rPr lang="fr-FR" b="1" dirty="0"/>
              <a:t>avant</a:t>
            </a:r>
            <a:r>
              <a:rPr lang="fr-FR" dirty="0"/>
              <a:t> la balise &lt;html&gt; </a:t>
            </a:r>
            <a:endParaRPr lang="fr-FR" dirty="0" smtClean="0"/>
          </a:p>
          <a:p>
            <a:r>
              <a:rPr lang="fr-FR" dirty="0" smtClean="0"/>
              <a:t>Syntaxe :</a:t>
            </a:r>
            <a:br>
              <a:rPr lang="fr-FR" dirty="0" smtClean="0"/>
            </a:br>
            <a:r>
              <a:rPr lang="fr-FR" dirty="0" smtClean="0"/>
              <a:t>		</a:t>
            </a:r>
            <a:r>
              <a:rPr lang="fr-FR" sz="3300" b="1" dirty="0" err="1"/>
              <a:t>setcookie</a:t>
            </a:r>
            <a:r>
              <a:rPr lang="fr-FR" sz="3300" b="1" dirty="0"/>
              <a:t>(nom, valeur, expire, </a:t>
            </a:r>
            <a:r>
              <a:rPr lang="fr-FR" sz="3300" b="1" dirty="0" err="1"/>
              <a:t>path</a:t>
            </a:r>
            <a:r>
              <a:rPr lang="fr-FR" sz="3300" b="1" dirty="0"/>
              <a:t>, domaine); </a:t>
            </a:r>
            <a:r>
              <a:rPr lang="fr-FR" sz="3300" b="1" dirty="0" smtClean="0"/>
              <a:t> </a:t>
            </a:r>
            <a:endParaRPr lang="fr-FR" sz="3300" b="1"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136</a:t>
            </a:fld>
            <a:endParaRPr lang="fr-FR"/>
          </a:p>
        </p:txBody>
      </p:sp>
    </p:spTree>
    <p:extLst>
      <p:ext uri="{BB962C8B-B14F-4D97-AF65-F5344CB8AC3E}">
        <p14:creationId xmlns:p14="http://schemas.microsoft.com/office/powerpoint/2010/main" val="1565491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Cookies PHP</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Exemples d’utilisation de la fonction </a:t>
            </a:r>
            <a:r>
              <a:rPr lang="fr-FR" dirty="0" err="1" smtClean="0"/>
              <a:t>setcookie</a:t>
            </a:r>
            <a:r>
              <a:rPr lang="fr-FR" dirty="0" smtClean="0"/>
              <a:t> :</a:t>
            </a:r>
          </a:p>
          <a:p>
            <a:pPr lvl="1">
              <a:buFont typeface="Wingdings" charset="2"/>
              <a:buChar char="Ø"/>
            </a:pPr>
            <a:r>
              <a:rPr lang="fr-FR" dirty="0" smtClean="0"/>
              <a:t>Cas 1 : Création d’une variable « utilisateur » avec la valeur « Paul Durant » et dont la durée de vie est 1 heure :  </a:t>
            </a:r>
            <a:br>
              <a:rPr lang="fr-FR" dirty="0" smtClean="0"/>
            </a:br>
            <a:r>
              <a:rPr lang="fr-FR" b="1" dirty="0" err="1"/>
              <a:t>setcookie</a:t>
            </a:r>
            <a:r>
              <a:rPr lang="fr-FR" b="1" dirty="0"/>
              <a:t>("utilisateur", "Paul Durand", time()+3600); </a:t>
            </a:r>
            <a:endParaRPr lang="fr-FR" b="1" dirty="0" smtClean="0"/>
          </a:p>
          <a:p>
            <a:pPr lvl="1">
              <a:buFont typeface="Wingdings" charset="2"/>
              <a:buChar char="Ø"/>
            </a:pPr>
            <a:r>
              <a:rPr lang="fr-FR" dirty="0" smtClean="0"/>
              <a:t>Cas 2 : </a:t>
            </a:r>
            <a:r>
              <a:rPr lang="fr-FR" dirty="0"/>
              <a:t>Création d’une variable « utilisateur » avec la valeur « Paul Durant » et dont la durée de vie est </a:t>
            </a:r>
            <a:r>
              <a:rPr lang="fr-FR" dirty="0" smtClean="0"/>
              <a:t>30 jours : </a:t>
            </a:r>
            <a:br>
              <a:rPr lang="fr-FR" dirty="0" smtClean="0"/>
            </a:br>
            <a:r>
              <a:rPr lang="fr-FR" dirty="0" err="1"/>
              <a:t>setcookie</a:t>
            </a:r>
            <a:r>
              <a:rPr lang="fr-FR" dirty="0"/>
              <a:t>("utilisateur", "Paul Durand", time()</a:t>
            </a:r>
            <a:r>
              <a:rPr lang="fr-FR" dirty="0" smtClean="0"/>
              <a:t>+</a:t>
            </a:r>
            <a:r>
              <a:rPr lang="fr-FR" b="1" dirty="0" smtClean="0"/>
              <a:t>60*60*24*30</a:t>
            </a:r>
            <a:r>
              <a:rPr lang="fr-FR" dirty="0" smtClean="0"/>
              <a:t>)</a:t>
            </a:r>
            <a:r>
              <a:rPr lang="fr-FR" dirty="0"/>
              <a:t>; </a:t>
            </a:r>
          </a:p>
          <a:p>
            <a:pPr marL="514350" indent="-457200"/>
            <a:r>
              <a:rPr lang="fr-FR" dirty="0" smtClean="0"/>
              <a:t>Remarques : </a:t>
            </a:r>
          </a:p>
          <a:p>
            <a:pPr lvl="1">
              <a:buFont typeface="Wingdings" charset="2"/>
              <a:buChar char="Ø"/>
            </a:pPr>
            <a:r>
              <a:rPr lang="fr-FR" dirty="0"/>
              <a:t>La valeur d’un cookie </a:t>
            </a:r>
            <a:r>
              <a:rPr lang="fr-FR" dirty="0" smtClean="0"/>
              <a:t>est codée </a:t>
            </a:r>
            <a:r>
              <a:rPr lang="fr-FR" dirty="0" err="1" smtClean="0"/>
              <a:t>urlencode</a:t>
            </a:r>
            <a:r>
              <a:rPr lang="fr-FR" dirty="0"/>
              <a:t>(</a:t>
            </a:r>
            <a:r>
              <a:rPr lang="fr-FR" dirty="0" smtClean="0"/>
              <a:t>).</a:t>
            </a:r>
          </a:p>
          <a:p>
            <a:pPr lvl="1">
              <a:buFont typeface="Wingdings" charset="2"/>
              <a:buChar char="Ø"/>
            </a:pPr>
            <a:r>
              <a:rPr lang="fr-FR" dirty="0"/>
              <a:t>Si l’on veut éviter </a:t>
            </a:r>
            <a:r>
              <a:rPr lang="fr-FR" dirty="0" smtClean="0"/>
              <a:t>ce </a:t>
            </a:r>
            <a:r>
              <a:rPr lang="fr-FR" dirty="0"/>
              <a:t>codage </a:t>
            </a:r>
            <a:r>
              <a:rPr lang="fr-FR" dirty="0" smtClean="0"/>
              <a:t>il faut utiliser la fonction  </a:t>
            </a:r>
            <a:r>
              <a:rPr lang="fr-FR" dirty="0" err="1"/>
              <a:t>setrawcookie</a:t>
            </a:r>
            <a:r>
              <a:rPr lang="fr-FR" dirty="0"/>
              <a:t>() </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137</a:t>
            </a:fld>
            <a:endParaRPr lang="fr-FR"/>
          </a:p>
        </p:txBody>
      </p:sp>
    </p:spTree>
    <p:extLst>
      <p:ext uri="{BB962C8B-B14F-4D97-AF65-F5344CB8AC3E}">
        <p14:creationId xmlns:p14="http://schemas.microsoft.com/office/powerpoint/2010/main" val="30974656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Cookies PHP</a:t>
            </a:r>
            <a:endParaRPr lang="fr-FR" dirty="0"/>
          </a:p>
        </p:txBody>
      </p:sp>
      <p:sp>
        <p:nvSpPr>
          <p:cNvPr id="3" name="Espace réservé du contenu 2"/>
          <p:cNvSpPr>
            <a:spLocks noGrp="1"/>
          </p:cNvSpPr>
          <p:nvPr>
            <p:ph idx="1"/>
          </p:nvPr>
        </p:nvSpPr>
        <p:spPr/>
        <p:txBody>
          <a:bodyPr>
            <a:normAutofit/>
          </a:bodyPr>
          <a:lstStyle/>
          <a:p>
            <a:pPr marL="0" indent="0">
              <a:buNone/>
            </a:pPr>
            <a:r>
              <a:rPr lang="fr-FR" b="1" dirty="0" smtClean="0">
                <a:solidFill>
                  <a:srgbClr val="4F81BD"/>
                </a:solidFill>
              </a:rPr>
              <a:t>Comment récupérer un cookie?</a:t>
            </a:r>
          </a:p>
          <a:p>
            <a:r>
              <a:rPr lang="fr-FR" dirty="0"/>
              <a:t>La variable </a:t>
            </a:r>
            <a:r>
              <a:rPr lang="fr-FR" dirty="0" smtClean="0"/>
              <a:t>super globale $</a:t>
            </a:r>
            <a:r>
              <a:rPr lang="fr-FR" dirty="0"/>
              <a:t>_COOKIE est utilisée pour récupérer la valeur d’un cookie</a:t>
            </a:r>
            <a:r>
              <a:rPr lang="fr-FR" dirty="0" smtClean="0"/>
              <a:t>.</a:t>
            </a:r>
          </a:p>
          <a:p>
            <a:r>
              <a:rPr lang="fr-FR" dirty="0" smtClean="0"/>
              <a:t>Exemple, récupération du cookie « utilisateur » créé précédemment : </a:t>
            </a:r>
            <a:br>
              <a:rPr lang="fr-FR" dirty="0" smtClean="0"/>
            </a:br>
            <a:r>
              <a:rPr lang="fr-FR" dirty="0" smtClean="0"/>
              <a:t> 		</a:t>
            </a:r>
            <a:r>
              <a:rPr lang="en-GB" sz="2000" dirty="0" smtClean="0"/>
              <a:t>if </a:t>
            </a:r>
            <a:r>
              <a:rPr lang="en-GB" sz="2000" dirty="0"/>
              <a:t>(</a:t>
            </a:r>
            <a:r>
              <a:rPr lang="en-GB" sz="2000" dirty="0" err="1"/>
              <a:t>isset</a:t>
            </a:r>
            <a:r>
              <a:rPr lang="en-GB" sz="2000" dirty="0"/>
              <a:t>($_COOKIE["</a:t>
            </a:r>
            <a:r>
              <a:rPr lang="en-GB" sz="2000" dirty="0" err="1"/>
              <a:t>utilisateur</a:t>
            </a:r>
            <a:r>
              <a:rPr lang="en-GB" sz="2000" dirty="0"/>
              <a:t>"])</a:t>
            </a:r>
            <a:r>
              <a:rPr lang="en-GB" sz="2000" dirty="0" smtClean="0"/>
              <a:t>)</a:t>
            </a:r>
            <a:br>
              <a:rPr lang="en-GB" sz="2000" dirty="0" smtClean="0"/>
            </a:br>
            <a:r>
              <a:rPr lang="en-GB" sz="2000" dirty="0"/>
              <a:t>		   </a:t>
            </a:r>
            <a:r>
              <a:rPr lang="fr-FR" sz="2000" dirty="0" err="1"/>
              <a:t>echo</a:t>
            </a:r>
            <a:r>
              <a:rPr lang="fr-FR" sz="2000" dirty="0"/>
              <a:t> "Bienvenue " </a:t>
            </a:r>
            <a:r>
              <a:rPr lang="fr-FR" sz="2000" dirty="0" smtClean="0"/>
              <a:t>.$</a:t>
            </a:r>
            <a:r>
              <a:rPr lang="fr-FR" sz="2000" dirty="0"/>
              <a:t>_COOKIE["utilisateur"] . "!&lt;</a:t>
            </a:r>
            <a:r>
              <a:rPr lang="fr-FR" sz="2000" dirty="0" err="1"/>
              <a:t>br</a:t>
            </a:r>
            <a:r>
              <a:rPr lang="fr-FR" sz="2000" dirty="0"/>
              <a:t> /&gt;"</a:t>
            </a:r>
            <a:r>
              <a:rPr lang="fr-FR" sz="2000" dirty="0" smtClean="0"/>
              <a:t>;</a:t>
            </a:r>
            <a:br>
              <a:rPr lang="fr-FR" sz="2000" dirty="0" smtClean="0"/>
            </a:br>
            <a:r>
              <a:rPr lang="fr-FR" sz="2000" dirty="0"/>
              <a:t>		</a:t>
            </a:r>
            <a:r>
              <a:rPr lang="en-GB" sz="2000" dirty="0" smtClean="0"/>
              <a:t>else</a:t>
            </a:r>
            <a:br>
              <a:rPr lang="en-GB" sz="2000" dirty="0" smtClean="0"/>
            </a:br>
            <a:r>
              <a:rPr lang="en-GB" sz="2000" dirty="0"/>
              <a:t>		   echo "</a:t>
            </a:r>
            <a:r>
              <a:rPr lang="en-GB" sz="2000" dirty="0" err="1"/>
              <a:t>Bienvenue</a:t>
            </a:r>
            <a:r>
              <a:rPr lang="en-GB" sz="2000" dirty="0"/>
              <a:t> &lt;</a:t>
            </a:r>
            <a:r>
              <a:rPr lang="en-GB" sz="2000" dirty="0" err="1"/>
              <a:t>br</a:t>
            </a:r>
            <a:r>
              <a:rPr lang="en-GB" sz="2000" dirty="0"/>
              <a:t> /&gt;";</a:t>
            </a:r>
            <a:r>
              <a:rPr lang="fr-FR" sz="2000" dirty="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138</a:t>
            </a:fld>
            <a:endParaRPr lang="fr-FR"/>
          </a:p>
        </p:txBody>
      </p:sp>
    </p:spTree>
    <p:extLst>
      <p:ext uri="{BB962C8B-B14F-4D97-AF65-F5344CB8AC3E}">
        <p14:creationId xmlns:p14="http://schemas.microsoft.com/office/powerpoint/2010/main" val="26810108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Cookies PHP</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a:solidFill>
                  <a:srgbClr val="4F81BD"/>
                </a:solidFill>
              </a:rPr>
              <a:t>Comment </a:t>
            </a:r>
            <a:r>
              <a:rPr lang="fr-FR" b="1" dirty="0" smtClean="0">
                <a:solidFill>
                  <a:srgbClr val="4F81BD"/>
                </a:solidFill>
              </a:rPr>
              <a:t>supprimer </a:t>
            </a:r>
            <a:r>
              <a:rPr lang="fr-FR" b="1" dirty="0">
                <a:solidFill>
                  <a:srgbClr val="4F81BD"/>
                </a:solidFill>
              </a:rPr>
              <a:t>un cookie?</a:t>
            </a:r>
          </a:p>
          <a:p>
            <a:r>
              <a:rPr lang="fr-FR" dirty="0" smtClean="0"/>
              <a:t>Pour </a:t>
            </a:r>
            <a:r>
              <a:rPr lang="fr-FR" dirty="0"/>
              <a:t>supprimer un cookie, nous devons nous assurer que sa date d’expiration est </a:t>
            </a:r>
            <a:r>
              <a:rPr lang="fr-FR" dirty="0" smtClean="0"/>
              <a:t>passée.</a:t>
            </a:r>
          </a:p>
          <a:p>
            <a:r>
              <a:rPr lang="fr-FR" dirty="0" smtClean="0"/>
              <a:t>Exemple, suppression du cookie « utilisateur » :</a:t>
            </a:r>
            <a:br>
              <a:rPr lang="fr-FR" dirty="0" smtClean="0"/>
            </a:br>
            <a:r>
              <a:rPr lang="fr-FR" dirty="0" smtClean="0"/>
              <a:t>		</a:t>
            </a:r>
            <a:r>
              <a:rPr lang="fr-FR" dirty="0" err="1"/>
              <a:t>setcookie</a:t>
            </a:r>
            <a:r>
              <a:rPr lang="fr-FR" dirty="0"/>
              <a:t>("utilisateur", "", time()-3600); </a:t>
            </a:r>
            <a:r>
              <a:rPr lang="fr-FR" dirty="0" smtClean="0"/>
              <a:t/>
            </a:r>
            <a:br>
              <a:rPr lang="fr-FR" dirty="0" smtClean="0"/>
            </a:br>
            <a:r>
              <a:rPr lang="fr-FR" dirty="0" smtClean="0"/>
              <a:t>=&gt; la suppression consiste donc à affecter un temps « négatif ».</a:t>
            </a:r>
            <a:br>
              <a:rPr lang="fr-FR" dirty="0" smtClean="0"/>
            </a:br>
            <a:endParaRPr lang="fr-FR" dirty="0" smtClean="0"/>
          </a:p>
          <a:p>
            <a:pPr marL="0" indent="0">
              <a:buNone/>
            </a:pPr>
            <a:r>
              <a:rPr lang="fr-FR" b="1" dirty="0" smtClean="0">
                <a:solidFill>
                  <a:srgbClr val="4F81BD"/>
                </a:solidFill>
              </a:rPr>
              <a:t>Que faire si le navigateur n’accepte pas les cookies ?</a:t>
            </a:r>
            <a:endParaRPr lang="fr-FR" b="1" dirty="0">
              <a:solidFill>
                <a:srgbClr val="4F81BD"/>
              </a:solidFill>
            </a:endParaRPr>
          </a:p>
          <a:p>
            <a:r>
              <a:rPr lang="fr-FR" dirty="0" smtClean="0"/>
              <a:t>Test d’absence de cookies : if ( </a:t>
            </a:r>
            <a:r>
              <a:rPr lang="en-US" dirty="0" smtClean="0"/>
              <a:t>count</a:t>
            </a:r>
            <a:r>
              <a:rPr lang="en-US" dirty="0"/>
              <a:t>($_COOKIE) &gt; </a:t>
            </a:r>
            <a:r>
              <a:rPr lang="en-US" dirty="0" smtClean="0"/>
              <a:t>0 ) ...</a:t>
            </a:r>
            <a:endParaRPr lang="fr-FR" dirty="0" smtClean="0"/>
          </a:p>
          <a:p>
            <a:r>
              <a:rPr lang="fr-FR" dirty="0" smtClean="0"/>
              <a:t>Trois solutions : </a:t>
            </a:r>
          </a:p>
          <a:p>
            <a:pPr lvl="1">
              <a:buFont typeface="Wingdings" charset="2"/>
              <a:buChar char="Ø"/>
            </a:pPr>
            <a:r>
              <a:rPr lang="fr-FR" dirty="0" smtClean="0"/>
              <a:t>Soit passer les variables d’une page à l’autre par les formulaires.</a:t>
            </a:r>
          </a:p>
          <a:p>
            <a:pPr lvl="1">
              <a:buFont typeface="Wingdings" charset="2"/>
              <a:buChar char="Ø"/>
            </a:pPr>
            <a:r>
              <a:rPr lang="fr-FR" dirty="0" smtClean="0"/>
              <a:t>Soit utiliser des variables globales.</a:t>
            </a:r>
          </a:p>
          <a:p>
            <a:pPr lvl="1">
              <a:buFont typeface="Wingdings" charset="2"/>
              <a:buChar char="Ø"/>
            </a:pPr>
            <a:r>
              <a:rPr lang="fr-FR" dirty="0" smtClean="0"/>
              <a:t>Soit créer une session (voir suite du cours).</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139</a:t>
            </a:fld>
            <a:endParaRPr lang="fr-FR"/>
          </a:p>
        </p:txBody>
      </p:sp>
    </p:spTree>
    <p:extLst>
      <p:ext uri="{BB962C8B-B14F-4D97-AF65-F5344CB8AC3E}">
        <p14:creationId xmlns:p14="http://schemas.microsoft.com/office/powerpoint/2010/main" val="298270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Les instructions pour afficher</a:t>
            </a:r>
            <a:endParaRPr lang="fr-FR" b="1" dirty="0">
              <a:solidFill>
                <a:srgbClr val="4F81BD"/>
              </a:solidFill>
            </a:endParaRPr>
          </a:p>
        </p:txBody>
      </p:sp>
      <p:sp>
        <p:nvSpPr>
          <p:cNvPr id="3" name="Espace réservé du contenu 2"/>
          <p:cNvSpPr>
            <a:spLocks noGrp="1"/>
          </p:cNvSpPr>
          <p:nvPr>
            <p:ph idx="1"/>
          </p:nvPr>
        </p:nvSpPr>
        <p:spPr>
          <a:xfrm>
            <a:off x="457200" y="1600200"/>
            <a:ext cx="8229600" cy="4525963"/>
          </a:xfrm>
        </p:spPr>
        <p:txBody>
          <a:bodyPr>
            <a:normAutofit lnSpcReduction="10000"/>
          </a:bodyPr>
          <a:lstStyle/>
          <a:p>
            <a:pPr marL="0" indent="0">
              <a:buNone/>
            </a:pPr>
            <a:r>
              <a:rPr lang="fr-FR" sz="2400" dirty="0" smtClean="0"/>
              <a:t>Deux instructions permettent d’afficher des chaînes de caractères :</a:t>
            </a:r>
          </a:p>
          <a:p>
            <a:r>
              <a:rPr lang="fr-FR" sz="2400" dirty="0" err="1" smtClean="0"/>
              <a:t>echo</a:t>
            </a:r>
            <a:r>
              <a:rPr lang="fr-FR" sz="2400" dirty="0" smtClean="0"/>
              <a:t>  "</a:t>
            </a:r>
            <a:r>
              <a:rPr lang="fr-FR" sz="2400" dirty="0"/>
              <a:t>Hello world! ";</a:t>
            </a:r>
            <a:endParaRPr lang="fr-FR" sz="2400" dirty="0" smtClean="0"/>
          </a:p>
          <a:p>
            <a:r>
              <a:rPr lang="fr-FR" sz="2400" dirty="0" err="1"/>
              <a:t>p</a:t>
            </a:r>
            <a:r>
              <a:rPr lang="fr-FR" sz="2400" dirty="0" err="1" smtClean="0">
                <a:effectLst/>
              </a:rPr>
              <a:t>rint</a:t>
            </a:r>
            <a:r>
              <a:rPr lang="fr-FR" sz="2400" dirty="0" smtClean="0">
                <a:effectLst/>
              </a:rPr>
              <a:t> (</a:t>
            </a:r>
            <a:r>
              <a:rPr lang="fr-FR" sz="2400" dirty="0" smtClean="0"/>
              <a:t> "</a:t>
            </a:r>
            <a:r>
              <a:rPr lang="fr-FR" sz="2400" dirty="0"/>
              <a:t>Hello world!"</a:t>
            </a:r>
            <a:r>
              <a:rPr lang="en-GB" sz="2400" dirty="0" smtClean="0">
                <a:effectLst/>
              </a:rPr>
              <a:t> ); </a:t>
            </a:r>
          </a:p>
          <a:p>
            <a:endParaRPr lang="en-GB" sz="2400" dirty="0" smtClean="0"/>
          </a:p>
          <a:p>
            <a:pPr marL="0" indent="0">
              <a:buNone/>
            </a:pPr>
            <a:r>
              <a:rPr lang="fr-FR" sz="2400" dirty="0" smtClean="0"/>
              <a:t>Elles permettent toutes les deux d’interpréter directement du code html :</a:t>
            </a:r>
          </a:p>
          <a:p>
            <a:pPr marL="0" indent="0" algn="ctr">
              <a:buNone/>
            </a:pPr>
            <a:r>
              <a:rPr lang="fr-FR" sz="2400" dirty="0" smtClean="0"/>
              <a:t>e</a:t>
            </a:r>
            <a:r>
              <a:rPr lang="en-GB" sz="2400" dirty="0" err="1" smtClean="0"/>
              <a:t>cho</a:t>
            </a:r>
            <a:r>
              <a:rPr lang="en-GB" sz="2400" dirty="0" smtClean="0"/>
              <a:t> </a:t>
            </a:r>
            <a:r>
              <a:rPr lang="fr-FR" sz="2400" dirty="0" smtClean="0"/>
              <a:t> "&lt;center&gt;&lt;b&gt;&lt;i&gt;Hello world!&lt;/i&gt;&lt;/b&gt;&lt;/center&gt; »;</a:t>
            </a:r>
          </a:p>
          <a:p>
            <a:pPr>
              <a:buFont typeface="Symbol" charset="0"/>
              <a:buChar char=""/>
            </a:pPr>
            <a:r>
              <a:rPr lang="fr-FR" sz="2400" dirty="0" smtClean="0"/>
              <a:t>l’affichage dans votre navigateur de :</a:t>
            </a:r>
            <a:endParaRPr lang="fr-FR" sz="2400" dirty="0"/>
          </a:p>
          <a:p>
            <a:pPr marL="0" indent="0" algn="ctr">
              <a:buNone/>
            </a:pPr>
            <a:r>
              <a:rPr lang="fr-FR" sz="2400" b="1" i="1" dirty="0" smtClean="0"/>
              <a:t>Hello world!</a:t>
            </a:r>
          </a:p>
          <a:p>
            <a:pPr marL="0" indent="0">
              <a:buNone/>
            </a:pPr>
            <a:r>
              <a:rPr lang="fr-FR" sz="2000" dirty="0"/>
              <a:t>	</a:t>
            </a:r>
            <a:endParaRPr lang="fr-FR" sz="2000" dirty="0" smtClean="0"/>
          </a:p>
          <a:p>
            <a:pPr marL="0" indent="0">
              <a:buNone/>
            </a:pPr>
            <a:endParaRPr lang="fr-FR" sz="2000" dirty="0"/>
          </a:p>
          <a:p>
            <a:pPr marL="0" indent="0">
              <a:buNone/>
            </a:pPr>
            <a:endParaRPr lang="fr-FR" sz="2000" dirty="0" smtClean="0"/>
          </a:p>
          <a:p>
            <a:pPr marL="0" indent="0">
              <a:buNone/>
            </a:pPr>
            <a:endParaRPr lang="en-GB"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a:t>
            </a:fld>
            <a:endParaRPr lang="fr-FR"/>
          </a:p>
        </p:txBody>
      </p:sp>
    </p:spTree>
    <p:extLst>
      <p:ext uri="{BB962C8B-B14F-4D97-AF65-F5344CB8AC3E}">
        <p14:creationId xmlns:p14="http://schemas.microsoft.com/office/powerpoint/2010/main" val="30858338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Cookies PHP</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en-US" sz="4400" b="1" dirty="0" smtClean="0">
                <a:solidFill>
                  <a:schemeClr val="accent1"/>
                </a:solidFill>
              </a:rPr>
              <a:t>Un </a:t>
            </a:r>
            <a:r>
              <a:rPr lang="en-US" sz="4400" b="1" dirty="0" err="1" smtClean="0">
                <a:solidFill>
                  <a:schemeClr val="accent1"/>
                </a:solidFill>
              </a:rPr>
              <a:t>exemple</a:t>
            </a:r>
            <a:endParaRPr lang="en-US" sz="4400" b="1" dirty="0" smtClean="0">
              <a:solidFill>
                <a:schemeClr val="accent1"/>
              </a:solidFill>
            </a:endParaRPr>
          </a:p>
          <a:p>
            <a:pPr marL="0" indent="0">
              <a:buNone/>
            </a:pPr>
            <a:r>
              <a:rPr lang="fr-FR" dirty="0" smtClean="0"/>
              <a:t>Pour déclarer un cookie :</a:t>
            </a:r>
          </a:p>
          <a:p>
            <a:pPr marL="0" indent="0">
              <a:buNone/>
            </a:pPr>
            <a:r>
              <a:rPr lang="fr-FR" dirty="0" smtClean="0"/>
              <a:t>$</a:t>
            </a:r>
            <a:r>
              <a:rPr lang="fr-FR" dirty="0" err="1" smtClean="0"/>
              <a:t>cookie_nom</a:t>
            </a:r>
            <a:r>
              <a:rPr lang="fr-FR" dirty="0" smtClean="0"/>
              <a:t> = "user";</a:t>
            </a:r>
            <a:br>
              <a:rPr lang="fr-FR" dirty="0" smtClean="0"/>
            </a:br>
            <a:r>
              <a:rPr lang="fr-FR" dirty="0" smtClean="0"/>
              <a:t>$</a:t>
            </a:r>
            <a:r>
              <a:rPr lang="fr-FR" dirty="0" err="1" smtClean="0"/>
              <a:t>cookie_val</a:t>
            </a:r>
            <a:r>
              <a:rPr lang="fr-FR" dirty="0" smtClean="0"/>
              <a:t> = "Paul Durant";</a:t>
            </a:r>
            <a:br>
              <a:rPr lang="fr-FR" dirty="0" smtClean="0"/>
            </a:br>
            <a:r>
              <a:rPr lang="fr-FR" dirty="0" err="1" smtClean="0"/>
              <a:t>setcookie</a:t>
            </a:r>
            <a:r>
              <a:rPr lang="fr-FR" dirty="0" smtClean="0"/>
              <a:t>($</a:t>
            </a:r>
            <a:r>
              <a:rPr lang="fr-FR" dirty="0" err="1" smtClean="0"/>
              <a:t>cookie_nom</a:t>
            </a:r>
            <a:r>
              <a:rPr lang="fr-FR" dirty="0" smtClean="0"/>
              <a:t>, $</a:t>
            </a:r>
            <a:r>
              <a:rPr lang="fr-FR" dirty="0" err="1" smtClean="0"/>
              <a:t>cookie_val</a:t>
            </a:r>
            <a:r>
              <a:rPr lang="fr-FR" dirty="0" smtClean="0"/>
              <a:t>, time() + (86400 * 30), "/"); // 86400 = 1 jour</a:t>
            </a:r>
            <a:br>
              <a:rPr lang="fr-FR" dirty="0" smtClean="0"/>
            </a:br>
            <a:r>
              <a:rPr lang="fr-FR" dirty="0" smtClean="0"/>
              <a:t/>
            </a:r>
            <a:br>
              <a:rPr lang="fr-FR" dirty="0" smtClean="0"/>
            </a:br>
            <a:r>
              <a:rPr lang="fr-FR" dirty="0" smtClean="0"/>
              <a:t>Pour utiliser un cookie : </a:t>
            </a:r>
            <a:br>
              <a:rPr lang="fr-FR" dirty="0" smtClean="0"/>
            </a:br>
            <a:r>
              <a:rPr lang="fr-FR" dirty="0" smtClean="0"/>
              <a:t>if(!</a:t>
            </a:r>
            <a:r>
              <a:rPr lang="fr-FR" dirty="0" err="1" smtClean="0"/>
              <a:t>isset</a:t>
            </a:r>
            <a:r>
              <a:rPr lang="fr-FR" dirty="0" smtClean="0"/>
              <a:t>($_COOKIE[$</a:t>
            </a:r>
            <a:r>
              <a:rPr lang="fr-FR" dirty="0" err="1" smtClean="0"/>
              <a:t>cookie_nom</a:t>
            </a:r>
            <a:r>
              <a:rPr lang="fr-FR" dirty="0" smtClean="0"/>
              <a:t>])) {</a:t>
            </a:r>
            <a:br>
              <a:rPr lang="fr-FR" dirty="0" smtClean="0"/>
            </a:br>
            <a:r>
              <a:rPr lang="fr-FR" dirty="0" smtClean="0"/>
              <a:t>    </a:t>
            </a:r>
            <a:r>
              <a:rPr lang="fr-FR" dirty="0" err="1" smtClean="0"/>
              <a:t>echo</a:t>
            </a:r>
            <a:r>
              <a:rPr lang="fr-FR" dirty="0" smtClean="0"/>
              <a:t> "Cookie utilisateur '" . $</a:t>
            </a:r>
            <a:r>
              <a:rPr lang="fr-FR" dirty="0" err="1" smtClean="0"/>
              <a:t>cookie_nom</a:t>
            </a:r>
            <a:r>
              <a:rPr lang="fr-FR" dirty="0" smtClean="0"/>
              <a:t> . "' n’est pas créé!";</a:t>
            </a:r>
            <a:br>
              <a:rPr lang="fr-FR" dirty="0" smtClean="0"/>
            </a:br>
            <a:r>
              <a:rPr lang="fr-FR" dirty="0" smtClean="0"/>
              <a:t>} </a:t>
            </a:r>
            <a:r>
              <a:rPr lang="fr-FR" dirty="0" err="1" smtClean="0"/>
              <a:t>else</a:t>
            </a:r>
            <a:r>
              <a:rPr lang="fr-FR" dirty="0" smtClean="0"/>
              <a:t> {</a:t>
            </a:r>
            <a:br>
              <a:rPr lang="fr-FR" dirty="0" smtClean="0"/>
            </a:br>
            <a:r>
              <a:rPr lang="fr-FR" dirty="0" smtClean="0"/>
              <a:t>    </a:t>
            </a:r>
            <a:r>
              <a:rPr lang="fr-FR" dirty="0" err="1" smtClean="0"/>
              <a:t>echo</a:t>
            </a:r>
            <a:r>
              <a:rPr lang="fr-FR" dirty="0" smtClean="0"/>
              <a:t> "Cookie utilisateur  '" . $</a:t>
            </a:r>
            <a:r>
              <a:rPr lang="fr-FR" dirty="0" err="1" smtClean="0"/>
              <a:t>cookie_nom</a:t>
            </a:r>
            <a:r>
              <a:rPr lang="fr-FR" dirty="0" smtClean="0"/>
              <a:t> . "' est créé!&lt;</a:t>
            </a:r>
            <a:r>
              <a:rPr lang="fr-FR" dirty="0" err="1" smtClean="0"/>
              <a:t>br</a:t>
            </a:r>
            <a:r>
              <a:rPr lang="fr-FR" dirty="0" smtClean="0"/>
              <a:t>&gt;";</a:t>
            </a:r>
            <a:br>
              <a:rPr lang="fr-FR" dirty="0" smtClean="0"/>
            </a:br>
            <a:r>
              <a:rPr lang="fr-FR" dirty="0" smtClean="0"/>
              <a:t>    </a:t>
            </a:r>
            <a:r>
              <a:rPr lang="fr-FR" dirty="0" err="1" smtClean="0"/>
              <a:t>echo</a:t>
            </a:r>
            <a:r>
              <a:rPr lang="fr-FR" dirty="0" smtClean="0"/>
              <a:t> </a:t>
            </a:r>
            <a:r>
              <a:rPr lang="fr-FR" dirty="0"/>
              <a:t>"Sa </a:t>
            </a:r>
            <a:r>
              <a:rPr lang="fr-FR" dirty="0" smtClean="0"/>
              <a:t>valeur est : " . $_COOKIE[$</a:t>
            </a:r>
            <a:r>
              <a:rPr lang="fr-FR" dirty="0" err="1" smtClean="0"/>
              <a:t>cookie_nom</a:t>
            </a:r>
            <a:r>
              <a:rPr lang="fr-FR" dirty="0" smtClean="0"/>
              <a:t>];</a:t>
            </a:r>
            <a:br>
              <a:rPr lang="fr-FR" dirty="0" smtClean="0"/>
            </a:br>
            <a:r>
              <a:rPr lang="fr-FR" dirty="0" smtClean="0"/>
              <a:t>}</a:t>
            </a:r>
            <a:br>
              <a:rPr lang="fr-FR" dirty="0" smtClean="0"/>
            </a:br>
            <a:r>
              <a:rPr lang="fr-FR" dirty="0" smtClean="0"/>
              <a:t>?&gt;</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140</a:t>
            </a:fld>
            <a:endParaRPr lang="fr-FR"/>
          </a:p>
        </p:txBody>
      </p:sp>
    </p:spTree>
    <p:extLst>
      <p:ext uri="{BB962C8B-B14F-4D97-AF65-F5344CB8AC3E}">
        <p14:creationId xmlns:p14="http://schemas.microsoft.com/office/powerpoint/2010/main" val="34743064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a:t>
            </a:r>
            <a:r>
              <a:rPr lang="fr-FR" b="1" dirty="0" smtClean="0">
                <a:solidFill>
                  <a:schemeClr val="tx2"/>
                </a:solidFill>
              </a:rPr>
              <a:t>Sessions </a:t>
            </a:r>
            <a:r>
              <a:rPr lang="fr-FR" b="1" dirty="0">
                <a:solidFill>
                  <a:schemeClr val="tx2"/>
                </a:solidFill>
              </a:rPr>
              <a:t>PHP</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smtClean="0">
                <a:solidFill>
                  <a:srgbClr val="4F81BD"/>
                </a:solidFill>
              </a:rPr>
              <a:t>Qu’est-ce qu’une session?</a:t>
            </a:r>
          </a:p>
          <a:p>
            <a:r>
              <a:rPr lang="fr-FR" dirty="0" smtClean="0"/>
              <a:t>Une session permet de </a:t>
            </a:r>
            <a:r>
              <a:rPr lang="fr-FR" dirty="0"/>
              <a:t>stocker </a:t>
            </a:r>
            <a:r>
              <a:rPr lang="fr-FR" dirty="0" smtClean="0"/>
              <a:t>des variables propres à un utilisateur ou client.</a:t>
            </a:r>
          </a:p>
          <a:p>
            <a:r>
              <a:rPr lang="fr-FR" dirty="0" smtClean="0"/>
              <a:t>Un identifiant et mot de passe sont typiquement des variables de session</a:t>
            </a:r>
          </a:p>
          <a:p>
            <a:r>
              <a:rPr lang="fr-FR" dirty="0" smtClean="0"/>
              <a:t>Les variables de session ont une durée de vie de quelques secondes à quelques heures, la durée est fixée dans la configuration initiale de PHP dans le fichier </a:t>
            </a:r>
            <a:r>
              <a:rPr lang="fr-FR" dirty="0" err="1" smtClean="0"/>
              <a:t>php.ini</a:t>
            </a:r>
            <a:endParaRPr lang="fr-FR" dirty="0" smtClean="0"/>
          </a:p>
          <a:p>
            <a:r>
              <a:rPr lang="fr-FR" dirty="0" smtClean="0"/>
              <a:t>Les variables de sessions sont globales et sont donc visibles dans tout le site.</a:t>
            </a:r>
          </a:p>
          <a:p>
            <a:r>
              <a:rPr lang="fr-FR" dirty="0" smtClean="0"/>
              <a:t>A chaque session correspond un identifiant unique stockée dans l’UID (User </a:t>
            </a:r>
            <a:r>
              <a:rPr lang="fr-FR" dirty="0" err="1" smtClean="0"/>
              <a:t>IDentifier</a:t>
            </a:r>
            <a:r>
              <a:rPr lang="fr-FR" dirty="0" smtClean="0"/>
              <a:t>) de l’utilisateur ou client.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141</a:t>
            </a:fld>
            <a:endParaRPr lang="fr-FR"/>
          </a:p>
        </p:txBody>
      </p:sp>
    </p:spTree>
    <p:extLst>
      <p:ext uri="{BB962C8B-B14F-4D97-AF65-F5344CB8AC3E}">
        <p14:creationId xmlns:p14="http://schemas.microsoft.com/office/powerpoint/2010/main" val="38448731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Sessions PHP</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smtClean="0">
                <a:solidFill>
                  <a:srgbClr val="4F81BD"/>
                </a:solidFill>
              </a:rPr>
              <a:t>Débuter une session</a:t>
            </a:r>
          </a:p>
          <a:p>
            <a:r>
              <a:rPr lang="fr-FR" dirty="0" smtClean="0"/>
              <a:t>Avant de </a:t>
            </a:r>
            <a:r>
              <a:rPr lang="fr-FR" dirty="0"/>
              <a:t>stocker les informations relatives à l’utilisateur, il faut lancer une session. </a:t>
            </a:r>
            <a:endParaRPr lang="fr-FR" dirty="0" smtClean="0"/>
          </a:p>
          <a:p>
            <a:r>
              <a:rPr lang="fr-FR" dirty="0" smtClean="0"/>
              <a:t>La fonction </a:t>
            </a:r>
            <a:r>
              <a:rPr lang="fr-FR" dirty="0" err="1" smtClean="0"/>
              <a:t>session_start</a:t>
            </a:r>
            <a:r>
              <a:rPr lang="fr-FR" dirty="0" smtClean="0"/>
              <a:t>() lance une session, ce qui implique : </a:t>
            </a:r>
          </a:p>
          <a:p>
            <a:pPr lvl="1">
              <a:buFont typeface="Wingdings" charset="2"/>
              <a:buChar char="Ø"/>
            </a:pPr>
            <a:r>
              <a:rPr lang="fr-FR" dirty="0" smtClean="0"/>
              <a:t>Enregistrement de la session du client sur le serveur.</a:t>
            </a:r>
          </a:p>
          <a:p>
            <a:pPr lvl="1">
              <a:buFont typeface="Wingdings" charset="2"/>
              <a:buChar char="Ø"/>
            </a:pPr>
            <a:r>
              <a:rPr lang="fr-FR" dirty="0" smtClean="0"/>
              <a:t>Attribution d’un ID au client.</a:t>
            </a:r>
          </a:p>
          <a:p>
            <a:pPr marL="0" indent="0">
              <a:buNone/>
            </a:pPr>
            <a:endParaRPr lang="fr-FR" b="1" dirty="0" smtClean="0"/>
          </a:p>
          <a:p>
            <a:pPr marL="0" indent="0">
              <a:buNone/>
            </a:pPr>
            <a:r>
              <a:rPr lang="fr-FR" b="1" dirty="0" smtClean="0"/>
              <a:t>Remarque</a:t>
            </a:r>
            <a:r>
              <a:rPr lang="fr-FR" b="1" dirty="0"/>
              <a:t> :</a:t>
            </a:r>
            <a:r>
              <a:rPr lang="fr-FR" dirty="0"/>
              <a:t> La fonction </a:t>
            </a:r>
            <a:r>
              <a:rPr lang="fr-FR" dirty="0" err="1"/>
              <a:t>session_start</a:t>
            </a:r>
            <a:r>
              <a:rPr lang="fr-FR" dirty="0"/>
              <a:t>()</a:t>
            </a:r>
            <a:r>
              <a:rPr lang="fr-FR" dirty="0" smtClean="0"/>
              <a:t> </a:t>
            </a:r>
            <a:r>
              <a:rPr lang="fr-FR" dirty="0"/>
              <a:t>doit être appelée </a:t>
            </a:r>
            <a:r>
              <a:rPr lang="fr-FR" b="1" dirty="0"/>
              <a:t>avant</a:t>
            </a:r>
            <a:r>
              <a:rPr lang="fr-FR" dirty="0"/>
              <a:t> la balise &lt;html&gt; </a:t>
            </a:r>
          </a:p>
          <a:p>
            <a:pPr>
              <a:buFont typeface="Wingdings" charset="2"/>
              <a:buChar char="Ø"/>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142</a:t>
            </a:fld>
            <a:endParaRPr lang="fr-FR"/>
          </a:p>
        </p:txBody>
      </p:sp>
    </p:spTree>
    <p:extLst>
      <p:ext uri="{BB962C8B-B14F-4D97-AF65-F5344CB8AC3E}">
        <p14:creationId xmlns:p14="http://schemas.microsoft.com/office/powerpoint/2010/main" val="319162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Sessions PHP</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solidFill>
                  <a:srgbClr val="4F81BD"/>
                </a:solidFill>
              </a:rPr>
              <a:t>Créer et stocker des variables session</a:t>
            </a:r>
          </a:p>
          <a:p>
            <a:r>
              <a:rPr lang="fr-FR" dirty="0"/>
              <a:t>Les variables sessions peuvent être stockées et récupérées à l’aide de la variable PHP $_SESSION </a:t>
            </a:r>
            <a:r>
              <a:rPr lang="fr-FR" dirty="0" smtClean="0"/>
              <a:t>: </a:t>
            </a:r>
            <a:br>
              <a:rPr lang="fr-FR" dirty="0" smtClean="0"/>
            </a:br>
            <a:r>
              <a:rPr lang="fr-FR" dirty="0" smtClean="0"/>
              <a:t>		</a:t>
            </a:r>
            <a:r>
              <a:rPr lang="en-GB" sz="2400" dirty="0" err="1" smtClean="0"/>
              <a:t>session_start</a:t>
            </a:r>
            <a:r>
              <a:rPr lang="en-GB" sz="2400" dirty="0"/>
              <a:t>()</a:t>
            </a:r>
            <a:r>
              <a:rPr lang="en-GB" sz="2400" dirty="0" smtClean="0"/>
              <a:t>;</a:t>
            </a:r>
            <a:br>
              <a:rPr lang="en-GB" sz="2400" dirty="0" smtClean="0"/>
            </a:br>
            <a:r>
              <a:rPr lang="en-GB" sz="2400" dirty="0"/>
              <a:t>	</a:t>
            </a:r>
            <a:r>
              <a:rPr lang="en-GB" sz="2400" dirty="0" smtClean="0"/>
              <a:t>	/</a:t>
            </a:r>
            <a:r>
              <a:rPr lang="en-GB" sz="2400" dirty="0"/>
              <a:t>/ </a:t>
            </a:r>
            <a:r>
              <a:rPr lang="en-GB" sz="2400" dirty="0" err="1"/>
              <a:t>stockage</a:t>
            </a:r>
            <a:r>
              <a:rPr lang="en-GB" sz="2400" dirty="0"/>
              <a:t> </a:t>
            </a:r>
            <a:r>
              <a:rPr lang="en-GB" sz="2400" dirty="0" err="1"/>
              <a:t>d’une</a:t>
            </a:r>
            <a:r>
              <a:rPr lang="en-GB" sz="2400" dirty="0"/>
              <a:t> variable </a:t>
            </a:r>
            <a:r>
              <a:rPr lang="en-GB" sz="2400" dirty="0" smtClean="0"/>
              <a:t>session</a:t>
            </a:r>
            <a:br>
              <a:rPr lang="en-GB" sz="2400" dirty="0" smtClean="0"/>
            </a:br>
            <a:r>
              <a:rPr lang="en-GB" sz="2400" dirty="0" smtClean="0"/>
              <a:t>		$</a:t>
            </a:r>
            <a:r>
              <a:rPr lang="en-GB" sz="2400" dirty="0"/>
              <a:t>_SESSION['</a:t>
            </a:r>
            <a:r>
              <a:rPr lang="en-GB" sz="2400" dirty="0" err="1"/>
              <a:t>visitepage</a:t>
            </a:r>
            <a:r>
              <a:rPr lang="en-GB" sz="2400" dirty="0"/>
              <a:t>']=1;</a:t>
            </a:r>
            <a:r>
              <a:rPr lang="fr-FR" sz="2400" dirty="0"/>
              <a:t> </a:t>
            </a:r>
            <a:r>
              <a:rPr lang="fr-FR" sz="2400" dirty="0" smtClean="0"/>
              <a:t/>
            </a:r>
            <a:br>
              <a:rPr lang="fr-FR" sz="2400" dirty="0" smtClean="0"/>
            </a:br>
            <a:endParaRPr lang="fr-FR" sz="2400" dirty="0" smtClean="0"/>
          </a:p>
          <a:p>
            <a:r>
              <a:rPr lang="fr-FR" dirty="0" smtClean="0"/>
              <a:t>Exemple d’utilisation d’une variable session, création d’un compteur de visite d’un site : </a:t>
            </a:r>
            <a:br>
              <a:rPr lang="fr-FR" dirty="0" smtClean="0"/>
            </a:br>
            <a:r>
              <a:rPr lang="fr-FR" dirty="0" smtClean="0"/>
              <a:t>		</a:t>
            </a:r>
            <a:r>
              <a:rPr lang="en-GB" sz="2600" dirty="0" err="1"/>
              <a:t>session_start</a:t>
            </a:r>
            <a:r>
              <a:rPr lang="en-GB" sz="2600" dirty="0"/>
              <a:t>()</a:t>
            </a:r>
            <a:r>
              <a:rPr lang="en-GB" sz="2600" dirty="0" smtClean="0"/>
              <a:t>;</a:t>
            </a:r>
            <a:br>
              <a:rPr lang="en-GB" sz="2600" dirty="0" smtClean="0"/>
            </a:br>
            <a:r>
              <a:rPr lang="en-GB" sz="2600" dirty="0" smtClean="0"/>
              <a:t>	</a:t>
            </a:r>
            <a:r>
              <a:rPr lang="en-GB" sz="2600" dirty="0"/>
              <a:t>	if (</a:t>
            </a:r>
            <a:r>
              <a:rPr lang="en-GB" sz="2600" dirty="0" err="1"/>
              <a:t>isset</a:t>
            </a:r>
            <a:r>
              <a:rPr lang="en-GB" sz="2600" dirty="0"/>
              <a:t>($_SESSION['</a:t>
            </a:r>
            <a:r>
              <a:rPr lang="en-GB" sz="2600" dirty="0" err="1"/>
              <a:t>visitepage</a:t>
            </a:r>
            <a:r>
              <a:rPr lang="en-GB" sz="2600" dirty="0"/>
              <a:t>'])</a:t>
            </a:r>
            <a:r>
              <a:rPr lang="en-GB" sz="2600" dirty="0" smtClean="0"/>
              <a:t>)</a:t>
            </a:r>
            <a:br>
              <a:rPr lang="en-GB" sz="2600" dirty="0" smtClean="0"/>
            </a:br>
            <a:r>
              <a:rPr lang="en-GB" sz="2600" dirty="0" smtClean="0"/>
              <a:t>	</a:t>
            </a:r>
            <a:r>
              <a:rPr lang="en-GB" sz="2600" dirty="0"/>
              <a:t>	   </a:t>
            </a:r>
            <a:r>
              <a:rPr lang="fr-FR" sz="2600" dirty="0"/>
              <a:t>$_SESSION['</a:t>
            </a:r>
            <a:r>
              <a:rPr lang="fr-FR" sz="2600" dirty="0" err="1"/>
              <a:t>vistepage</a:t>
            </a:r>
            <a:r>
              <a:rPr lang="fr-FR" sz="2600" dirty="0"/>
              <a:t>']=$_SESSION['</a:t>
            </a:r>
            <a:r>
              <a:rPr lang="fr-FR" sz="2600" dirty="0" err="1"/>
              <a:t>visitepage</a:t>
            </a:r>
            <a:r>
              <a:rPr lang="fr-FR" sz="2600" dirty="0"/>
              <a:t>']+1</a:t>
            </a:r>
            <a:r>
              <a:rPr lang="fr-FR" sz="2600" dirty="0" smtClean="0"/>
              <a:t>;</a:t>
            </a:r>
            <a:br>
              <a:rPr lang="fr-FR" sz="2600" dirty="0" smtClean="0"/>
            </a:br>
            <a:r>
              <a:rPr lang="fr-FR" sz="2600" dirty="0" smtClean="0"/>
              <a:t>	</a:t>
            </a:r>
            <a:r>
              <a:rPr lang="fr-FR" sz="2600" dirty="0"/>
              <a:t>	</a:t>
            </a:r>
            <a:r>
              <a:rPr lang="fr-FR" sz="2600" dirty="0" err="1" smtClean="0"/>
              <a:t>else</a:t>
            </a:r>
            <a:r>
              <a:rPr lang="fr-FR" sz="2600" dirty="0" smtClean="0"/>
              <a:t/>
            </a:r>
            <a:br>
              <a:rPr lang="fr-FR" sz="2600" dirty="0" smtClean="0"/>
            </a:br>
            <a:r>
              <a:rPr lang="fr-FR" sz="2600" dirty="0" smtClean="0"/>
              <a:t>	</a:t>
            </a:r>
            <a:r>
              <a:rPr lang="fr-FR" sz="2600" dirty="0"/>
              <a:t>	   $_SESSION['</a:t>
            </a:r>
            <a:r>
              <a:rPr lang="fr-FR" sz="2600" dirty="0" err="1"/>
              <a:t>visitepage</a:t>
            </a:r>
            <a:r>
              <a:rPr lang="fr-FR" sz="2600" dirty="0"/>
              <a:t>']=1</a:t>
            </a:r>
            <a:r>
              <a:rPr lang="fr-FR" sz="2600" dirty="0" smtClean="0"/>
              <a:t>;</a:t>
            </a:r>
            <a:br>
              <a:rPr lang="fr-FR" sz="2600" dirty="0" smtClean="0"/>
            </a:br>
            <a:r>
              <a:rPr lang="fr-FR" sz="2600" dirty="0" smtClean="0"/>
              <a:t>	</a:t>
            </a:r>
            <a:r>
              <a:rPr lang="fr-FR" sz="2600" dirty="0"/>
              <a:t>	</a:t>
            </a:r>
            <a:r>
              <a:rPr lang="fr-FR" sz="2600" dirty="0" err="1"/>
              <a:t>echo</a:t>
            </a:r>
            <a:r>
              <a:rPr lang="fr-FR" sz="2600" dirty="0"/>
              <a:t> "Nombre de pages visitées</a:t>
            </a:r>
            <a:r>
              <a:rPr lang="fr-FR" sz="2600" dirty="0" smtClean="0"/>
              <a:t>= </a:t>
            </a:r>
            <a:r>
              <a:rPr lang="fr-FR" sz="2600" dirty="0"/>
              <a:t>"</a:t>
            </a:r>
            <a:r>
              <a:rPr lang="fr-FR" sz="2600" dirty="0" smtClean="0"/>
              <a:t>.$</a:t>
            </a:r>
            <a:r>
              <a:rPr lang="fr-FR" sz="2600" dirty="0"/>
              <a:t>_SESSION['</a:t>
            </a:r>
            <a:r>
              <a:rPr lang="fr-FR" sz="2600" dirty="0" err="1"/>
              <a:t>visitepage</a:t>
            </a:r>
            <a:r>
              <a:rPr lang="fr-FR" sz="2600" dirty="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143</a:t>
            </a:fld>
            <a:endParaRPr lang="fr-FR"/>
          </a:p>
        </p:txBody>
      </p:sp>
    </p:spTree>
    <p:extLst>
      <p:ext uri="{BB962C8B-B14F-4D97-AF65-F5344CB8AC3E}">
        <p14:creationId xmlns:p14="http://schemas.microsoft.com/office/powerpoint/2010/main" val="1881198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Les Sessions PHP</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smtClean="0">
                <a:solidFill>
                  <a:schemeClr val="accent1"/>
                </a:solidFill>
              </a:rPr>
              <a:t>Détruire une session</a:t>
            </a:r>
          </a:p>
          <a:p>
            <a:r>
              <a:rPr lang="fr-FR" dirty="0" smtClean="0"/>
              <a:t>La destruction d’une session implique sa destruction ainsi que la suppression de toutes les variables qui lui sont associées</a:t>
            </a:r>
          </a:p>
          <a:p>
            <a:r>
              <a:rPr lang="fr-FR" dirty="0" smtClean="0"/>
              <a:t>La fonction permettant de détruire une session est </a:t>
            </a:r>
            <a:r>
              <a:rPr lang="fr-FR" dirty="0" err="1"/>
              <a:t>session_destroy</a:t>
            </a:r>
            <a:r>
              <a:rPr lang="fr-FR" dirty="0"/>
              <a:t>(). </a:t>
            </a:r>
            <a:endParaRPr lang="fr-FR" dirty="0" smtClean="0"/>
          </a:p>
          <a:p>
            <a:pPr marL="0" indent="0">
              <a:buNone/>
            </a:pPr>
            <a:r>
              <a:rPr lang="fr-FR" b="1" dirty="0" smtClean="0">
                <a:solidFill>
                  <a:srgbClr val="4F81BD"/>
                </a:solidFill>
              </a:rPr>
              <a:t>Détruire une variable session</a:t>
            </a:r>
            <a:endParaRPr lang="fr-FR" b="1" dirty="0">
              <a:solidFill>
                <a:srgbClr val="4F81BD"/>
              </a:solidFill>
            </a:endParaRPr>
          </a:p>
          <a:p>
            <a:r>
              <a:rPr lang="fr-FR" smtClean="0"/>
              <a:t>La </a:t>
            </a:r>
            <a:r>
              <a:rPr lang="fr-FR" dirty="0" smtClean="0"/>
              <a:t>fonction </a:t>
            </a:r>
            <a:r>
              <a:rPr lang="fr-FR" dirty="0" err="1" smtClean="0"/>
              <a:t>unset</a:t>
            </a:r>
            <a:r>
              <a:rPr lang="fr-FR" dirty="0" smtClean="0"/>
              <a:t>() permet de supprimer une variable session.</a:t>
            </a:r>
          </a:p>
          <a:p>
            <a:r>
              <a:rPr lang="fr-FR" dirty="0" smtClean="0"/>
              <a:t>Dans l’exemple ci-dessus, pour supprimer la variable « </a:t>
            </a:r>
            <a:r>
              <a:rPr lang="fr-FR" dirty="0" err="1" smtClean="0"/>
              <a:t>visitepage</a:t>
            </a:r>
            <a:r>
              <a:rPr lang="fr-FR" dirty="0" smtClean="0"/>
              <a:t> » il suffit de faire : </a:t>
            </a:r>
            <a:br>
              <a:rPr lang="fr-FR" dirty="0" smtClean="0"/>
            </a:br>
            <a:r>
              <a:rPr lang="fr-FR" dirty="0" smtClean="0"/>
              <a:t>		</a:t>
            </a:r>
            <a:r>
              <a:rPr lang="fr-FR" dirty="0" err="1" smtClean="0"/>
              <a:t>unset</a:t>
            </a:r>
            <a:r>
              <a:rPr lang="fr-FR" dirty="0" smtClean="0"/>
              <a:t> (</a:t>
            </a:r>
            <a:r>
              <a:rPr lang="fr-FR" dirty="0"/>
              <a:t>($_SESSION['</a:t>
            </a:r>
            <a:r>
              <a:rPr lang="fr-FR" dirty="0" err="1"/>
              <a:t>visitepage</a:t>
            </a:r>
            <a:r>
              <a:rPr lang="fr-FR" dirty="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144</a:t>
            </a:fld>
            <a:endParaRPr lang="fr-FR"/>
          </a:p>
        </p:txBody>
      </p:sp>
    </p:spTree>
    <p:extLst>
      <p:ext uri="{BB962C8B-B14F-4D97-AF65-F5344CB8AC3E}">
        <p14:creationId xmlns:p14="http://schemas.microsoft.com/office/powerpoint/2010/main" val="18388080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Envoi de mails en PHP</a:t>
            </a:r>
            <a:endParaRPr lang="fr-FR" dirty="0"/>
          </a:p>
        </p:txBody>
      </p:sp>
      <p:sp>
        <p:nvSpPr>
          <p:cNvPr id="3" name="Espace réservé du contenu 2"/>
          <p:cNvSpPr>
            <a:spLocks noGrp="1"/>
          </p:cNvSpPr>
          <p:nvPr>
            <p:ph idx="1"/>
          </p:nvPr>
        </p:nvSpPr>
        <p:spPr/>
        <p:txBody>
          <a:bodyPr/>
          <a:lstStyle/>
          <a:p>
            <a:r>
              <a:rPr lang="fr-FR" sz="2400" dirty="0"/>
              <a:t>PHP permet d’envoyer des mails directement à partir d’un script.</a:t>
            </a:r>
          </a:p>
          <a:p>
            <a:r>
              <a:rPr lang="fr-FR" sz="2400" dirty="0"/>
              <a:t>L</a:t>
            </a:r>
            <a:r>
              <a:rPr lang="fr-FR" sz="2400" dirty="0" smtClean="0"/>
              <a:t>a </a:t>
            </a:r>
            <a:r>
              <a:rPr lang="fr-FR" sz="2400" dirty="0"/>
              <a:t>fonction mail(</a:t>
            </a:r>
            <a:r>
              <a:rPr lang="fr-FR" sz="2400" dirty="0" smtClean="0"/>
              <a:t>) </a:t>
            </a:r>
            <a:r>
              <a:rPr lang="fr-FR" sz="2400" dirty="0"/>
              <a:t>remplit cette tâche, sa syntaxe d’appel est la suivante </a:t>
            </a:r>
            <a:r>
              <a:rPr lang="fr-FR" sz="2400" dirty="0" smtClean="0"/>
              <a:t>:</a:t>
            </a:r>
          </a:p>
          <a:p>
            <a:pPr marL="0" indent="0" algn="ctr">
              <a:buNone/>
            </a:pPr>
            <a:r>
              <a:rPr lang="fr-FR" sz="2000" dirty="0" smtClean="0"/>
              <a:t>mail</a:t>
            </a:r>
            <a:r>
              <a:rPr lang="fr-FR" sz="2000" dirty="0"/>
              <a:t>(destinataire</a:t>
            </a:r>
            <a:r>
              <a:rPr lang="fr-FR" sz="2000" dirty="0" smtClean="0"/>
              <a:t>, sujet, message, entête, paramètres</a:t>
            </a:r>
            <a:r>
              <a:rPr lang="fr-FR" sz="2000" dirty="0"/>
              <a:t>)</a:t>
            </a:r>
          </a:p>
          <a:p>
            <a:r>
              <a:rPr lang="fr-FR" sz="2400" dirty="0" smtClean="0"/>
              <a:t>Avec :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145</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578203822"/>
              </p:ext>
            </p:extLst>
          </p:nvPr>
        </p:nvGraphicFramePr>
        <p:xfrm>
          <a:off x="1770594" y="3648711"/>
          <a:ext cx="6096000" cy="276351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just">
                        <a:spcAft>
                          <a:spcPts val="0"/>
                        </a:spcAft>
                      </a:pPr>
                      <a:r>
                        <a:rPr lang="fr-FR" sz="1400" b="1" dirty="0">
                          <a:effectLst/>
                          <a:latin typeface="Cambria"/>
                          <a:ea typeface="Cambria"/>
                          <a:cs typeface="Times New Roman"/>
                        </a:rPr>
                        <a:t>Paramètre</a:t>
                      </a:r>
                      <a:endParaRPr lang="fr-FR" sz="1400" dirty="0">
                        <a:effectLst/>
                        <a:latin typeface="Cambria"/>
                        <a:ea typeface="Cambria"/>
                        <a:cs typeface="Times New Roman"/>
                      </a:endParaRPr>
                    </a:p>
                  </a:txBody>
                  <a:tcPr marL="68580" marR="68580" marT="0" marB="0"/>
                </a:tc>
                <a:tc>
                  <a:txBody>
                    <a:bodyPr/>
                    <a:lstStyle/>
                    <a:p>
                      <a:pPr algn="just">
                        <a:spcAft>
                          <a:spcPts val="0"/>
                        </a:spcAft>
                      </a:pPr>
                      <a:r>
                        <a:rPr lang="fr-FR" sz="1400" b="1" dirty="0">
                          <a:effectLst/>
                          <a:latin typeface="Cambria"/>
                          <a:ea typeface="Cambria"/>
                          <a:cs typeface="Times New Roman"/>
                        </a:rPr>
                        <a:t>Description</a:t>
                      </a:r>
                      <a:endParaRPr lang="fr-FR" sz="1400" dirty="0">
                        <a:effectLst/>
                        <a:latin typeface="Cambria"/>
                        <a:ea typeface="Cambria"/>
                        <a:cs typeface="Times New Roman"/>
                      </a:endParaRPr>
                    </a:p>
                  </a:txBody>
                  <a:tcPr marL="68580" marR="68580" marT="0" marB="0"/>
                </a:tc>
              </a:tr>
              <a:tr h="370840">
                <a:tc>
                  <a:txBody>
                    <a:bodyPr/>
                    <a:lstStyle/>
                    <a:p>
                      <a:pPr algn="just">
                        <a:spcAft>
                          <a:spcPts val="0"/>
                        </a:spcAft>
                      </a:pPr>
                      <a:r>
                        <a:rPr lang="fr-FR" sz="1400" dirty="0">
                          <a:effectLst/>
                          <a:latin typeface="Cambria"/>
                          <a:ea typeface="Cambria"/>
                          <a:cs typeface="Times New Roman"/>
                        </a:rPr>
                        <a:t>destinataire</a:t>
                      </a:r>
                    </a:p>
                  </a:txBody>
                  <a:tcPr marL="68580" marR="68580" marT="0" marB="0"/>
                </a:tc>
                <a:tc>
                  <a:txBody>
                    <a:bodyPr/>
                    <a:lstStyle/>
                    <a:p>
                      <a:pPr algn="just">
                        <a:spcAft>
                          <a:spcPts val="0"/>
                        </a:spcAft>
                      </a:pPr>
                      <a:r>
                        <a:rPr lang="fr-FR" sz="1400">
                          <a:effectLst/>
                          <a:latin typeface="Cambria"/>
                          <a:ea typeface="Cambria"/>
                          <a:cs typeface="Times New Roman"/>
                        </a:rPr>
                        <a:t>Adresse email du destinataire</a:t>
                      </a:r>
                    </a:p>
                  </a:txBody>
                  <a:tcPr marL="68580" marR="68580" marT="0" marB="0"/>
                </a:tc>
              </a:tr>
              <a:tr h="370840">
                <a:tc>
                  <a:txBody>
                    <a:bodyPr/>
                    <a:lstStyle/>
                    <a:p>
                      <a:pPr algn="just">
                        <a:spcAft>
                          <a:spcPts val="0"/>
                        </a:spcAft>
                      </a:pPr>
                      <a:r>
                        <a:rPr lang="fr-FR" sz="1400" dirty="0">
                          <a:effectLst/>
                          <a:latin typeface="Cambria"/>
                          <a:ea typeface="Cambria"/>
                          <a:cs typeface="Times New Roman"/>
                        </a:rPr>
                        <a:t>sujet</a:t>
                      </a:r>
                    </a:p>
                  </a:txBody>
                  <a:tcPr marL="68580" marR="68580" marT="0" marB="0"/>
                </a:tc>
                <a:tc>
                  <a:txBody>
                    <a:bodyPr/>
                    <a:lstStyle/>
                    <a:p>
                      <a:pPr algn="just">
                        <a:spcAft>
                          <a:spcPts val="0"/>
                        </a:spcAft>
                      </a:pPr>
                      <a:r>
                        <a:rPr lang="fr-FR" sz="1400" dirty="0">
                          <a:effectLst/>
                          <a:latin typeface="Cambria"/>
                          <a:ea typeface="Cambria"/>
                          <a:cs typeface="Times New Roman"/>
                        </a:rPr>
                        <a:t>Sujet du mail</a:t>
                      </a:r>
                      <a:r>
                        <a:rPr lang="fr-FR" sz="1400" dirty="0" smtClean="0">
                          <a:effectLst/>
                          <a:latin typeface="Cambria"/>
                          <a:ea typeface="Cambria"/>
                          <a:cs typeface="Times New Roman"/>
                        </a:rPr>
                        <a:t>.</a:t>
                      </a:r>
                      <a:endParaRPr lang="fr-FR" sz="1400" dirty="0">
                        <a:effectLst/>
                        <a:latin typeface="Cambria"/>
                        <a:ea typeface="Cambria"/>
                        <a:cs typeface="Times New Roman"/>
                      </a:endParaRPr>
                    </a:p>
                  </a:txBody>
                  <a:tcPr marL="68580" marR="68580" marT="0" marB="0"/>
                </a:tc>
              </a:tr>
              <a:tr h="370840">
                <a:tc>
                  <a:txBody>
                    <a:bodyPr/>
                    <a:lstStyle/>
                    <a:p>
                      <a:pPr algn="just">
                        <a:spcAft>
                          <a:spcPts val="0"/>
                        </a:spcAft>
                      </a:pPr>
                      <a:r>
                        <a:rPr lang="fr-FR" sz="1400" dirty="0" smtClean="0">
                          <a:effectLst/>
                          <a:latin typeface="Cambria"/>
                          <a:ea typeface="Cambria"/>
                          <a:cs typeface="Times New Roman"/>
                        </a:rPr>
                        <a:t>message</a:t>
                      </a:r>
                      <a:endParaRPr lang="fr-FR" sz="1400" dirty="0">
                        <a:effectLst/>
                        <a:latin typeface="Cambria"/>
                        <a:ea typeface="Cambria"/>
                        <a:cs typeface="Times New Roman"/>
                      </a:endParaRPr>
                    </a:p>
                  </a:txBody>
                  <a:tcPr marL="68580" marR="68580" marT="0" marB="0"/>
                </a:tc>
                <a:tc>
                  <a:txBody>
                    <a:bodyPr/>
                    <a:lstStyle/>
                    <a:p>
                      <a:pPr algn="just">
                        <a:spcAft>
                          <a:spcPts val="0"/>
                        </a:spcAft>
                      </a:pPr>
                      <a:r>
                        <a:rPr lang="fr-FR" sz="1400" dirty="0">
                          <a:effectLst/>
                          <a:latin typeface="Cambria"/>
                          <a:ea typeface="Cambria"/>
                          <a:cs typeface="Times New Roman"/>
                        </a:rPr>
                        <a:t>C’est le texte contenu dans l’email. </a:t>
                      </a:r>
                    </a:p>
                  </a:txBody>
                  <a:tcPr marL="68580" marR="68580" marT="0" marB="0"/>
                </a:tc>
              </a:tr>
              <a:tr h="370840">
                <a:tc>
                  <a:txBody>
                    <a:bodyPr/>
                    <a:lstStyle/>
                    <a:p>
                      <a:pPr algn="just">
                        <a:spcAft>
                          <a:spcPts val="0"/>
                        </a:spcAft>
                      </a:pPr>
                      <a:r>
                        <a:rPr lang="en-GB" sz="1400">
                          <a:effectLst/>
                          <a:latin typeface="Cambria"/>
                          <a:ea typeface="Cambria"/>
                          <a:cs typeface="Times New Roman"/>
                        </a:rPr>
                        <a:t>entête</a:t>
                      </a:r>
                      <a:endParaRPr lang="fr-FR" sz="1400">
                        <a:effectLst/>
                        <a:latin typeface="Cambria"/>
                        <a:ea typeface="Cambria"/>
                        <a:cs typeface="Times New Roman"/>
                      </a:endParaRPr>
                    </a:p>
                  </a:txBody>
                  <a:tcPr marL="68580" marR="68580" marT="0" marB="0"/>
                </a:tc>
                <a:tc>
                  <a:txBody>
                    <a:bodyPr/>
                    <a:lstStyle/>
                    <a:p>
                      <a:pPr algn="just">
                        <a:spcAft>
                          <a:spcPts val="0"/>
                        </a:spcAft>
                      </a:pPr>
                      <a:r>
                        <a:rPr lang="fr-FR" sz="1400" dirty="0">
                          <a:effectLst/>
                          <a:latin typeface="Cambria"/>
                          <a:ea typeface="Cambria"/>
                          <a:cs typeface="Times New Roman"/>
                        </a:rPr>
                        <a:t>Ce paramètre est </a:t>
                      </a:r>
                      <a:r>
                        <a:rPr lang="fr-FR" sz="1400" dirty="0" smtClean="0">
                          <a:effectLst/>
                          <a:latin typeface="Cambria"/>
                          <a:ea typeface="Cambria"/>
                          <a:cs typeface="Times New Roman"/>
                        </a:rPr>
                        <a:t>optionnel;</a:t>
                      </a:r>
                      <a:r>
                        <a:rPr lang="fr-FR" sz="1400" baseline="0" dirty="0" smtClean="0">
                          <a:effectLst/>
                          <a:latin typeface="Cambria"/>
                          <a:ea typeface="Cambria"/>
                          <a:cs typeface="Times New Roman"/>
                        </a:rPr>
                        <a:t> il </a:t>
                      </a:r>
                      <a:r>
                        <a:rPr lang="fr-FR" sz="1400" dirty="0" smtClean="0">
                          <a:effectLst/>
                          <a:latin typeface="Cambria"/>
                          <a:ea typeface="Cambria"/>
                          <a:cs typeface="Times New Roman"/>
                        </a:rPr>
                        <a:t>spécifie </a:t>
                      </a:r>
                      <a:r>
                        <a:rPr lang="fr-FR" sz="1400" dirty="0">
                          <a:effectLst/>
                          <a:latin typeface="Cambria"/>
                          <a:ea typeface="Cambria"/>
                          <a:cs typeface="Times New Roman"/>
                        </a:rPr>
                        <a:t>des entêtes additionnels comme Cc (</a:t>
                      </a:r>
                      <a:r>
                        <a:rPr lang="fr-FR" sz="1400" dirty="0" smtClean="0">
                          <a:effectLst/>
                          <a:latin typeface="Cambria"/>
                          <a:ea typeface="Cambria"/>
                          <a:cs typeface="Times New Roman"/>
                        </a:rPr>
                        <a:t>copie) </a:t>
                      </a:r>
                      <a:r>
                        <a:rPr lang="fr-FR" sz="1400" dirty="0">
                          <a:effectLst/>
                          <a:latin typeface="Cambria"/>
                          <a:ea typeface="Cambria"/>
                          <a:cs typeface="Times New Roman"/>
                        </a:rPr>
                        <a:t>ou </a:t>
                      </a:r>
                      <a:r>
                        <a:rPr lang="fr-FR" sz="1400" dirty="0" err="1">
                          <a:effectLst/>
                          <a:latin typeface="Cambria"/>
                          <a:ea typeface="Cambria"/>
                          <a:cs typeface="Times New Roman"/>
                        </a:rPr>
                        <a:t>Bcc</a:t>
                      </a:r>
                      <a:r>
                        <a:rPr lang="fr-FR" sz="1400" dirty="0">
                          <a:effectLst/>
                          <a:latin typeface="Cambria"/>
                          <a:ea typeface="Cambria"/>
                          <a:cs typeface="Times New Roman"/>
                        </a:rPr>
                        <a:t> (copie cachée). </a:t>
                      </a:r>
                    </a:p>
                  </a:txBody>
                  <a:tcPr marL="68580" marR="68580" marT="0" marB="0"/>
                </a:tc>
              </a:tr>
              <a:tr h="370840">
                <a:tc>
                  <a:txBody>
                    <a:bodyPr/>
                    <a:lstStyle/>
                    <a:p>
                      <a:pPr algn="just">
                        <a:spcAft>
                          <a:spcPts val="0"/>
                        </a:spcAft>
                      </a:pPr>
                      <a:r>
                        <a:rPr lang="fr-FR" sz="1400" dirty="0">
                          <a:effectLst/>
                          <a:latin typeface="Cambria"/>
                          <a:ea typeface="Cambria"/>
                          <a:cs typeface="Times New Roman"/>
                        </a:rPr>
                        <a:t>paramètres</a:t>
                      </a:r>
                    </a:p>
                  </a:txBody>
                  <a:tcPr marL="68580" marR="68580" marT="0" marB="0"/>
                </a:tc>
                <a:tc>
                  <a:txBody>
                    <a:bodyPr/>
                    <a:lstStyle/>
                    <a:p>
                      <a:pPr algn="just">
                        <a:spcAft>
                          <a:spcPts val="0"/>
                        </a:spcAft>
                      </a:pPr>
                      <a:r>
                        <a:rPr lang="fr-FR" sz="1400" dirty="0">
                          <a:effectLst/>
                          <a:latin typeface="Cambria"/>
                          <a:ea typeface="Cambria"/>
                          <a:cs typeface="Times New Roman"/>
                        </a:rPr>
                        <a:t>Ce paramètre est </a:t>
                      </a:r>
                      <a:r>
                        <a:rPr lang="fr-FR" sz="1400" dirty="0" smtClean="0">
                          <a:effectLst/>
                          <a:latin typeface="Cambria"/>
                          <a:ea typeface="Cambria"/>
                          <a:cs typeface="Times New Roman"/>
                        </a:rPr>
                        <a:t>optionnel; il spécifie </a:t>
                      </a:r>
                      <a:r>
                        <a:rPr lang="fr-FR" sz="1400" dirty="0">
                          <a:effectLst/>
                          <a:latin typeface="Cambria"/>
                          <a:ea typeface="Cambria"/>
                          <a:cs typeface="Times New Roman"/>
                        </a:rPr>
                        <a:t>des paramètres additionnels pour le programme d’envoi de mail.</a:t>
                      </a:r>
                    </a:p>
                  </a:txBody>
                  <a:tcPr marL="68580" marR="68580" marT="0" marB="0"/>
                </a:tc>
              </a:tr>
            </a:tbl>
          </a:graphicData>
        </a:graphic>
      </p:graphicFrame>
    </p:spTree>
    <p:extLst>
      <p:ext uri="{BB962C8B-B14F-4D97-AF65-F5344CB8AC3E}">
        <p14:creationId xmlns:p14="http://schemas.microsoft.com/office/powerpoint/2010/main" val="23031947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Envoi de </a:t>
            </a:r>
            <a:r>
              <a:rPr lang="fr-FR" b="1" dirty="0">
                <a:solidFill>
                  <a:schemeClr val="tx2"/>
                </a:solidFill>
              </a:rPr>
              <a:t>mails en PHP</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Pour que la fonction mail() soit opérationnelle il faut que le serveur de mail associé à votre site soit en état de marche et autorise l’envoi de mail.</a:t>
            </a:r>
          </a:p>
          <a:p>
            <a:r>
              <a:rPr lang="fr-FR" dirty="0"/>
              <a:t>Pour plus de détails vous pouvez vous référer aux liens :</a:t>
            </a:r>
          </a:p>
          <a:p>
            <a:pPr lvl="1">
              <a:buFont typeface="Wingdings" charset="2"/>
              <a:buChar char="Ø"/>
            </a:pPr>
            <a:r>
              <a:rPr lang="en-US" u="sng" dirty="0">
                <a:hlinkClick r:id="rId2"/>
              </a:rPr>
              <a:t>http://php.net/manual/fr/</a:t>
            </a:r>
            <a:r>
              <a:rPr lang="en-US" u="sng" dirty="0" smtClean="0">
                <a:hlinkClick r:id="rId2"/>
              </a:rPr>
              <a:t>function.mail.php</a:t>
            </a:r>
            <a:endParaRPr lang="en-US" u="sng" dirty="0" smtClean="0"/>
          </a:p>
          <a:p>
            <a:pPr lvl="1">
              <a:buFont typeface="Wingdings" charset="2"/>
              <a:buChar char="Ø"/>
            </a:pPr>
            <a:r>
              <a:rPr lang="nl-NL" u="sng" dirty="0" smtClean="0"/>
              <a:t>http</a:t>
            </a:r>
            <a:r>
              <a:rPr lang="nl-NL" u="sng" dirty="0"/>
              <a:t>://www.w3schools.com/</a:t>
            </a:r>
            <a:r>
              <a:rPr lang="nl-NL" u="sng" dirty="0" err="1"/>
              <a:t>php</a:t>
            </a:r>
            <a:r>
              <a:rPr lang="nl-NL" u="sng" dirty="0"/>
              <a:t>/</a:t>
            </a:r>
            <a:r>
              <a:rPr lang="nl-NL" u="sng" dirty="0" err="1"/>
              <a:t>php_ref_mail.asp</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146</a:t>
            </a:fld>
            <a:endParaRPr lang="fr-FR"/>
          </a:p>
        </p:txBody>
      </p:sp>
    </p:spTree>
    <p:extLst>
      <p:ext uri="{BB962C8B-B14F-4D97-AF65-F5344CB8AC3E}">
        <p14:creationId xmlns:p14="http://schemas.microsoft.com/office/powerpoint/2010/main" val="26355106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Envoi de mails en </a:t>
            </a:r>
            <a:r>
              <a:rPr lang="fr-FR" b="1" dirty="0" smtClean="0">
                <a:solidFill>
                  <a:schemeClr val="tx2"/>
                </a:solidFill>
              </a:rPr>
              <a:t>PHP : exemples</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solidFill>
                  <a:schemeClr val="accent1"/>
                </a:solidFill>
              </a:rPr>
              <a:t>Un mail simple</a:t>
            </a:r>
            <a:endParaRPr lang="fr-FR" dirty="0" smtClean="0"/>
          </a:p>
          <a:p>
            <a:pPr marL="0" indent="0">
              <a:buNone/>
            </a:pPr>
            <a:r>
              <a:rPr lang="fr-FR" dirty="0" smtClean="0"/>
              <a:t>	$</a:t>
            </a:r>
            <a:r>
              <a:rPr lang="fr-FR" dirty="0"/>
              <a:t>destinataire = </a:t>
            </a:r>
            <a:r>
              <a:rPr lang="fr-FR" dirty="0" smtClean="0"/>
              <a:t>"</a:t>
            </a:r>
            <a:r>
              <a:rPr lang="fr-FR" dirty="0" err="1" smtClean="0"/>
              <a:t>tony</a:t>
            </a:r>
            <a:r>
              <a:rPr lang="fr-FR" dirty="0" err="1"/>
              <a:t>@</a:t>
            </a:r>
            <a:r>
              <a:rPr lang="fr-FR" dirty="0" err="1" smtClean="0"/>
              <a:t>unice.fr</a:t>
            </a:r>
            <a:r>
              <a:rPr lang="fr-FR" dirty="0" smtClean="0"/>
              <a:t>";</a:t>
            </a:r>
            <a:br>
              <a:rPr lang="fr-FR" dirty="0" smtClean="0"/>
            </a:br>
            <a:r>
              <a:rPr lang="fr-FR" dirty="0" smtClean="0"/>
              <a:t>	$</a:t>
            </a:r>
            <a:r>
              <a:rPr lang="fr-FR" dirty="0"/>
              <a:t>sujet = "Mail test";</a:t>
            </a:r>
            <a:r>
              <a:rPr lang="fr-FR" dirty="0" smtClean="0"/>
              <a:t/>
            </a:r>
            <a:br>
              <a:rPr lang="fr-FR" dirty="0" smtClean="0"/>
            </a:br>
            <a:r>
              <a:rPr lang="fr-FR" dirty="0" smtClean="0"/>
              <a:t>	$</a:t>
            </a:r>
            <a:r>
              <a:rPr lang="fr-FR" dirty="0"/>
              <a:t>message = "Bonjour, voici un message simple. ";</a:t>
            </a:r>
            <a:r>
              <a:rPr lang="fr-FR" dirty="0" smtClean="0"/>
              <a:t/>
            </a:r>
            <a:br>
              <a:rPr lang="fr-FR" dirty="0" smtClean="0"/>
            </a:br>
            <a:r>
              <a:rPr lang="fr-FR" dirty="0" smtClean="0"/>
              <a:t>	$</a:t>
            </a:r>
            <a:r>
              <a:rPr lang="fr-FR" dirty="0"/>
              <a:t>auteur = </a:t>
            </a:r>
            <a:r>
              <a:rPr lang="fr-FR" dirty="0" smtClean="0">
                <a:hlinkClick r:id="rId2"/>
              </a:rPr>
              <a:t>paul.duraud</a:t>
            </a:r>
            <a:r>
              <a:rPr lang="fr-FR" dirty="0">
                <a:hlinkClick r:id="rId2"/>
              </a:rPr>
              <a:t>@</a:t>
            </a:r>
            <a:r>
              <a:rPr lang="fr-FR" dirty="0" smtClean="0">
                <a:hlinkClick r:id="rId2"/>
              </a:rPr>
              <a:t>orange.fr</a:t>
            </a:r>
            <a:r>
              <a:rPr lang="fr-FR" dirty="0" smtClean="0"/>
              <a:t>;</a:t>
            </a:r>
            <a:br>
              <a:rPr lang="fr-FR" dirty="0" smtClean="0"/>
            </a:br>
            <a:r>
              <a:rPr lang="fr-FR" dirty="0" smtClean="0"/>
              <a:t>	$</a:t>
            </a:r>
            <a:r>
              <a:rPr lang="fr-FR" dirty="0" err="1"/>
              <a:t>entete</a:t>
            </a:r>
            <a:r>
              <a:rPr lang="fr-FR" dirty="0"/>
              <a:t> = "De: $auteur";</a:t>
            </a:r>
            <a:r>
              <a:rPr lang="fr-FR" dirty="0" smtClean="0"/>
              <a:t/>
            </a:r>
            <a:br>
              <a:rPr lang="fr-FR" dirty="0" smtClean="0"/>
            </a:br>
            <a:r>
              <a:rPr lang="fr-FR" dirty="0" smtClean="0"/>
              <a:t>	mail</a:t>
            </a:r>
            <a:r>
              <a:rPr lang="fr-FR" dirty="0"/>
              <a:t>($destinataire</a:t>
            </a:r>
            <a:r>
              <a:rPr lang="fr-FR" dirty="0" smtClean="0"/>
              <a:t>, $</a:t>
            </a:r>
            <a:r>
              <a:rPr lang="fr-FR" dirty="0"/>
              <a:t>sujet</a:t>
            </a:r>
            <a:r>
              <a:rPr lang="fr-FR" dirty="0" smtClean="0"/>
              <a:t>, $</a:t>
            </a:r>
            <a:r>
              <a:rPr lang="fr-FR" dirty="0"/>
              <a:t>message</a:t>
            </a:r>
            <a:r>
              <a:rPr lang="fr-FR" dirty="0" smtClean="0"/>
              <a:t>, $</a:t>
            </a:r>
            <a:r>
              <a:rPr lang="fr-FR" dirty="0" err="1"/>
              <a:t>entete</a:t>
            </a:r>
            <a:r>
              <a:rPr lang="fr-FR" dirty="0"/>
              <a:t>)</a:t>
            </a:r>
            <a:r>
              <a:rPr lang="fr-FR" dirty="0" smtClean="0"/>
              <a:t>;</a:t>
            </a:r>
            <a:br>
              <a:rPr lang="fr-FR" dirty="0" smtClean="0"/>
            </a:br>
            <a:r>
              <a:rPr lang="fr-FR" dirty="0" smtClean="0"/>
              <a:t>	</a:t>
            </a:r>
            <a:r>
              <a:rPr lang="fr-FR" dirty="0" err="1" smtClean="0"/>
              <a:t>echo</a:t>
            </a:r>
            <a:r>
              <a:rPr lang="fr-FR" dirty="0" smtClean="0"/>
              <a:t> </a:t>
            </a:r>
            <a:r>
              <a:rPr lang="fr-FR" dirty="0"/>
              <a:t>"Mail envoyé."; </a:t>
            </a:r>
            <a:endParaRPr lang="fr-FR"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147</a:t>
            </a:fld>
            <a:endParaRPr lang="fr-FR"/>
          </a:p>
        </p:txBody>
      </p:sp>
    </p:spTree>
    <p:extLst>
      <p:ext uri="{BB962C8B-B14F-4D97-AF65-F5344CB8AC3E}">
        <p14:creationId xmlns:p14="http://schemas.microsoft.com/office/powerpoint/2010/main" val="20814622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Envoi de mails en PHP : exemples</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sz="4400" dirty="0" smtClean="0">
                <a:solidFill>
                  <a:srgbClr val="4F81BD"/>
                </a:solidFill>
              </a:rPr>
              <a:t>Un formulaire pour envoyer un mail</a:t>
            </a:r>
          </a:p>
          <a:p>
            <a:pPr marL="0" indent="0">
              <a:buNone/>
            </a:pPr>
            <a:r>
              <a:rPr lang="fr-FR" dirty="0"/>
              <a:t>if (</a:t>
            </a:r>
            <a:r>
              <a:rPr lang="fr-FR" dirty="0" err="1"/>
              <a:t>isset</a:t>
            </a:r>
            <a:r>
              <a:rPr lang="fr-FR" dirty="0"/>
              <a:t>($_REQUEST['email'])) </a:t>
            </a:r>
            <a:r>
              <a:rPr lang="fr-FR" dirty="0" smtClean="0"/>
              <a:t>{</a:t>
            </a:r>
          </a:p>
          <a:p>
            <a:pPr marL="400050" lvl="1" indent="0">
              <a:buNone/>
            </a:pPr>
            <a:r>
              <a:rPr lang="fr-FR" dirty="0"/>
              <a:t>//envoi de l’email </a:t>
            </a:r>
            <a:endParaRPr lang="fr-FR" dirty="0" smtClean="0"/>
          </a:p>
          <a:p>
            <a:pPr marL="400050" lvl="1" indent="0">
              <a:buNone/>
            </a:pPr>
            <a:r>
              <a:rPr lang="fr-FR" dirty="0"/>
              <a:t>$email = $_REQUEST['email'] ; </a:t>
            </a:r>
            <a:endParaRPr lang="fr-FR" dirty="0" smtClean="0"/>
          </a:p>
          <a:p>
            <a:pPr marL="400050" lvl="1" indent="0">
              <a:buNone/>
            </a:pPr>
            <a:r>
              <a:rPr lang="fr-FR" dirty="0"/>
              <a:t>$sujet = $_REQUEST['sujet'] ; </a:t>
            </a:r>
            <a:endParaRPr lang="fr-FR" dirty="0" smtClean="0"/>
          </a:p>
          <a:p>
            <a:pPr marL="400050" lvl="1" indent="0">
              <a:buNone/>
            </a:pPr>
            <a:r>
              <a:rPr lang="fr-FR" dirty="0" smtClean="0"/>
              <a:t>$message = $_REQUEST['message'] ;</a:t>
            </a:r>
          </a:p>
          <a:p>
            <a:pPr marL="400050" lvl="1" indent="0">
              <a:buNone/>
            </a:pPr>
            <a:r>
              <a:rPr lang="fr-FR" dirty="0"/>
              <a:t>mail( "</a:t>
            </a:r>
            <a:r>
              <a:rPr lang="fr-FR" dirty="0" err="1"/>
              <a:t>tony@unice.fr</a:t>
            </a:r>
            <a:r>
              <a:rPr lang="fr-FR" dirty="0"/>
              <a:t>", "Sujet: $sujet", $message, "De: $email" ); </a:t>
            </a:r>
            <a:endParaRPr lang="fr-FR" dirty="0" smtClean="0"/>
          </a:p>
          <a:p>
            <a:pPr marL="400050" lvl="1" indent="0">
              <a:buNone/>
            </a:pPr>
            <a:r>
              <a:rPr lang="fr-FR" dirty="0" err="1"/>
              <a:t>echo</a:t>
            </a:r>
            <a:r>
              <a:rPr lang="fr-FR" dirty="0"/>
              <a:t> "Merci d’utiliser notre formulaire d’email"; </a:t>
            </a:r>
          </a:p>
          <a:p>
            <a:pPr marL="0" indent="0">
              <a:buNone/>
            </a:pPr>
            <a:r>
              <a:rPr lang="fr-FR" dirty="0" smtClean="0"/>
              <a:t>} </a:t>
            </a:r>
            <a:r>
              <a:rPr lang="fr-FR" dirty="0" err="1" smtClean="0"/>
              <a:t>else</a:t>
            </a:r>
            <a:r>
              <a:rPr lang="fr-FR" dirty="0" smtClean="0"/>
              <a:t> {</a:t>
            </a:r>
          </a:p>
          <a:p>
            <a:pPr marL="0" indent="0">
              <a:buNone/>
            </a:pPr>
            <a:r>
              <a:rPr lang="fr-FR" dirty="0"/>
              <a:t>	</a:t>
            </a:r>
            <a:r>
              <a:rPr lang="fr-FR" dirty="0" err="1"/>
              <a:t>echo</a:t>
            </a:r>
            <a:r>
              <a:rPr lang="fr-FR" dirty="0"/>
              <a:t> "&lt;</a:t>
            </a:r>
            <a:r>
              <a:rPr lang="fr-FR" dirty="0" err="1"/>
              <a:t>form</a:t>
            </a:r>
            <a:r>
              <a:rPr lang="fr-FR" dirty="0"/>
              <a:t> </a:t>
            </a:r>
            <a:r>
              <a:rPr lang="fr-FR" dirty="0" err="1"/>
              <a:t>method</a:t>
            </a:r>
            <a:r>
              <a:rPr lang="fr-FR" dirty="0"/>
              <a:t>='post' action='</a:t>
            </a:r>
            <a:r>
              <a:rPr lang="fr-FR" dirty="0" err="1"/>
              <a:t>mailform.php</a:t>
            </a:r>
            <a:r>
              <a:rPr lang="fr-FR" dirty="0"/>
              <a:t>'&gt; </a:t>
            </a:r>
            <a:endParaRPr lang="fr-FR" dirty="0" smtClean="0"/>
          </a:p>
          <a:p>
            <a:pPr marL="0" indent="0">
              <a:buNone/>
            </a:pPr>
            <a:r>
              <a:rPr lang="fr-FR" dirty="0"/>
              <a:t>	</a:t>
            </a:r>
            <a:r>
              <a:rPr lang="fr-FR" dirty="0" smtClean="0"/>
              <a:t>	</a:t>
            </a:r>
            <a:r>
              <a:rPr lang="fr-FR" dirty="0"/>
              <a:t>Email: &lt;input </a:t>
            </a:r>
            <a:r>
              <a:rPr lang="fr-FR" dirty="0" err="1"/>
              <a:t>name</a:t>
            </a:r>
            <a:r>
              <a:rPr lang="fr-FR" dirty="0"/>
              <a:t>='email' type='</a:t>
            </a:r>
            <a:r>
              <a:rPr lang="fr-FR" dirty="0" err="1"/>
              <a:t>text</a:t>
            </a:r>
            <a:r>
              <a:rPr lang="fr-FR" dirty="0"/>
              <a:t>' /&gt;&lt;</a:t>
            </a:r>
            <a:r>
              <a:rPr lang="fr-FR" dirty="0" err="1"/>
              <a:t>br</a:t>
            </a:r>
            <a:r>
              <a:rPr lang="fr-FR" dirty="0"/>
              <a:t> /&gt; </a:t>
            </a:r>
            <a:endParaRPr lang="fr-FR" dirty="0" smtClean="0"/>
          </a:p>
          <a:p>
            <a:pPr marL="0" indent="0">
              <a:buNone/>
            </a:pPr>
            <a:r>
              <a:rPr lang="fr-FR" dirty="0"/>
              <a:t>	</a:t>
            </a:r>
            <a:r>
              <a:rPr lang="fr-FR" dirty="0" smtClean="0"/>
              <a:t>	</a:t>
            </a:r>
            <a:r>
              <a:rPr lang="fr-FR" dirty="0"/>
              <a:t>Sujet: &lt;input </a:t>
            </a:r>
            <a:r>
              <a:rPr lang="fr-FR" dirty="0" err="1"/>
              <a:t>name</a:t>
            </a:r>
            <a:r>
              <a:rPr lang="fr-FR" dirty="0"/>
              <a:t>='sujet' type='</a:t>
            </a:r>
            <a:r>
              <a:rPr lang="fr-FR" dirty="0" err="1"/>
              <a:t>text</a:t>
            </a:r>
            <a:r>
              <a:rPr lang="fr-FR" dirty="0"/>
              <a:t>' /&gt;&lt;</a:t>
            </a:r>
            <a:r>
              <a:rPr lang="fr-FR" dirty="0" err="1"/>
              <a:t>br</a:t>
            </a:r>
            <a:r>
              <a:rPr lang="fr-FR" dirty="0"/>
              <a:t> /&gt; </a:t>
            </a:r>
            <a:endParaRPr lang="fr-FR" dirty="0" smtClean="0"/>
          </a:p>
          <a:p>
            <a:pPr marL="0" indent="0">
              <a:buNone/>
            </a:pPr>
            <a:r>
              <a:rPr lang="fr-FR" dirty="0"/>
              <a:t>	</a:t>
            </a:r>
            <a:r>
              <a:rPr lang="fr-FR" dirty="0" smtClean="0"/>
              <a:t>	</a:t>
            </a:r>
            <a:r>
              <a:rPr lang="en-GB" dirty="0"/>
              <a:t>Message:&lt;</a:t>
            </a:r>
            <a:r>
              <a:rPr lang="en-GB" dirty="0" err="1"/>
              <a:t>br</a:t>
            </a:r>
            <a:r>
              <a:rPr lang="en-GB" dirty="0"/>
              <a:t> /&gt;</a:t>
            </a:r>
            <a:endParaRPr lang="fr-FR" dirty="0"/>
          </a:p>
          <a:p>
            <a:pPr marL="0" indent="0">
              <a:buNone/>
            </a:pPr>
            <a:r>
              <a:rPr lang="fr-FR" dirty="0" smtClean="0"/>
              <a:t>		</a:t>
            </a:r>
            <a:r>
              <a:rPr lang="en-GB" dirty="0"/>
              <a:t>&lt;</a:t>
            </a:r>
            <a:r>
              <a:rPr lang="en-GB" dirty="0" err="1"/>
              <a:t>textarea</a:t>
            </a:r>
            <a:r>
              <a:rPr lang="en-GB" dirty="0"/>
              <a:t> name='message' rows='15' cols='40'</a:t>
            </a:r>
            <a:r>
              <a:rPr lang="en-GB" dirty="0" smtClean="0"/>
              <a:t>&gt;</a:t>
            </a:r>
            <a:r>
              <a:rPr lang="en-GB" dirty="0"/>
              <a:t>&lt;/</a:t>
            </a:r>
            <a:r>
              <a:rPr lang="en-GB" dirty="0" err="1"/>
              <a:t>textarea</a:t>
            </a:r>
            <a:r>
              <a:rPr lang="en-GB" dirty="0"/>
              <a:t>&gt;&lt;</a:t>
            </a:r>
            <a:r>
              <a:rPr lang="en-GB" dirty="0" err="1"/>
              <a:t>br</a:t>
            </a:r>
            <a:r>
              <a:rPr lang="en-GB" dirty="0"/>
              <a:t> /&gt;</a:t>
            </a:r>
            <a:r>
              <a:rPr lang="fr-FR" dirty="0"/>
              <a:t> </a:t>
            </a:r>
            <a:endParaRPr lang="fr-FR" dirty="0" smtClean="0"/>
          </a:p>
          <a:p>
            <a:pPr marL="0" indent="0">
              <a:buNone/>
            </a:pPr>
            <a:r>
              <a:rPr lang="fr-FR" dirty="0"/>
              <a:t>	</a:t>
            </a:r>
            <a:r>
              <a:rPr lang="fr-FR" dirty="0" smtClean="0"/>
              <a:t>	</a:t>
            </a:r>
            <a:r>
              <a:rPr lang="en-GB" dirty="0" smtClean="0"/>
              <a:t>&lt;</a:t>
            </a:r>
            <a:r>
              <a:rPr lang="en-GB" dirty="0"/>
              <a:t>input type='submit' value='</a:t>
            </a:r>
            <a:r>
              <a:rPr lang="en-GB" dirty="0" err="1"/>
              <a:t>Valider</a:t>
            </a:r>
            <a:r>
              <a:rPr lang="en-GB" dirty="0"/>
              <a:t>'/&gt;</a:t>
            </a:r>
            <a:r>
              <a:rPr lang="fr-FR" dirty="0"/>
              <a:t> </a:t>
            </a:r>
          </a:p>
          <a:p>
            <a:pPr marL="0" indent="0">
              <a:buNone/>
            </a:pPr>
            <a:r>
              <a:rPr lang="fr-FR" dirty="0"/>
              <a:t>}</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148</a:t>
            </a:fld>
            <a:endParaRPr lang="fr-FR"/>
          </a:p>
        </p:txBody>
      </p:sp>
    </p:spTree>
    <p:extLst>
      <p:ext uri="{BB962C8B-B14F-4D97-AF65-F5344CB8AC3E}">
        <p14:creationId xmlns:p14="http://schemas.microsoft.com/office/powerpoint/2010/main" val="5360004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Envoi de mails en PHP : exemples</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Explications relatives au code précédent : </a:t>
            </a:r>
          </a:p>
          <a:p>
            <a:pPr lvl="0"/>
            <a:r>
              <a:rPr lang="fr-FR" dirty="0"/>
              <a:t>D’abord nous vérifions si les champs du formulaire sont bien remplis.</a:t>
            </a:r>
          </a:p>
          <a:p>
            <a:pPr lvl="0"/>
            <a:r>
              <a:rPr lang="fr-FR" dirty="0"/>
              <a:t>Si ces champs ne sont pas remplis (par exemple lorsque la page est visitée pour la première fois), générer le formulaire HTML.</a:t>
            </a:r>
          </a:p>
          <a:p>
            <a:pPr lvl="0"/>
            <a:r>
              <a:rPr lang="fr-FR" dirty="0"/>
              <a:t>Si les champs sont bien remplis, envoyer le mail par le formulaire.</a:t>
            </a:r>
          </a:p>
          <a:p>
            <a:pPr lvl="0"/>
            <a:r>
              <a:rPr lang="fr-FR" dirty="0"/>
              <a:t>Après avoir rempli le formulaire, </a:t>
            </a:r>
            <a:r>
              <a:rPr lang="fr-FR" dirty="0" smtClean="0"/>
              <a:t>lorsque </a:t>
            </a:r>
            <a:r>
              <a:rPr lang="fr-FR" dirty="0"/>
              <a:t>le bouton « Valider » est </a:t>
            </a:r>
            <a:r>
              <a:rPr lang="fr-FR" dirty="0" smtClean="0"/>
              <a:t>actionné, </a:t>
            </a:r>
            <a:r>
              <a:rPr lang="fr-FR" dirty="0"/>
              <a:t>envoyer l’email</a:t>
            </a:r>
            <a:r>
              <a:rPr lang="fr-FR" dirty="0" smtClean="0"/>
              <a:t>.</a:t>
            </a:r>
          </a:p>
          <a:p>
            <a:pPr lvl="0"/>
            <a:r>
              <a:rPr lang="fr-FR" dirty="0" smtClean="0"/>
              <a:t>Problème : un tel envoi de mail </a:t>
            </a:r>
            <a:r>
              <a:rPr lang="fr-FR" b="1" dirty="0" smtClean="0"/>
              <a:t>n’est pas sécurisé.</a:t>
            </a:r>
            <a:endParaRPr lang="fr-FR" b="1"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149</a:t>
            </a:fld>
            <a:endParaRPr lang="fr-FR"/>
          </a:p>
        </p:txBody>
      </p:sp>
    </p:spTree>
    <p:extLst>
      <p:ext uri="{BB962C8B-B14F-4D97-AF65-F5344CB8AC3E}">
        <p14:creationId xmlns:p14="http://schemas.microsoft.com/office/powerpoint/2010/main" val="302345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Variables</a:t>
            </a:r>
            <a:endParaRPr lang="fr-FR" b="1" dirty="0">
              <a:solidFill>
                <a:schemeClr val="accent1"/>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t>Déclaration d’une variable : « $ » + nom</a:t>
            </a:r>
            <a:br>
              <a:rPr lang="fr-FR" dirty="0" smtClean="0"/>
            </a:br>
            <a:r>
              <a:rPr lang="fr-FR" dirty="0" smtClean="0"/>
              <a:t>		</a:t>
            </a:r>
            <a:r>
              <a:rPr lang="en-GB" dirty="0" smtClean="0"/>
              <a:t>$txt = "</a:t>
            </a:r>
            <a:r>
              <a:rPr lang="en-GB" dirty="0"/>
              <a:t>Hello World</a:t>
            </a:r>
            <a:r>
              <a:rPr lang="en-GB" dirty="0" smtClean="0"/>
              <a:t>!"</a:t>
            </a:r>
            <a:r>
              <a:rPr lang="en-GB" dirty="0"/>
              <a:t>;</a:t>
            </a:r>
            <a:r>
              <a:rPr lang="en-GB" dirty="0" smtClean="0"/>
              <a:t/>
            </a:r>
            <a:br>
              <a:rPr lang="en-GB" dirty="0" smtClean="0"/>
            </a:br>
            <a:r>
              <a:rPr lang="en-GB" dirty="0" smtClean="0"/>
              <a:t>		</a:t>
            </a:r>
            <a:r>
              <a:rPr lang="en-GB" dirty="0"/>
              <a:t>$</a:t>
            </a:r>
            <a:r>
              <a:rPr lang="en-GB" dirty="0" smtClean="0"/>
              <a:t>x = 16</a:t>
            </a:r>
            <a:r>
              <a:rPr lang="en-GB" dirty="0"/>
              <a:t>;</a:t>
            </a:r>
            <a:r>
              <a:rPr lang="en-GB" dirty="0" smtClean="0">
                <a:effectLst/>
              </a:rPr>
              <a:t> </a:t>
            </a:r>
          </a:p>
          <a:p>
            <a:r>
              <a:rPr lang="fr-FR" dirty="0" smtClean="0"/>
              <a:t>PHP est un langage peu typé, il n’est pas nécessaire d’associer un type aux variables.</a:t>
            </a:r>
          </a:p>
          <a:p>
            <a:r>
              <a:rPr lang="fr-FR" dirty="0" smtClean="0"/>
              <a:t>Le nom d’une variable se compose des caractères suivants : </a:t>
            </a:r>
          </a:p>
          <a:p>
            <a:pPr lvl="1">
              <a:buFont typeface="Wingdings" charset="2"/>
              <a:buChar char="Ø"/>
            </a:pPr>
            <a:r>
              <a:rPr lang="fr-FR" dirty="0" smtClean="0"/>
              <a:t>a </a:t>
            </a:r>
            <a:r>
              <a:rPr lang="fr-FR" dirty="0">
                <a:sym typeface="Symbol"/>
              </a:rPr>
              <a:t></a:t>
            </a:r>
            <a:r>
              <a:rPr lang="fr-FR" dirty="0"/>
              <a:t> z, </a:t>
            </a:r>
            <a:endParaRPr lang="fr-FR" dirty="0" smtClean="0"/>
          </a:p>
          <a:p>
            <a:pPr lvl="1">
              <a:buFont typeface="Wingdings" charset="2"/>
              <a:buChar char="Ø"/>
            </a:pPr>
            <a:r>
              <a:rPr lang="fr-FR" dirty="0" smtClean="0"/>
              <a:t>A </a:t>
            </a:r>
            <a:r>
              <a:rPr lang="fr-FR" dirty="0">
                <a:sym typeface="Symbol"/>
              </a:rPr>
              <a:t></a:t>
            </a:r>
            <a:r>
              <a:rPr lang="fr-FR" dirty="0"/>
              <a:t> Z, </a:t>
            </a:r>
            <a:endParaRPr lang="fr-FR" dirty="0" smtClean="0"/>
          </a:p>
          <a:p>
            <a:pPr lvl="1">
              <a:buFont typeface="Wingdings" charset="2"/>
              <a:buChar char="Ø"/>
            </a:pPr>
            <a:r>
              <a:rPr lang="fr-FR" dirty="0" smtClean="0"/>
              <a:t>0 </a:t>
            </a:r>
            <a:r>
              <a:rPr lang="fr-FR" dirty="0">
                <a:sym typeface="Symbol"/>
              </a:rPr>
              <a:t></a:t>
            </a:r>
            <a:r>
              <a:rPr lang="fr-FR" dirty="0"/>
              <a:t> </a:t>
            </a:r>
            <a:r>
              <a:rPr lang="fr-FR" dirty="0" smtClean="0"/>
              <a:t>9, </a:t>
            </a:r>
          </a:p>
          <a:p>
            <a:pPr lvl="1">
              <a:buFont typeface="Wingdings" charset="2"/>
              <a:buChar char="Ø"/>
            </a:pPr>
            <a:r>
              <a:rPr lang="fr-FR" dirty="0" smtClean="0"/>
              <a:t>et </a:t>
            </a:r>
            <a:r>
              <a:rPr lang="fr-FR" dirty="0"/>
              <a:t>_ </a:t>
            </a:r>
            <a:endParaRPr lang="fr-FR" dirty="0" smtClean="0"/>
          </a:p>
          <a:p>
            <a:r>
              <a:rPr lang="fr-FR" dirty="0" smtClean="0"/>
              <a:t>PHP est sensible à la casse : il distingue les majuscules et minuscules dans les noms des variables.</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a:t>
            </a:fld>
            <a:endParaRPr lang="fr-FR"/>
          </a:p>
        </p:txBody>
      </p:sp>
    </p:spTree>
    <p:extLst>
      <p:ext uri="{BB962C8B-B14F-4D97-AF65-F5344CB8AC3E}">
        <p14:creationId xmlns:p14="http://schemas.microsoft.com/office/powerpoint/2010/main" val="350062721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Envoi de mails en PHP : exemples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Pourquoi l’envoi n’est pas sécurisé?</a:t>
            </a:r>
          </a:p>
          <a:p>
            <a:r>
              <a:rPr lang="fr-FR" dirty="0" smtClean="0"/>
              <a:t>Que se passera-t-il si dans le champs input portant le nom « email » la chaine de caractère suivante est inséré? </a:t>
            </a:r>
            <a:br>
              <a:rPr lang="fr-FR" dirty="0" smtClean="0"/>
            </a:br>
            <a:r>
              <a:rPr lang="fr-FR" dirty="0">
                <a:solidFill>
                  <a:srgbClr val="000000"/>
                </a:solidFill>
                <a:hlinkClick r:id="rId2"/>
              </a:rPr>
              <a:t>personne1@unice.com</a:t>
            </a:r>
            <a:r>
              <a:rPr lang="fr-FR" dirty="0">
                <a:solidFill>
                  <a:srgbClr val="0000FF"/>
                </a:solidFill>
                <a:hlinkClick r:id="rId2"/>
              </a:rPr>
              <a:t>%0ACc:personne2@</a:t>
            </a:r>
            <a:r>
              <a:rPr lang="fr-FR" dirty="0" smtClean="0">
                <a:solidFill>
                  <a:srgbClr val="0000FF"/>
                </a:solidFill>
                <a:hlinkClick r:id="rId2"/>
              </a:rPr>
              <a:t>unice.com%0ABcc</a:t>
            </a:r>
            <a:r>
              <a:rPr lang="fr-FR" dirty="0" smtClean="0">
                <a:solidFill>
                  <a:srgbClr val="0000FF"/>
                </a:solidFill>
              </a:rPr>
              <a:t>:</a:t>
            </a:r>
            <a:r>
              <a:rPr lang="fr-FR" dirty="0">
                <a:solidFill>
                  <a:srgbClr val="0000FF"/>
                </a:solidFill>
              </a:rPr>
              <a:t>person3@unice.com,personne3@unice.com, </a:t>
            </a:r>
            <a:r>
              <a:rPr lang="fr-FR" dirty="0" smtClean="0">
                <a:solidFill>
                  <a:srgbClr val="0000FF"/>
                </a:solidFill>
              </a:rPr>
              <a:t/>
            </a:r>
            <a:br>
              <a:rPr lang="fr-FR" dirty="0" smtClean="0">
                <a:solidFill>
                  <a:srgbClr val="0000FF"/>
                </a:solidFill>
              </a:rPr>
            </a:br>
            <a:r>
              <a:rPr lang="fr-FR" dirty="0">
                <a:solidFill>
                  <a:srgbClr val="0000FF"/>
                </a:solidFill>
              </a:rPr>
              <a:t>anotherpersonne4@unice.com,personne5@</a:t>
            </a:r>
            <a:r>
              <a:rPr lang="fr-FR" dirty="0" smtClean="0">
                <a:solidFill>
                  <a:srgbClr val="0000FF"/>
                </a:solidFill>
              </a:rPr>
              <a:t>unice.com%</a:t>
            </a:r>
            <a:r>
              <a:rPr lang="fr-FR" dirty="0">
                <a:solidFill>
                  <a:srgbClr val="0000FF"/>
                </a:solidFill>
              </a:rPr>
              <a:t>0ABTo:personne6@unice.com</a:t>
            </a:r>
          </a:p>
          <a:p>
            <a:r>
              <a:rPr lang="fr-FR" dirty="0" smtClean="0"/>
              <a:t>Des mails sont envoyés à tous les destinataires ci-dessus, alors qu’il ne devait être destiné qu’à « </a:t>
            </a:r>
            <a:r>
              <a:rPr lang="fr-FR" dirty="0" err="1" smtClean="0"/>
              <a:t>tony</a:t>
            </a:r>
            <a:r>
              <a:rPr lang="fr-FR" dirty="0" err="1"/>
              <a:t>@</a:t>
            </a:r>
            <a:r>
              <a:rPr lang="fr-FR" dirty="0" err="1" smtClean="0"/>
              <a:t>unice.fr</a:t>
            </a:r>
            <a:r>
              <a:rPr lang="fr-FR" dirty="0" smtClean="0"/>
              <a:t>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150</a:t>
            </a:fld>
            <a:endParaRPr lang="fr-FR"/>
          </a:p>
        </p:txBody>
      </p:sp>
    </p:spTree>
    <p:extLst>
      <p:ext uri="{BB962C8B-B14F-4D97-AF65-F5344CB8AC3E}">
        <p14:creationId xmlns:p14="http://schemas.microsoft.com/office/powerpoint/2010/main" val="42531314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Envoi de mails en PHP </a:t>
            </a:r>
            <a:r>
              <a:rPr lang="fr-FR" b="1" dirty="0" smtClean="0">
                <a:solidFill>
                  <a:schemeClr val="tx2"/>
                </a:solidFill>
              </a:rPr>
              <a:t>: exemples</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smtClean="0"/>
              <a:t>Nous pouvons stopper les ajouts </a:t>
            </a:r>
            <a:r>
              <a:rPr lang="fr-FR" dirty="0"/>
              <a:t>indésirables dans un email </a:t>
            </a:r>
            <a:r>
              <a:rPr lang="fr-FR" dirty="0" smtClean="0"/>
              <a:t>en créant la fonction suivante : </a:t>
            </a:r>
          </a:p>
          <a:p>
            <a:pPr marL="0" indent="0">
              <a:buNone/>
            </a:pPr>
            <a:r>
              <a:rPr lang="en-GB" dirty="0"/>
              <a:t>function </a:t>
            </a:r>
            <a:r>
              <a:rPr lang="en-GB" dirty="0" err="1"/>
              <a:t>spamcheck</a:t>
            </a:r>
            <a:r>
              <a:rPr lang="en-GB" dirty="0"/>
              <a:t>(</a:t>
            </a:r>
            <a:r>
              <a:rPr lang="en-GB" dirty="0" smtClean="0"/>
              <a:t>$</a:t>
            </a:r>
            <a:r>
              <a:rPr lang="en-GB" dirty="0" err="1" smtClean="0"/>
              <a:t>champ_mail</a:t>
            </a:r>
            <a:r>
              <a:rPr lang="en-GB" dirty="0" smtClean="0"/>
              <a:t>) </a:t>
            </a:r>
            <a:r>
              <a:rPr lang="en-GB" dirty="0"/>
              <a:t>{</a:t>
            </a:r>
            <a:r>
              <a:rPr lang="fr-FR" dirty="0"/>
              <a:t> </a:t>
            </a:r>
            <a:endParaRPr lang="fr-FR" dirty="0" smtClean="0"/>
          </a:p>
          <a:p>
            <a:pPr marL="0" indent="0">
              <a:buNone/>
            </a:pPr>
            <a:r>
              <a:rPr lang="fr-FR" dirty="0" smtClean="0"/>
              <a:t>	// utilisation de la fonction de filtrage</a:t>
            </a:r>
          </a:p>
          <a:p>
            <a:pPr marL="0" indent="0">
              <a:buNone/>
            </a:pPr>
            <a:r>
              <a:rPr lang="en-GB" dirty="0" smtClean="0"/>
              <a:t>	$</a:t>
            </a:r>
            <a:r>
              <a:rPr lang="en-GB" dirty="0" err="1" smtClean="0"/>
              <a:t>f</a:t>
            </a:r>
            <a:r>
              <a:rPr lang="en-GB" dirty="0" err="1"/>
              <a:t>champ_mail</a:t>
            </a:r>
            <a:r>
              <a:rPr lang="en-GB" dirty="0" smtClean="0"/>
              <a:t>=</a:t>
            </a:r>
            <a:r>
              <a:rPr lang="en-GB" dirty="0" err="1"/>
              <a:t>filter_var</a:t>
            </a:r>
            <a:r>
              <a:rPr lang="en-GB" dirty="0"/>
              <a:t>(</a:t>
            </a:r>
            <a:r>
              <a:rPr lang="en-GB" dirty="0" smtClean="0"/>
              <a:t>$</a:t>
            </a:r>
            <a:r>
              <a:rPr lang="en-GB" dirty="0" err="1" smtClean="0"/>
              <a:t>champ_mail</a:t>
            </a:r>
            <a:r>
              <a:rPr lang="en-GB" dirty="0" smtClean="0"/>
              <a:t>, </a:t>
            </a:r>
            <a:r>
              <a:rPr lang="en-GB" dirty="0"/>
              <a:t>FILTER_SANITIZE_EMAIL)</a:t>
            </a:r>
            <a:r>
              <a:rPr lang="en-GB" dirty="0" smtClean="0"/>
              <a:t>;</a:t>
            </a:r>
          </a:p>
          <a:p>
            <a:pPr marL="0" indent="0">
              <a:buNone/>
            </a:pPr>
            <a:r>
              <a:rPr lang="en-GB" dirty="0" smtClean="0"/>
              <a:t>	// utilisation de la </a:t>
            </a:r>
            <a:r>
              <a:rPr lang="en-GB" dirty="0" err="1" smtClean="0"/>
              <a:t>fonction</a:t>
            </a:r>
            <a:r>
              <a:rPr lang="en-GB" dirty="0" smtClean="0"/>
              <a:t> de </a:t>
            </a:r>
            <a:r>
              <a:rPr lang="en-GB" dirty="0" err="1" smtClean="0"/>
              <a:t>filtrage</a:t>
            </a:r>
            <a:r>
              <a:rPr lang="en-GB" dirty="0" smtClean="0"/>
              <a:t> pour validation</a:t>
            </a:r>
          </a:p>
          <a:p>
            <a:pPr marL="0" indent="0">
              <a:buNone/>
            </a:pPr>
            <a:r>
              <a:rPr lang="en-GB" dirty="0" smtClean="0"/>
              <a:t>	if </a:t>
            </a:r>
            <a:r>
              <a:rPr lang="en-GB" dirty="0"/>
              <a:t>(</a:t>
            </a:r>
            <a:r>
              <a:rPr lang="en-GB" dirty="0" err="1"/>
              <a:t>filter_var</a:t>
            </a:r>
            <a:r>
              <a:rPr lang="en-GB" dirty="0"/>
              <a:t>($</a:t>
            </a:r>
            <a:r>
              <a:rPr lang="en-GB" dirty="0" err="1" smtClean="0"/>
              <a:t>f</a:t>
            </a:r>
            <a:r>
              <a:rPr lang="en-GB" dirty="0" err="1"/>
              <a:t>champ_mail</a:t>
            </a:r>
            <a:r>
              <a:rPr lang="en-GB" dirty="0" smtClean="0"/>
              <a:t>, </a:t>
            </a:r>
            <a:r>
              <a:rPr lang="en-GB" dirty="0"/>
              <a:t>FILTER_VALIDATE_EMAIL)) {</a:t>
            </a:r>
            <a:r>
              <a:rPr lang="fr-FR" dirty="0"/>
              <a:t> </a:t>
            </a:r>
            <a:endParaRPr lang="fr-FR" dirty="0" smtClean="0"/>
          </a:p>
          <a:p>
            <a:pPr marL="0" indent="0">
              <a:buNone/>
            </a:pPr>
            <a:r>
              <a:rPr lang="en-GB" dirty="0" smtClean="0"/>
              <a:t>		return </a:t>
            </a:r>
            <a:r>
              <a:rPr lang="en-GB" dirty="0"/>
              <a:t>TRUE;</a:t>
            </a:r>
            <a:r>
              <a:rPr lang="fr-FR" dirty="0"/>
              <a:t> </a:t>
            </a:r>
            <a:endParaRPr lang="fr-FR" dirty="0" smtClean="0"/>
          </a:p>
          <a:p>
            <a:pPr marL="0" indent="0">
              <a:buNone/>
            </a:pPr>
            <a:r>
              <a:rPr lang="en-GB" dirty="0" smtClean="0"/>
              <a:t>	} </a:t>
            </a:r>
            <a:r>
              <a:rPr lang="en-GB" dirty="0"/>
              <a:t>else {</a:t>
            </a:r>
            <a:r>
              <a:rPr lang="fr-FR" dirty="0"/>
              <a:t> </a:t>
            </a:r>
            <a:endParaRPr lang="en-GB" dirty="0" smtClean="0"/>
          </a:p>
          <a:p>
            <a:pPr marL="0" indent="0">
              <a:buNone/>
            </a:pPr>
            <a:r>
              <a:rPr lang="fr-FR" dirty="0" smtClean="0"/>
              <a:t>		 </a:t>
            </a:r>
            <a:r>
              <a:rPr lang="en-GB" dirty="0"/>
              <a:t>return FALSE;</a:t>
            </a:r>
            <a:endParaRPr lang="fr-FR" dirty="0"/>
          </a:p>
          <a:p>
            <a:pPr marL="0" indent="0">
              <a:buNone/>
            </a:pPr>
            <a:r>
              <a:rPr lang="fr-FR" dirty="0" smtClean="0"/>
              <a:t>	} }</a:t>
            </a:r>
          </a:p>
          <a:p>
            <a:pPr lvl="0"/>
            <a:r>
              <a:rPr lang="fr-FR" dirty="0" smtClean="0"/>
              <a:t>L’appel </a:t>
            </a:r>
            <a:r>
              <a:rPr lang="fr-FR" dirty="0"/>
              <a:t>de </a:t>
            </a:r>
            <a:r>
              <a:rPr lang="fr-FR" dirty="0" err="1"/>
              <a:t>filter_var</a:t>
            </a:r>
            <a:r>
              <a:rPr lang="fr-FR" dirty="0"/>
              <a:t>() avec la variable </a:t>
            </a:r>
            <a:r>
              <a:rPr lang="fr-FR" b="1" dirty="0"/>
              <a:t>FILTER_SANITIZE_EMAIL</a:t>
            </a:r>
            <a:r>
              <a:rPr lang="fr-FR" dirty="0"/>
              <a:t> </a:t>
            </a:r>
            <a:r>
              <a:rPr lang="fr-FR" dirty="0" smtClean="0"/>
              <a:t>efface </a:t>
            </a:r>
            <a:r>
              <a:rPr lang="fr-FR" dirty="0"/>
              <a:t>les </a:t>
            </a:r>
            <a:r>
              <a:rPr lang="fr-FR" dirty="0" smtClean="0"/>
              <a:t>caractères </a:t>
            </a:r>
            <a:r>
              <a:rPr lang="fr-FR" dirty="0"/>
              <a:t>indésirables contenus dans l’adresse email</a:t>
            </a:r>
          </a:p>
          <a:p>
            <a:pPr lvl="0"/>
            <a:r>
              <a:rPr lang="fr-FR" dirty="0"/>
              <a:t>L’appel de </a:t>
            </a:r>
            <a:r>
              <a:rPr lang="fr-FR" dirty="0" err="1"/>
              <a:t>filter_var</a:t>
            </a:r>
            <a:r>
              <a:rPr lang="fr-FR" dirty="0"/>
              <a:t>() avec la variable </a:t>
            </a:r>
            <a:r>
              <a:rPr lang="fr-FR" b="1" dirty="0"/>
              <a:t>FILTER_VALIDATE_EMAIL</a:t>
            </a:r>
            <a:r>
              <a:rPr lang="fr-FR" dirty="0"/>
              <a:t> </a:t>
            </a:r>
            <a:r>
              <a:rPr lang="fr-FR" dirty="0" smtClean="0"/>
              <a:t>valide </a:t>
            </a:r>
            <a:r>
              <a:rPr lang="fr-FR" dirty="0"/>
              <a:t>la chaine de caractère </a:t>
            </a:r>
            <a:r>
              <a:rPr lang="fr-FR" dirty="0" smtClean="0"/>
              <a:t>d’un email.</a:t>
            </a:r>
            <a:endParaRPr lang="fr-FR" dirty="0"/>
          </a:p>
          <a:p>
            <a:pPr marL="0" indent="0">
              <a:buNone/>
            </a:pPr>
            <a:endParaRPr lang="fr-FR" dirty="0" smtClean="0"/>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151</a:t>
            </a:fld>
            <a:endParaRPr lang="fr-FR"/>
          </a:p>
        </p:txBody>
      </p:sp>
    </p:spTree>
    <p:extLst>
      <p:ext uri="{BB962C8B-B14F-4D97-AF65-F5344CB8AC3E}">
        <p14:creationId xmlns:p14="http://schemas.microsoft.com/office/powerpoint/2010/main" val="29026154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Envoi de mails en PHP : exemples</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smtClean="0"/>
              <a:t>Il faut donc tester le champs email avant de procéder à l’envoi comme suit : </a:t>
            </a:r>
          </a:p>
          <a:p>
            <a:pPr marL="0" indent="0">
              <a:buNone/>
            </a:pPr>
            <a:r>
              <a:rPr lang="fr-FR" dirty="0"/>
              <a:t>if (</a:t>
            </a:r>
            <a:r>
              <a:rPr lang="fr-FR" dirty="0" err="1"/>
              <a:t>isset</a:t>
            </a:r>
            <a:r>
              <a:rPr lang="fr-FR" dirty="0"/>
              <a:t>($_REQUEST['email'])) </a:t>
            </a:r>
            <a:r>
              <a:rPr lang="fr-FR" dirty="0" smtClean="0"/>
              <a:t>{</a:t>
            </a:r>
          </a:p>
          <a:p>
            <a:pPr marL="0" indent="0">
              <a:buNone/>
            </a:pPr>
            <a:r>
              <a:rPr lang="fr-FR" dirty="0" smtClean="0"/>
              <a:t>	/</a:t>
            </a:r>
            <a:r>
              <a:rPr lang="fr-FR" dirty="0"/>
              <a:t>/vérifier si l’adresse email est valide ou </a:t>
            </a:r>
            <a:r>
              <a:rPr lang="fr-FR" dirty="0" smtClean="0"/>
              <a:t>non</a:t>
            </a:r>
          </a:p>
          <a:p>
            <a:pPr marL="0" indent="0">
              <a:buNone/>
            </a:pPr>
            <a:r>
              <a:rPr lang="en-GB" dirty="0" smtClean="0"/>
              <a:t>	if </a:t>
            </a:r>
            <a:r>
              <a:rPr lang="en-GB" dirty="0"/>
              <a:t>($</a:t>
            </a:r>
            <a:r>
              <a:rPr lang="en-GB" dirty="0" err="1"/>
              <a:t>mailcheck</a:t>
            </a:r>
            <a:r>
              <a:rPr lang="en-GB" dirty="0"/>
              <a:t>==FALSE) {</a:t>
            </a:r>
            <a:r>
              <a:rPr lang="fr-FR" dirty="0"/>
              <a:t> </a:t>
            </a:r>
            <a:endParaRPr lang="fr-FR" dirty="0" smtClean="0"/>
          </a:p>
          <a:p>
            <a:pPr marL="0" indent="0">
              <a:buNone/>
            </a:pPr>
            <a:r>
              <a:rPr lang="fr-FR" dirty="0" smtClean="0"/>
              <a:t>		</a:t>
            </a:r>
            <a:r>
              <a:rPr lang="fr-FR" dirty="0" err="1" smtClean="0"/>
              <a:t>echo</a:t>
            </a:r>
            <a:r>
              <a:rPr lang="fr-FR" dirty="0" smtClean="0"/>
              <a:t> </a:t>
            </a:r>
            <a:r>
              <a:rPr lang="fr-FR" dirty="0"/>
              <a:t>"Entrée invalide";</a:t>
            </a:r>
          </a:p>
          <a:p>
            <a:pPr marL="0" indent="0">
              <a:buNone/>
            </a:pPr>
            <a:r>
              <a:rPr lang="fr-FR" dirty="0" smtClean="0"/>
              <a:t>	} </a:t>
            </a:r>
            <a:r>
              <a:rPr lang="fr-FR" dirty="0" err="1"/>
              <a:t>else</a:t>
            </a:r>
            <a:r>
              <a:rPr lang="fr-FR" dirty="0"/>
              <a:t> { </a:t>
            </a:r>
            <a:endParaRPr lang="fr-FR" dirty="0" smtClean="0"/>
          </a:p>
          <a:p>
            <a:pPr marL="0" indent="0">
              <a:buNone/>
            </a:pPr>
            <a:r>
              <a:rPr lang="fr-FR" dirty="0"/>
              <a:t>		</a:t>
            </a:r>
            <a:r>
              <a:rPr lang="fr-FR" dirty="0" smtClean="0"/>
              <a:t>// Voir le code d’envoi de mail ci-dessus ...</a:t>
            </a:r>
          </a:p>
          <a:p>
            <a:pPr marL="0" indent="0">
              <a:buNone/>
            </a:pPr>
            <a:r>
              <a:rPr lang="fr-FR" dirty="0" smtClean="0"/>
              <a:t>} </a:t>
            </a:r>
            <a:r>
              <a:rPr lang="fr-FR" dirty="0" err="1" smtClean="0"/>
              <a:t>else</a:t>
            </a:r>
            <a:r>
              <a:rPr lang="fr-FR" dirty="0" smtClean="0"/>
              <a:t> {</a:t>
            </a:r>
          </a:p>
          <a:p>
            <a:pPr marL="0" indent="0">
              <a:buNone/>
            </a:pPr>
            <a:r>
              <a:rPr lang="fr-FR" dirty="0" smtClean="0"/>
              <a:t>	// Générer le formulaire, voir code de génération </a:t>
            </a:r>
          </a:p>
          <a:p>
            <a:pPr marL="0" indent="0">
              <a:buNone/>
            </a:pPr>
            <a:r>
              <a:rPr lang="fr-FR" dirty="0"/>
              <a:t>	</a:t>
            </a:r>
            <a:r>
              <a:rPr lang="fr-FR" dirty="0" smtClean="0"/>
              <a:t>// du formulaire de mail ci-dessus ...</a:t>
            </a:r>
            <a:endParaRPr lang="fr-FR" dirty="0"/>
          </a:p>
          <a:p>
            <a:pPr marL="0" indent="0">
              <a:buNone/>
            </a:pPr>
            <a:r>
              <a:rPr lang="fr-FR" dirty="0" smtClean="0"/>
              <a:t>}</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152</a:t>
            </a:fld>
            <a:endParaRPr lang="fr-FR"/>
          </a:p>
        </p:txBody>
      </p:sp>
    </p:spTree>
    <p:extLst>
      <p:ext uri="{BB962C8B-B14F-4D97-AF65-F5344CB8AC3E}">
        <p14:creationId xmlns:p14="http://schemas.microsoft.com/office/powerpoint/2010/main" val="35929016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filtres en PHP</a:t>
            </a:r>
            <a:endParaRPr lang="fr-FR" b="1" dirty="0">
              <a:solidFill>
                <a:schemeClr val="accent1"/>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t>Les filtres permettent de valider et filtrer les données en provenance d’une source douteuse.</a:t>
            </a:r>
          </a:p>
          <a:p>
            <a:pPr marL="0" indent="0">
              <a:buNone/>
            </a:pPr>
            <a:endParaRPr lang="fr-FR" b="1" dirty="0" smtClean="0">
              <a:solidFill>
                <a:schemeClr val="accent1"/>
              </a:solidFill>
            </a:endParaRPr>
          </a:p>
          <a:p>
            <a:pPr marL="0" indent="0">
              <a:buNone/>
            </a:pPr>
            <a:r>
              <a:rPr lang="fr-FR" b="1" dirty="0" smtClean="0">
                <a:solidFill>
                  <a:schemeClr val="accent1"/>
                </a:solidFill>
              </a:rPr>
              <a:t>Que</a:t>
            </a:r>
            <a:r>
              <a:rPr lang="fr-FR" b="1" dirty="0">
                <a:solidFill>
                  <a:schemeClr val="accent1"/>
                </a:solidFill>
              </a:rPr>
              <a:t>-est-ce un filtre PHP?</a:t>
            </a:r>
          </a:p>
          <a:p>
            <a:pPr marL="0" indent="0">
              <a:buNone/>
            </a:pPr>
            <a:r>
              <a:rPr lang="fr-FR" dirty="0" smtClean="0"/>
              <a:t>Tester</a:t>
            </a:r>
            <a:r>
              <a:rPr lang="fr-FR" dirty="0"/>
              <a:t>, valider et filtrer une donnée en provenance d’un champ d’entrée (&lt;input .. /&gt;) où une donnée personnalisée représente une tâche importante d’une application web.</a:t>
            </a:r>
          </a:p>
          <a:p>
            <a:pPr marL="0" indent="0">
              <a:buNone/>
            </a:pPr>
            <a:endParaRPr lang="fr-FR" b="1" dirty="0" smtClean="0">
              <a:solidFill>
                <a:srgbClr val="4F81BD"/>
              </a:solidFill>
            </a:endParaRPr>
          </a:p>
          <a:p>
            <a:pPr marL="0" indent="0">
              <a:buNone/>
            </a:pPr>
            <a:r>
              <a:rPr lang="fr-FR" b="1" dirty="0" smtClean="0">
                <a:solidFill>
                  <a:srgbClr val="4F81BD"/>
                </a:solidFill>
              </a:rPr>
              <a:t>Pourquoi </a:t>
            </a:r>
            <a:r>
              <a:rPr lang="fr-FR" b="1" dirty="0">
                <a:solidFill>
                  <a:srgbClr val="4F81BD"/>
                </a:solidFill>
              </a:rPr>
              <a:t>utiliser un filtre?</a:t>
            </a:r>
          </a:p>
          <a:p>
            <a:pPr marL="0" indent="0">
              <a:buNone/>
            </a:pPr>
            <a:r>
              <a:rPr lang="fr-FR" dirty="0" smtClean="0"/>
              <a:t>L’utilisation </a:t>
            </a:r>
            <a:r>
              <a:rPr lang="fr-FR" dirty="0"/>
              <a:t>des filtres nous permet de nous assurer que notre application recevra en entrée des données d’un type correct</a:t>
            </a:r>
            <a:r>
              <a:rPr lang="fr-FR" dirty="0" smtClean="0"/>
              <a:t>.</a:t>
            </a:r>
          </a:p>
          <a:p>
            <a:pPr marL="0" indent="0">
              <a:buNone/>
            </a:pPr>
            <a:r>
              <a:rPr lang="fr-FR" b="1" dirty="0"/>
              <a:t>Une </a:t>
            </a:r>
            <a:r>
              <a:rPr lang="fr-FR" b="1" dirty="0" smtClean="0"/>
              <a:t>règle </a:t>
            </a:r>
            <a:r>
              <a:rPr lang="fr-FR" b="1" dirty="0"/>
              <a:t>simple :</a:t>
            </a:r>
            <a:r>
              <a:rPr lang="fr-FR" dirty="0"/>
              <a:t> vous devez toujours filtrer des données externes ! </a:t>
            </a:r>
            <a:endParaRPr lang="fr-FR" dirty="0" smtClean="0"/>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153</a:t>
            </a:fld>
            <a:endParaRPr lang="fr-FR"/>
          </a:p>
        </p:txBody>
      </p:sp>
    </p:spTree>
    <p:extLst>
      <p:ext uri="{BB962C8B-B14F-4D97-AF65-F5344CB8AC3E}">
        <p14:creationId xmlns:p14="http://schemas.microsoft.com/office/powerpoint/2010/main" val="41122766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b="1" dirty="0">
                <a:solidFill>
                  <a:srgbClr val="4F81BD"/>
                </a:solidFill>
              </a:rPr>
              <a:t>Mais alors qu’entend-t-on par données externes ?</a:t>
            </a:r>
          </a:p>
          <a:p>
            <a:pPr lvl="0"/>
            <a:r>
              <a:rPr lang="fr-FR" dirty="0"/>
              <a:t>Les données en provenance des balises input ou </a:t>
            </a:r>
            <a:r>
              <a:rPr lang="fr-FR" dirty="0" err="1"/>
              <a:t>textarea</a:t>
            </a:r>
            <a:r>
              <a:rPr lang="fr-FR" dirty="0"/>
              <a:t>,</a:t>
            </a:r>
          </a:p>
          <a:p>
            <a:pPr lvl="0"/>
            <a:r>
              <a:rPr lang="fr-FR" dirty="0"/>
              <a:t>Les cookies,</a:t>
            </a:r>
          </a:p>
          <a:p>
            <a:pPr lvl="0"/>
            <a:r>
              <a:rPr lang="fr-FR" dirty="0"/>
              <a:t>Les données des services Web,</a:t>
            </a:r>
          </a:p>
          <a:p>
            <a:pPr lvl="0"/>
            <a:r>
              <a:rPr lang="fr-FR" dirty="0"/>
              <a:t>Les variables du serveur,</a:t>
            </a:r>
          </a:p>
          <a:p>
            <a:pPr lvl="0"/>
            <a:r>
              <a:rPr lang="fr-FR" dirty="0"/>
              <a:t>Les résultats d’une </a:t>
            </a:r>
            <a:r>
              <a:rPr lang="fr-FR" dirty="0" smtClean="0"/>
              <a:t>requête </a:t>
            </a:r>
            <a:r>
              <a:rPr lang="fr-FR" dirty="0"/>
              <a:t>dans une base de données.</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154</a:t>
            </a:fld>
            <a:endParaRPr lang="fr-FR"/>
          </a:p>
        </p:txBody>
      </p:sp>
    </p:spTree>
    <p:extLst>
      <p:ext uri="{BB962C8B-B14F-4D97-AF65-F5344CB8AC3E}">
        <p14:creationId xmlns:p14="http://schemas.microsoft.com/office/powerpoint/2010/main" val="21089578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a:solidFill>
                  <a:srgbClr val="4F81BD"/>
                </a:solidFill>
              </a:rPr>
              <a:t>Les fonctions de </a:t>
            </a:r>
            <a:r>
              <a:rPr lang="fr-FR" b="1" dirty="0" smtClean="0">
                <a:solidFill>
                  <a:srgbClr val="4F81BD"/>
                </a:solidFill>
              </a:rPr>
              <a:t>filtrage</a:t>
            </a:r>
            <a:r>
              <a:rPr lang="fr-FR" dirty="0"/>
              <a:t> </a:t>
            </a:r>
            <a:r>
              <a:rPr lang="fr-FR" dirty="0" smtClean="0"/>
              <a:t/>
            </a:r>
            <a:br>
              <a:rPr lang="fr-FR" dirty="0" smtClean="0"/>
            </a:br>
            <a:endParaRPr lang="fr-FR" dirty="0"/>
          </a:p>
          <a:p>
            <a:pPr lvl="0"/>
            <a:r>
              <a:rPr lang="fr-FR" dirty="0" err="1" smtClean="0"/>
              <a:t>filter_var</a:t>
            </a:r>
            <a:r>
              <a:rPr lang="fr-FR" dirty="0"/>
              <a:t>() : filtre une seule variable avec un filtre spécifique,</a:t>
            </a:r>
          </a:p>
          <a:p>
            <a:pPr lvl="0"/>
            <a:r>
              <a:rPr lang="fr-FR" dirty="0" err="1"/>
              <a:t>filter_var_array</a:t>
            </a:r>
            <a:r>
              <a:rPr lang="fr-FR" dirty="0"/>
              <a:t>() : filtre </a:t>
            </a:r>
            <a:r>
              <a:rPr lang="fr-FR" dirty="0" smtClean="0"/>
              <a:t>plusieurs </a:t>
            </a:r>
            <a:r>
              <a:rPr lang="fr-FR" dirty="0"/>
              <a:t>variables avec le même filtre ou avec différents filtres,</a:t>
            </a:r>
          </a:p>
          <a:p>
            <a:pPr lvl="0"/>
            <a:r>
              <a:rPr lang="fr-FR" dirty="0" err="1"/>
              <a:t>filter_input</a:t>
            </a:r>
            <a:r>
              <a:rPr lang="fr-FR" dirty="0"/>
              <a:t>() : récupère une variable d’une balise « input » et la filtre,</a:t>
            </a:r>
          </a:p>
          <a:p>
            <a:r>
              <a:rPr lang="fr-FR" dirty="0" err="1"/>
              <a:t>filter_input_array</a:t>
            </a:r>
            <a:r>
              <a:rPr lang="fr-FR" dirty="0"/>
              <a:t>() : récupère plusieurs variables à partir de balises « input » et les filtrent avec le même filtre ou avec des filtres différents. </a:t>
            </a:r>
            <a:endParaRPr lang="fr-FR" dirty="0" smtClean="0"/>
          </a:p>
          <a:p>
            <a:pPr marL="0" indent="0">
              <a:buNone/>
            </a:pPr>
            <a:endParaRPr lang="fr-FR" dirty="0" smtClean="0"/>
          </a:p>
          <a:p>
            <a:pPr marL="0" indent="0">
              <a:buNone/>
            </a:pPr>
            <a:r>
              <a:rPr lang="fr-FR" dirty="0" smtClean="0"/>
              <a:t>La </a:t>
            </a:r>
            <a:r>
              <a:rPr lang="fr-FR" dirty="0"/>
              <a:t>liste complète des fonctions de filtrage est donnée dans :</a:t>
            </a:r>
          </a:p>
          <a:p>
            <a:pPr lvl="0"/>
            <a:r>
              <a:rPr lang="en-US" u="sng" dirty="0" err="1"/>
              <a:t>php.net</a:t>
            </a:r>
            <a:r>
              <a:rPr lang="en-US" u="sng" dirty="0"/>
              <a:t>/manual/</a:t>
            </a:r>
            <a:r>
              <a:rPr lang="en-US" u="sng" dirty="0" err="1"/>
              <a:t>fr</a:t>
            </a:r>
            <a:r>
              <a:rPr lang="en-US" u="sng" dirty="0"/>
              <a:t>/</a:t>
            </a:r>
            <a:r>
              <a:rPr lang="en-US" u="sng" dirty="0" err="1"/>
              <a:t>ref.filter.php</a:t>
            </a:r>
            <a:endParaRPr lang="fr-FR" dirty="0"/>
          </a:p>
          <a:p>
            <a:pPr lvl="0"/>
            <a:r>
              <a:rPr lang="en-US" u="sng" dirty="0">
                <a:hlinkClick r:id="rId2"/>
              </a:rPr>
              <a:t>http://www.w3school.com/php/php_ref_filter.asp</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155</a:t>
            </a:fld>
            <a:endParaRPr lang="fr-FR"/>
          </a:p>
        </p:txBody>
      </p:sp>
    </p:spTree>
    <p:extLst>
      <p:ext uri="{BB962C8B-B14F-4D97-AF65-F5344CB8AC3E}">
        <p14:creationId xmlns:p14="http://schemas.microsoft.com/office/powerpoint/2010/main" val="1536704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smtClean="0">
                <a:solidFill>
                  <a:srgbClr val="4F81BD"/>
                </a:solidFill>
              </a:rPr>
              <a:t>Exemple ...</a:t>
            </a:r>
            <a:r>
              <a:rPr lang="fr-FR" dirty="0" smtClean="0">
                <a:solidFill>
                  <a:srgbClr val="4F81BD"/>
                </a:solidFill>
              </a:rPr>
              <a:t/>
            </a:r>
            <a:br>
              <a:rPr lang="fr-FR" dirty="0" smtClean="0">
                <a:solidFill>
                  <a:srgbClr val="4F81BD"/>
                </a:solidFill>
              </a:rPr>
            </a:br>
            <a:endParaRPr lang="fr-FR" dirty="0" smtClean="0">
              <a:solidFill>
                <a:srgbClr val="4F81BD"/>
              </a:solidFill>
            </a:endParaRPr>
          </a:p>
          <a:p>
            <a:pPr marL="0" indent="0">
              <a:buNone/>
            </a:pPr>
            <a:r>
              <a:rPr lang="fr-FR" dirty="0" smtClean="0"/>
              <a:t>Validation d’un </a:t>
            </a:r>
            <a:r>
              <a:rPr lang="fr-FR" dirty="0"/>
              <a:t>entier en utilisant la fonction </a:t>
            </a:r>
            <a:r>
              <a:rPr lang="fr-FR" dirty="0" err="1"/>
              <a:t>filter_var</a:t>
            </a:r>
            <a:r>
              <a:rPr lang="fr-FR" dirty="0"/>
              <a:t>() :</a:t>
            </a:r>
          </a:p>
          <a:p>
            <a:pPr marL="0" indent="0">
              <a:buNone/>
            </a:pPr>
            <a:r>
              <a:rPr lang="fr-FR" dirty="0"/>
              <a:t> </a:t>
            </a:r>
          </a:p>
          <a:p>
            <a:pPr marL="0" indent="0">
              <a:buNone/>
            </a:pPr>
            <a:r>
              <a:rPr lang="en-GB" dirty="0"/>
              <a:t>	</a:t>
            </a:r>
            <a:r>
              <a:rPr lang="en-GB" dirty="0" smtClean="0"/>
              <a:t>$</a:t>
            </a:r>
            <a:r>
              <a:rPr lang="en-GB" dirty="0" err="1"/>
              <a:t>int</a:t>
            </a:r>
            <a:r>
              <a:rPr lang="en-GB" dirty="0"/>
              <a:t> = 123;</a:t>
            </a:r>
            <a:endParaRPr lang="fr-FR" dirty="0"/>
          </a:p>
          <a:p>
            <a:endParaRPr lang="fr-FR" dirty="0"/>
          </a:p>
          <a:p>
            <a:pPr marL="0" indent="0">
              <a:buNone/>
            </a:pPr>
            <a:r>
              <a:rPr lang="en-GB" dirty="0" smtClean="0"/>
              <a:t>	if</a:t>
            </a:r>
            <a:r>
              <a:rPr lang="en-GB" dirty="0"/>
              <a:t>(!</a:t>
            </a:r>
            <a:r>
              <a:rPr lang="en-GB" dirty="0" err="1"/>
              <a:t>filter_var</a:t>
            </a:r>
            <a:r>
              <a:rPr lang="en-GB" dirty="0"/>
              <a:t>($</a:t>
            </a:r>
            <a:r>
              <a:rPr lang="en-GB" dirty="0" err="1"/>
              <a:t>int</a:t>
            </a:r>
            <a:r>
              <a:rPr lang="en-GB" dirty="0"/>
              <a:t>, FILTER_VALIDATE_INT)) {</a:t>
            </a:r>
            <a:endParaRPr lang="fr-FR" dirty="0"/>
          </a:p>
          <a:p>
            <a:pPr marL="0" indent="0">
              <a:buNone/>
            </a:pPr>
            <a:r>
              <a:rPr lang="fr-FR" dirty="0" smtClean="0"/>
              <a:t>		</a:t>
            </a:r>
            <a:r>
              <a:rPr lang="fr-FR" dirty="0" err="1" smtClean="0"/>
              <a:t>echo</a:t>
            </a:r>
            <a:r>
              <a:rPr lang="fr-FR" dirty="0"/>
              <a:t>("La variable n’est pas un entier");</a:t>
            </a:r>
          </a:p>
          <a:p>
            <a:pPr marL="0" indent="0">
              <a:buNone/>
            </a:pPr>
            <a:r>
              <a:rPr lang="fr-FR" dirty="0" smtClean="0"/>
              <a:t>	} </a:t>
            </a:r>
            <a:r>
              <a:rPr lang="fr-FR" dirty="0" err="1"/>
              <a:t>else</a:t>
            </a:r>
            <a:r>
              <a:rPr lang="fr-FR" dirty="0"/>
              <a:t> {</a:t>
            </a:r>
          </a:p>
          <a:p>
            <a:pPr marL="0" indent="0">
              <a:buNone/>
            </a:pPr>
            <a:r>
              <a:rPr lang="fr-FR" dirty="0" smtClean="0"/>
              <a:t>		</a:t>
            </a:r>
            <a:r>
              <a:rPr lang="fr-FR" dirty="0" err="1" smtClean="0"/>
              <a:t>echo</a:t>
            </a:r>
            <a:r>
              <a:rPr lang="fr-FR" dirty="0"/>
              <a:t>("La variable est un entier");</a:t>
            </a:r>
          </a:p>
          <a:p>
            <a:pPr marL="0" indent="0">
              <a:buNone/>
            </a:pPr>
            <a:r>
              <a:rPr lang="fr-FR" dirty="0" smtClean="0"/>
              <a:t>	}</a:t>
            </a:r>
            <a:endParaRPr lang="fr-FR" dirty="0"/>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156</a:t>
            </a:fld>
            <a:endParaRPr lang="fr-FR"/>
          </a:p>
        </p:txBody>
      </p:sp>
    </p:spTree>
    <p:extLst>
      <p:ext uri="{BB962C8B-B14F-4D97-AF65-F5344CB8AC3E}">
        <p14:creationId xmlns:p14="http://schemas.microsoft.com/office/powerpoint/2010/main" val="37991961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a:bodyPr>
          <a:lstStyle/>
          <a:p>
            <a:pPr marL="0" indent="0">
              <a:buNone/>
            </a:pPr>
            <a:r>
              <a:rPr lang="fr-FR" b="1" dirty="0" smtClean="0">
                <a:solidFill>
                  <a:srgbClr val="4F81BD"/>
                </a:solidFill>
              </a:rPr>
              <a:t>Filtres pour valider</a:t>
            </a:r>
            <a:r>
              <a:rPr lang="fr-FR" dirty="0" smtClean="0"/>
              <a:t> </a:t>
            </a:r>
          </a:p>
          <a:p>
            <a:r>
              <a:rPr lang="fr-FR" dirty="0" smtClean="0"/>
              <a:t>Utilisés </a:t>
            </a:r>
            <a:r>
              <a:rPr lang="fr-FR" dirty="0"/>
              <a:t>pour valider des données en provenance de balises &lt;input&gt; ou &lt;</a:t>
            </a:r>
            <a:r>
              <a:rPr lang="fr-FR" dirty="0" err="1"/>
              <a:t>textarea</a:t>
            </a:r>
            <a:r>
              <a:rPr lang="fr-FR" dirty="0"/>
              <a:t>&gt;</a:t>
            </a:r>
            <a:r>
              <a:rPr lang="fr-FR" dirty="0" smtClean="0"/>
              <a:t>.</a:t>
            </a:r>
          </a:p>
          <a:p>
            <a:r>
              <a:rPr lang="fr-FR" dirty="0" smtClean="0"/>
              <a:t>Utilisent </a:t>
            </a:r>
            <a:r>
              <a:rPr lang="fr-FR" dirty="0"/>
              <a:t>des règles de formatages strictes (comme les règles pour valider les URL ou e-mail)</a:t>
            </a:r>
            <a:r>
              <a:rPr lang="fr-FR" dirty="0" smtClean="0"/>
              <a:t>.</a:t>
            </a:r>
          </a:p>
          <a:p>
            <a:r>
              <a:rPr lang="fr-FR" dirty="0" smtClean="0"/>
              <a:t>Renvoient </a:t>
            </a:r>
            <a:r>
              <a:rPr lang="fr-FR" dirty="0"/>
              <a:t>le type attendu si validation et FALSE si rejet.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157</a:t>
            </a:fld>
            <a:endParaRPr lang="fr-FR"/>
          </a:p>
        </p:txBody>
      </p:sp>
    </p:spTree>
    <p:extLst>
      <p:ext uri="{BB962C8B-B14F-4D97-AF65-F5344CB8AC3E}">
        <p14:creationId xmlns:p14="http://schemas.microsoft.com/office/powerpoint/2010/main" val="29115706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lstStyle/>
          <a:p>
            <a:pPr marL="0" indent="0">
              <a:buNone/>
            </a:pPr>
            <a:r>
              <a:rPr lang="fr-FR" b="1" dirty="0">
                <a:solidFill>
                  <a:srgbClr val="4F81BD"/>
                </a:solidFill>
              </a:rPr>
              <a:t>Filtres pour </a:t>
            </a:r>
            <a:r>
              <a:rPr lang="fr-FR" b="1" dirty="0" smtClean="0">
                <a:solidFill>
                  <a:srgbClr val="4F81BD"/>
                </a:solidFill>
              </a:rPr>
              <a:t>assainir</a:t>
            </a:r>
            <a:r>
              <a:rPr lang="fr-FR" dirty="0" smtClean="0"/>
              <a:t> </a:t>
            </a:r>
          </a:p>
          <a:p>
            <a:r>
              <a:rPr lang="fr-FR" dirty="0" smtClean="0"/>
              <a:t>Ils </a:t>
            </a:r>
            <a:r>
              <a:rPr lang="fr-FR" dirty="0"/>
              <a:t>sont utilisés pour accepter ou refuser des caractères spécifiques dans une chaine de </a:t>
            </a:r>
            <a:r>
              <a:rPr lang="fr-FR" dirty="0" smtClean="0"/>
              <a:t>caractère.</a:t>
            </a:r>
          </a:p>
          <a:p>
            <a:r>
              <a:rPr lang="fr-FR" dirty="0" smtClean="0"/>
              <a:t>Ils </a:t>
            </a:r>
            <a:r>
              <a:rPr lang="fr-FR" dirty="0"/>
              <a:t>n’utilisent pas de règles </a:t>
            </a:r>
            <a:r>
              <a:rPr lang="fr-FR" dirty="0" smtClean="0"/>
              <a:t>formatées.</a:t>
            </a:r>
          </a:p>
          <a:p>
            <a:r>
              <a:rPr lang="fr-FR" dirty="0" smtClean="0"/>
              <a:t>Ils </a:t>
            </a:r>
            <a:r>
              <a:rPr lang="fr-FR" dirty="0"/>
              <a:t>retournent toujours une chaine de caractère.</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158</a:t>
            </a:fld>
            <a:endParaRPr lang="fr-FR"/>
          </a:p>
        </p:txBody>
      </p:sp>
    </p:spTree>
    <p:extLst>
      <p:ext uri="{BB962C8B-B14F-4D97-AF65-F5344CB8AC3E}">
        <p14:creationId xmlns:p14="http://schemas.microsoft.com/office/powerpoint/2010/main" val="2616963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b="1" dirty="0" smtClean="0">
                <a:solidFill>
                  <a:srgbClr val="4F81BD"/>
                </a:solidFill>
              </a:rPr>
              <a:t>Les options et flags</a:t>
            </a:r>
          </a:p>
          <a:p>
            <a:r>
              <a:rPr lang="fr-FR" dirty="0" smtClean="0"/>
              <a:t>Ils </a:t>
            </a:r>
            <a:r>
              <a:rPr lang="fr-FR" dirty="0"/>
              <a:t>sont utilisés pour ajouter des options de filtrages additionnelles à des filtres spécifiques.</a:t>
            </a:r>
          </a:p>
          <a:p>
            <a:r>
              <a:rPr lang="fr-FR" dirty="0"/>
              <a:t>Des filtres différents ont des options et des flags différents.</a:t>
            </a:r>
          </a:p>
          <a:p>
            <a:r>
              <a:rPr lang="fr-FR" dirty="0"/>
              <a:t>Les options peuvent être mises dans une table associative portant le nom « options ». Si </a:t>
            </a:r>
            <a:r>
              <a:rPr lang="fr-FR" dirty="0" smtClean="0"/>
              <a:t>un </a:t>
            </a:r>
            <a:r>
              <a:rPr lang="fr-FR" dirty="0"/>
              <a:t>seul flag est utilisé, il n’est pas nécessaire de le mettre dans une table.</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159</a:t>
            </a:fld>
            <a:endParaRPr lang="fr-FR"/>
          </a:p>
        </p:txBody>
      </p:sp>
    </p:spTree>
    <p:extLst>
      <p:ext uri="{BB962C8B-B14F-4D97-AF65-F5344CB8AC3E}">
        <p14:creationId xmlns:p14="http://schemas.microsoft.com/office/powerpoint/2010/main" val="321671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Les Chaînes de Caractères</a:t>
            </a:r>
            <a:endParaRPr lang="fr-FR" b="1" dirty="0">
              <a:solidFill>
                <a:srgbClr val="4F81BD"/>
              </a:solidFill>
            </a:endParaRPr>
          </a:p>
        </p:txBody>
      </p:sp>
      <p:sp>
        <p:nvSpPr>
          <p:cNvPr id="3" name="Espace réservé du contenu 2"/>
          <p:cNvSpPr>
            <a:spLocks noGrp="1"/>
          </p:cNvSpPr>
          <p:nvPr>
            <p:ph idx="1"/>
          </p:nvPr>
        </p:nvSpPr>
        <p:spPr/>
        <p:txBody>
          <a:bodyPr>
            <a:normAutofit fontScale="62500" lnSpcReduction="20000"/>
          </a:bodyPr>
          <a:lstStyle/>
          <a:p>
            <a:r>
              <a:rPr lang="fr-FR" dirty="0" smtClean="0"/>
              <a:t>Les chaînes de caractères se déclarent comme une variable :</a:t>
            </a:r>
            <a:br>
              <a:rPr lang="fr-FR" dirty="0" smtClean="0"/>
            </a:br>
            <a:r>
              <a:rPr lang="fr-FR" dirty="0" smtClean="0"/>
              <a:t>	</a:t>
            </a:r>
            <a:r>
              <a:rPr lang="fr-FR" sz="2400" dirty="0" smtClean="0">
                <a:effectLst/>
              </a:rPr>
              <a:t>&lt;?</a:t>
            </a:r>
            <a:r>
              <a:rPr lang="fr-FR" sz="2400" dirty="0" err="1" smtClean="0">
                <a:effectLst/>
              </a:rPr>
              <a:t>php</a:t>
            </a:r>
            <a:r>
              <a:rPr lang="fr-FR" sz="2400" dirty="0" smtClean="0">
                <a:effectLst/>
              </a:rPr>
              <a:t>		$txt1 ="Bonjour tout le monde</a:t>
            </a:r>
            <a:r>
              <a:rPr lang="en-GB" sz="2400" dirty="0"/>
              <a:t>"</a:t>
            </a:r>
            <a:r>
              <a:rPr lang="en-GB" sz="2400" dirty="0" smtClean="0"/>
              <a:t>;</a:t>
            </a:r>
            <a:r>
              <a:rPr lang="fr-FR" sz="2400" dirty="0" smtClean="0">
                <a:effectLst/>
              </a:rPr>
              <a:t> </a:t>
            </a:r>
            <a:br>
              <a:rPr lang="fr-FR" sz="2400" dirty="0" smtClean="0">
                <a:effectLst/>
              </a:rPr>
            </a:br>
            <a:r>
              <a:rPr lang="fr-FR" sz="2400" dirty="0" smtClean="0">
                <a:effectLst/>
              </a:rPr>
              <a:t>				</a:t>
            </a:r>
            <a:r>
              <a:rPr lang="fr-FR" sz="2400" dirty="0" smtClean="0"/>
              <a:t>$</a:t>
            </a:r>
            <a:r>
              <a:rPr lang="fr-FR" sz="2400" dirty="0"/>
              <a:t>txt2</a:t>
            </a:r>
            <a:r>
              <a:rPr lang="fr-FR" sz="2400" dirty="0" smtClean="0"/>
              <a:t>= </a:t>
            </a:r>
            <a:r>
              <a:rPr lang="fr-FR" sz="2400" dirty="0" smtClean="0">
                <a:effectLst/>
              </a:rPr>
              <a:t>"</a:t>
            </a:r>
            <a:r>
              <a:rPr lang="fr-FR" sz="2400" dirty="0" smtClean="0"/>
              <a:t>il est dix heure"</a:t>
            </a:r>
            <a:r>
              <a:rPr lang="fr-FR" sz="2400" dirty="0"/>
              <a:t>;</a:t>
            </a:r>
            <a:r>
              <a:rPr lang="en-GB" sz="2400" dirty="0" smtClean="0">
                <a:effectLst/>
              </a:rPr>
              <a:t> </a:t>
            </a:r>
            <a:r>
              <a:rPr lang="fr-FR" sz="2400" dirty="0" smtClean="0">
                <a:effectLst/>
              </a:rPr>
              <a:t>?&gt;</a:t>
            </a:r>
          </a:p>
          <a:p>
            <a:r>
              <a:rPr lang="fr-FR" dirty="0" smtClean="0"/>
              <a:t>L’opérateur « . » permet la concaténation de chaînes de caractères :</a:t>
            </a:r>
          </a:p>
          <a:p>
            <a:pPr marL="457200" lvl="1" indent="0">
              <a:buNone/>
            </a:pPr>
            <a:r>
              <a:rPr lang="fr-FR" sz="2400" dirty="0" smtClean="0">
                <a:effectLst/>
              </a:rPr>
              <a:t>&lt;?</a:t>
            </a:r>
            <a:r>
              <a:rPr lang="fr-FR" sz="2400" dirty="0" err="1" smtClean="0">
                <a:effectLst/>
              </a:rPr>
              <a:t>php</a:t>
            </a:r>
            <a:r>
              <a:rPr lang="fr-FR" sz="2400" dirty="0" smtClean="0">
                <a:effectLst/>
              </a:rPr>
              <a:t>		$txt1=</a:t>
            </a:r>
            <a:r>
              <a:rPr lang="en-GB" sz="2400" dirty="0"/>
              <a:t>"</a:t>
            </a:r>
            <a:r>
              <a:rPr lang="fr-FR" sz="2400" dirty="0" smtClean="0">
                <a:effectLst/>
              </a:rPr>
              <a:t>Bonjour tout le monde</a:t>
            </a:r>
            <a:r>
              <a:rPr lang="en-GB" sz="2400" dirty="0"/>
              <a:t>"</a:t>
            </a:r>
            <a:r>
              <a:rPr lang="fr-FR" sz="2400" dirty="0" smtClean="0">
                <a:effectLst/>
              </a:rPr>
              <a:t>;</a:t>
            </a:r>
            <a:br>
              <a:rPr lang="fr-FR" sz="2400" dirty="0" smtClean="0">
                <a:effectLst/>
              </a:rPr>
            </a:br>
            <a:r>
              <a:rPr lang="fr-FR" sz="2400" dirty="0" smtClean="0">
                <a:effectLst/>
              </a:rPr>
              <a:t>			$txt2="qu’allons nous faire aujourd’hui?</a:t>
            </a:r>
            <a:r>
              <a:rPr lang="en-GB" sz="2400" dirty="0" smtClean="0"/>
              <a:t>"</a:t>
            </a:r>
            <a:r>
              <a:rPr lang="fr-FR" sz="2400" dirty="0" smtClean="0">
                <a:effectLst/>
              </a:rPr>
              <a:t>;</a:t>
            </a:r>
            <a:br>
              <a:rPr lang="fr-FR" sz="2400" dirty="0" smtClean="0">
                <a:effectLst/>
              </a:rPr>
            </a:br>
            <a:r>
              <a:rPr lang="fr-FR" sz="2400" dirty="0" smtClean="0">
                <a:effectLst/>
              </a:rPr>
              <a:t>			$txt3=$txt1.</a:t>
            </a:r>
            <a:r>
              <a:rPr lang="en-GB" sz="2400" dirty="0" smtClean="0"/>
              <a:t>" </a:t>
            </a:r>
            <a:r>
              <a:rPr lang="en-GB" sz="2400" dirty="0"/>
              <a:t>"</a:t>
            </a:r>
            <a:r>
              <a:rPr lang="en-GB" sz="2400" dirty="0" smtClean="0"/>
              <a:t>.</a:t>
            </a:r>
            <a:r>
              <a:rPr lang="fr-FR" sz="2400" dirty="0" smtClean="0">
                <a:effectLst/>
              </a:rPr>
              <a:t>$txt2;</a:t>
            </a:r>
          </a:p>
          <a:p>
            <a:pPr marL="457200" lvl="1" indent="0">
              <a:buNone/>
            </a:pPr>
            <a:r>
              <a:rPr lang="fr-FR" sz="2400" dirty="0" smtClean="0"/>
              <a:t>		</a:t>
            </a:r>
            <a:r>
              <a:rPr lang="fr-FR" sz="2400" dirty="0" smtClean="0">
                <a:effectLst/>
              </a:rPr>
              <a:t>	</a:t>
            </a:r>
            <a:r>
              <a:rPr lang="fr-FR" sz="2400" dirty="0" err="1" smtClean="0">
                <a:effectLst/>
              </a:rPr>
              <a:t>echo</a:t>
            </a:r>
            <a:r>
              <a:rPr lang="fr-FR" sz="2400" dirty="0" smtClean="0">
                <a:effectLst/>
              </a:rPr>
              <a:t> $txt3; ?&gt;</a:t>
            </a:r>
            <a:r>
              <a:rPr lang="en-GB" sz="2400" dirty="0" smtClean="0">
                <a:effectLst/>
              </a:rPr>
              <a:t> </a:t>
            </a:r>
            <a:r>
              <a:rPr lang="fr-FR" sz="2400" dirty="0" smtClean="0"/>
              <a:t/>
            </a:r>
            <a:br>
              <a:rPr lang="fr-FR" sz="2400" dirty="0" smtClean="0"/>
            </a:br>
            <a:r>
              <a:rPr lang="fr-FR" sz="3200" dirty="0" smtClean="0"/>
              <a:t>Affiche la chaîne de caractères : </a:t>
            </a:r>
          </a:p>
          <a:p>
            <a:pPr marL="457200" lvl="1" indent="0">
              <a:buNone/>
            </a:pPr>
            <a:r>
              <a:rPr lang="fr-FR" sz="2400" dirty="0" smtClean="0">
                <a:effectLst/>
              </a:rPr>
              <a:t>Bonjour tout le monde </a:t>
            </a:r>
            <a:r>
              <a:rPr lang="en-GB" sz="2400" dirty="0" smtClean="0">
                <a:effectLst/>
              </a:rPr>
              <a:t> </a:t>
            </a:r>
            <a:r>
              <a:rPr lang="fr-FR" sz="2400" dirty="0" smtClean="0">
                <a:effectLst/>
              </a:rPr>
              <a:t>qu’allons nous faire aujourd’hui?</a:t>
            </a:r>
            <a:endParaRPr lang="fr-FR" sz="2400" dirty="0" smtClean="0"/>
          </a:p>
          <a:p>
            <a:pPr marL="514350" indent="-457200"/>
            <a:r>
              <a:rPr lang="fr-FR" dirty="0"/>
              <a:t>L’opérateur</a:t>
            </a:r>
            <a:r>
              <a:rPr lang="fr-FR" dirty="0" smtClean="0"/>
              <a:t> « .= » permet aussi la concaténation de chaînes de caractères :</a:t>
            </a:r>
            <a:br>
              <a:rPr lang="fr-FR" dirty="0" smtClean="0"/>
            </a:br>
            <a:r>
              <a:rPr lang="fr-FR" sz="2600" dirty="0" smtClean="0"/>
              <a:t>&lt;?</a:t>
            </a:r>
            <a:r>
              <a:rPr lang="fr-FR" sz="2600" dirty="0" err="1" smtClean="0"/>
              <a:t>php</a:t>
            </a:r>
            <a:r>
              <a:rPr lang="fr-FR" sz="2600" dirty="0" smtClean="0"/>
              <a:t>		$txt1=</a:t>
            </a:r>
            <a:r>
              <a:rPr lang="en-GB" sz="2800" dirty="0"/>
              <a:t>"</a:t>
            </a:r>
            <a:r>
              <a:rPr lang="fr-FR" sz="2600" dirty="0" smtClean="0"/>
              <a:t>Bonjour tout le monde</a:t>
            </a:r>
            <a:r>
              <a:rPr lang="en-GB" sz="2600" dirty="0" smtClean="0"/>
              <a:t>"</a:t>
            </a:r>
            <a:r>
              <a:rPr lang="fr-FR" sz="2600" dirty="0" smtClean="0"/>
              <a:t>;</a:t>
            </a:r>
            <a:br>
              <a:rPr lang="fr-FR" sz="2600" dirty="0" smtClean="0"/>
            </a:br>
            <a:r>
              <a:rPr lang="fr-FR" sz="2600" dirty="0" smtClean="0"/>
              <a:t>			$txt1.= " qu’allons nous faire aujourd’hui?</a:t>
            </a:r>
            <a:r>
              <a:rPr lang="en-GB" sz="2600" dirty="0" smtClean="0"/>
              <a:t>"</a:t>
            </a:r>
            <a:r>
              <a:rPr lang="fr-FR" sz="2600" dirty="0" smtClean="0"/>
              <a:t>;</a:t>
            </a:r>
            <a:br>
              <a:rPr lang="fr-FR" sz="2600" dirty="0" smtClean="0"/>
            </a:br>
            <a:r>
              <a:rPr lang="fr-FR" sz="2600" dirty="0" smtClean="0"/>
              <a:t>			</a:t>
            </a:r>
            <a:br>
              <a:rPr lang="fr-FR" sz="2600" dirty="0" smtClean="0"/>
            </a:br>
            <a:r>
              <a:rPr lang="fr-FR" sz="2600" dirty="0" smtClean="0"/>
              <a:t>			</a:t>
            </a:r>
            <a:r>
              <a:rPr lang="fr-FR" sz="2600" dirty="0" err="1" smtClean="0"/>
              <a:t>echo</a:t>
            </a:r>
            <a:r>
              <a:rPr lang="fr-FR" sz="2600" dirty="0" smtClean="0"/>
              <a:t> $txt1; ?&gt;</a:t>
            </a:r>
            <a:r>
              <a:rPr lang="en-GB" sz="2600" dirty="0" smtClean="0"/>
              <a:t> </a:t>
            </a:r>
            <a:r>
              <a:rPr lang="fr-FR" sz="2600" dirty="0" smtClean="0"/>
              <a:t/>
            </a:r>
            <a:br>
              <a:rPr lang="fr-FR" sz="2600" dirty="0" smtClean="0"/>
            </a:br>
            <a:r>
              <a:rPr lang="fr-FR" dirty="0" smtClean="0"/>
              <a:t>Aboutit au même affichage que dans l’exemple précédent</a:t>
            </a:r>
          </a:p>
          <a:p>
            <a:pPr marL="57150" indent="0">
              <a:buNone/>
            </a:pPr>
            <a:endParaRPr lang="fr-FR" dirty="0"/>
          </a:p>
          <a:p>
            <a:pPr marL="457200" lvl="1" indent="0">
              <a:buNone/>
            </a:pPr>
            <a:endParaRPr lang="fr-FR" sz="2400" dirty="0">
              <a:effectLst/>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a:t>
            </a:fld>
            <a:endParaRPr lang="fr-FR"/>
          </a:p>
        </p:txBody>
      </p:sp>
    </p:spTree>
    <p:extLst>
      <p:ext uri="{BB962C8B-B14F-4D97-AF65-F5344CB8AC3E}">
        <p14:creationId xmlns:p14="http://schemas.microsoft.com/office/powerpoint/2010/main" val="39465134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sz="4400" b="1" dirty="0" smtClean="0">
                <a:solidFill>
                  <a:srgbClr val="4F81BD"/>
                </a:solidFill>
              </a:rPr>
              <a:t>Exemple...</a:t>
            </a:r>
          </a:p>
          <a:p>
            <a:pPr marL="0" indent="0">
              <a:buNone/>
            </a:pPr>
            <a:r>
              <a:rPr lang="fr-FR" dirty="0"/>
              <a:t>N</a:t>
            </a:r>
            <a:r>
              <a:rPr lang="fr-FR" dirty="0" smtClean="0"/>
              <a:t>ous </a:t>
            </a:r>
            <a:r>
              <a:rPr lang="fr-FR" dirty="0"/>
              <a:t>validons un entier en utilisant la fonction </a:t>
            </a:r>
            <a:r>
              <a:rPr lang="fr-FR" dirty="0" err="1"/>
              <a:t>filter_var</a:t>
            </a:r>
            <a:r>
              <a:rPr lang="fr-FR" dirty="0"/>
              <a:t>() et les options « </a:t>
            </a:r>
            <a:r>
              <a:rPr lang="fr-FR" dirty="0" err="1"/>
              <a:t>min_range</a:t>
            </a:r>
            <a:r>
              <a:rPr lang="fr-FR" dirty="0"/>
              <a:t> » (valeur minimale) et « </a:t>
            </a:r>
            <a:r>
              <a:rPr lang="fr-FR" dirty="0" err="1"/>
              <a:t>max_range</a:t>
            </a:r>
            <a:r>
              <a:rPr lang="fr-FR" dirty="0"/>
              <a:t> » (valeur maximale</a:t>
            </a:r>
            <a:r>
              <a:rPr lang="fr-FR" dirty="0" smtClean="0"/>
              <a:t>)</a:t>
            </a:r>
            <a:r>
              <a:rPr lang="fr-FR" dirty="0"/>
              <a:t> </a:t>
            </a:r>
            <a:r>
              <a:rPr lang="fr-FR" dirty="0" smtClean="0"/>
              <a:t>:</a:t>
            </a:r>
          </a:p>
          <a:p>
            <a:pPr marL="0" indent="0">
              <a:buNone/>
            </a:pPr>
            <a:endParaRPr lang="fr-FR" dirty="0" smtClean="0"/>
          </a:p>
          <a:p>
            <a:pPr marL="0" indent="0">
              <a:buNone/>
            </a:pPr>
            <a:r>
              <a:rPr lang="fr-FR" dirty="0" smtClean="0"/>
              <a:t>	$</a:t>
            </a:r>
            <a:r>
              <a:rPr lang="fr-FR" dirty="0"/>
              <a:t>var=300</a:t>
            </a:r>
            <a:r>
              <a:rPr lang="fr-FR" dirty="0" smtClean="0"/>
              <a:t>;</a:t>
            </a:r>
            <a:endParaRPr lang="fr-FR" dirty="0"/>
          </a:p>
          <a:p>
            <a:pPr marL="0" indent="0">
              <a:buNone/>
            </a:pPr>
            <a:r>
              <a:rPr lang="fr-FR" dirty="0" smtClean="0"/>
              <a:t>	$</a:t>
            </a:r>
            <a:r>
              <a:rPr lang="fr-FR" dirty="0" err="1"/>
              <a:t>int_options</a:t>
            </a:r>
            <a:r>
              <a:rPr lang="fr-FR" dirty="0"/>
              <a:t> = </a:t>
            </a:r>
            <a:r>
              <a:rPr lang="fr-FR" dirty="0" err="1"/>
              <a:t>array</a:t>
            </a:r>
            <a:r>
              <a:rPr lang="fr-FR" dirty="0"/>
              <a:t>(</a:t>
            </a:r>
          </a:p>
          <a:p>
            <a:pPr marL="0" indent="0">
              <a:buNone/>
            </a:pPr>
            <a:r>
              <a:rPr lang="fr-FR" dirty="0" smtClean="0"/>
              <a:t>			"</a:t>
            </a:r>
            <a:r>
              <a:rPr lang="fr-FR" dirty="0"/>
              <a:t>options"=&gt;</a:t>
            </a:r>
            <a:r>
              <a:rPr lang="fr-FR" dirty="0" err="1"/>
              <a:t>array</a:t>
            </a:r>
            <a:r>
              <a:rPr lang="fr-FR" dirty="0"/>
              <a:t>(</a:t>
            </a:r>
          </a:p>
          <a:p>
            <a:pPr marL="0" indent="0">
              <a:buNone/>
            </a:pPr>
            <a:r>
              <a:rPr lang="fr-FR" dirty="0" smtClean="0"/>
              <a:t>							"</a:t>
            </a:r>
            <a:r>
              <a:rPr lang="fr-FR" dirty="0" err="1"/>
              <a:t>min_range</a:t>
            </a:r>
            <a:r>
              <a:rPr lang="fr-FR" dirty="0"/>
              <a:t>"=&gt;0,</a:t>
            </a:r>
          </a:p>
          <a:p>
            <a:pPr marL="0" indent="0">
              <a:buNone/>
            </a:pPr>
            <a:r>
              <a:rPr lang="fr-FR" dirty="0" smtClean="0"/>
              <a:t>							"</a:t>
            </a:r>
            <a:r>
              <a:rPr lang="fr-FR" dirty="0" err="1"/>
              <a:t>max_range</a:t>
            </a:r>
            <a:r>
              <a:rPr lang="fr-FR" dirty="0"/>
              <a:t>"=&gt;</a:t>
            </a:r>
            <a:r>
              <a:rPr lang="fr-FR" dirty="0" smtClean="0"/>
              <a:t>256 ))</a:t>
            </a:r>
          </a:p>
          <a:p>
            <a:pPr marL="0" indent="0">
              <a:buNone/>
            </a:pPr>
            <a:endParaRPr lang="fr-FR" dirty="0"/>
          </a:p>
          <a:p>
            <a:pPr marL="0" indent="0">
              <a:buNone/>
            </a:pPr>
            <a:r>
              <a:rPr lang="fr-FR" dirty="0" smtClean="0"/>
              <a:t>	if </a:t>
            </a:r>
            <a:r>
              <a:rPr lang="fr-FR" dirty="0"/>
              <a:t>(!</a:t>
            </a:r>
            <a:r>
              <a:rPr lang="fr-FR" dirty="0" err="1"/>
              <a:t>filter_var</a:t>
            </a:r>
            <a:r>
              <a:rPr lang="fr-FR" dirty="0"/>
              <a:t>($var, FILTER_VALIDATE_INT, $</a:t>
            </a:r>
            <a:r>
              <a:rPr lang="fr-FR" dirty="0" err="1"/>
              <a:t>int_options</a:t>
            </a:r>
            <a:r>
              <a:rPr lang="fr-FR" dirty="0"/>
              <a:t>)) {</a:t>
            </a:r>
          </a:p>
          <a:p>
            <a:pPr marL="0" indent="0">
              <a:buNone/>
            </a:pPr>
            <a:r>
              <a:rPr lang="fr-FR" dirty="0" smtClean="0"/>
              <a:t> 		</a:t>
            </a:r>
            <a:r>
              <a:rPr lang="fr-FR" dirty="0" err="1" smtClean="0"/>
              <a:t>echo</a:t>
            </a:r>
            <a:r>
              <a:rPr lang="fr-FR" dirty="0"/>
              <a:t>("La variable n’est pas valide");</a:t>
            </a:r>
          </a:p>
          <a:p>
            <a:pPr marL="0" indent="0">
              <a:buNone/>
            </a:pPr>
            <a:r>
              <a:rPr lang="fr-FR" dirty="0" smtClean="0"/>
              <a:t>	} </a:t>
            </a:r>
            <a:r>
              <a:rPr lang="fr-FR" dirty="0" err="1"/>
              <a:t>else</a:t>
            </a:r>
            <a:r>
              <a:rPr lang="fr-FR" dirty="0"/>
              <a:t> {</a:t>
            </a:r>
          </a:p>
          <a:p>
            <a:pPr marL="0" indent="0">
              <a:buNone/>
            </a:pPr>
            <a:r>
              <a:rPr lang="fr-FR" dirty="0" smtClean="0"/>
              <a:t>		</a:t>
            </a:r>
            <a:r>
              <a:rPr lang="fr-FR" dirty="0" err="1" smtClean="0"/>
              <a:t>echo</a:t>
            </a:r>
            <a:r>
              <a:rPr lang="fr-FR" dirty="0"/>
              <a:t>("La variable est valide");</a:t>
            </a:r>
          </a:p>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160</a:t>
            </a:fld>
            <a:endParaRPr lang="fr-FR"/>
          </a:p>
        </p:txBody>
      </p:sp>
    </p:spTree>
    <p:extLst>
      <p:ext uri="{BB962C8B-B14F-4D97-AF65-F5344CB8AC3E}">
        <p14:creationId xmlns:p14="http://schemas.microsoft.com/office/powerpoint/2010/main" val="349901581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lstStyle/>
          <a:p>
            <a:pPr marL="0" indent="0">
              <a:buNone/>
            </a:pPr>
            <a:r>
              <a:rPr lang="fr-FR" b="1" dirty="0" smtClean="0">
                <a:solidFill>
                  <a:srgbClr val="4F81BD"/>
                </a:solidFill>
              </a:rPr>
              <a:t>Valider une entrée</a:t>
            </a:r>
          </a:p>
          <a:p>
            <a:pPr marL="0" indent="0">
              <a:buNone/>
            </a:pPr>
            <a:r>
              <a:rPr lang="fr-FR" dirty="0" smtClean="0"/>
              <a:t>Nous validons </a:t>
            </a:r>
            <a:r>
              <a:rPr lang="fr-FR" dirty="0"/>
              <a:t>une donnée entrée par un formulaire &lt;</a:t>
            </a:r>
            <a:r>
              <a:rPr lang="fr-FR" dirty="0" err="1"/>
              <a:t>form</a:t>
            </a:r>
            <a:r>
              <a:rPr lang="fr-FR" dirty="0" smtClean="0"/>
              <a:t>&gt;</a:t>
            </a:r>
            <a:r>
              <a:rPr lang="fr-FR" dirty="0"/>
              <a:t> </a:t>
            </a:r>
            <a:r>
              <a:rPr lang="fr-FR" dirty="0" smtClean="0"/>
              <a:t>: </a:t>
            </a:r>
          </a:p>
          <a:p>
            <a:r>
              <a:rPr lang="fr-FR" dirty="0"/>
              <a:t>La première vérification </a:t>
            </a:r>
            <a:r>
              <a:rPr lang="fr-FR" dirty="0" smtClean="0"/>
              <a:t>porte </a:t>
            </a:r>
            <a:r>
              <a:rPr lang="fr-FR" dirty="0"/>
              <a:t>sur </a:t>
            </a:r>
            <a:r>
              <a:rPr lang="fr-FR" dirty="0" smtClean="0"/>
              <a:t>l’existence </a:t>
            </a:r>
            <a:r>
              <a:rPr lang="fr-FR" dirty="0"/>
              <a:t>de la </a:t>
            </a:r>
            <a:r>
              <a:rPr lang="fr-FR" dirty="0" smtClean="0"/>
              <a:t>donnée avec la fonction </a:t>
            </a:r>
            <a:r>
              <a:rPr lang="fr-FR" b="1" dirty="0" err="1" smtClean="0"/>
              <a:t>filter_has_var</a:t>
            </a:r>
            <a:r>
              <a:rPr lang="fr-FR" b="1" dirty="0" smtClean="0"/>
              <a:t>()</a:t>
            </a:r>
            <a:r>
              <a:rPr lang="fr-FR" dirty="0" smtClean="0"/>
              <a:t>.</a:t>
            </a:r>
          </a:p>
          <a:p>
            <a:r>
              <a:rPr lang="fr-FR" dirty="0" smtClean="0"/>
              <a:t>La seconde consiste à filtrer </a:t>
            </a:r>
            <a:r>
              <a:rPr lang="fr-FR" dirty="0"/>
              <a:t>la donnée en utilisant la fonction </a:t>
            </a:r>
            <a:r>
              <a:rPr lang="fr-FR" b="1" dirty="0" err="1"/>
              <a:t>filter_input</a:t>
            </a:r>
            <a:r>
              <a:rPr lang="fr-FR" b="1" dirty="0"/>
              <a:t>().</a:t>
            </a:r>
            <a:r>
              <a:rPr lang="fr-FR" dirty="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161</a:t>
            </a:fld>
            <a:endParaRPr lang="fr-FR"/>
          </a:p>
        </p:txBody>
      </p:sp>
    </p:spTree>
    <p:extLst>
      <p:ext uri="{BB962C8B-B14F-4D97-AF65-F5344CB8AC3E}">
        <p14:creationId xmlns:p14="http://schemas.microsoft.com/office/powerpoint/2010/main" val="27472055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smtClean="0">
                <a:solidFill>
                  <a:schemeClr val="accent1"/>
                </a:solidFill>
              </a:rPr>
              <a:t>Exemple...</a:t>
            </a:r>
          </a:p>
          <a:p>
            <a:pPr marL="0" indent="0">
              <a:buNone/>
            </a:pPr>
            <a:r>
              <a:rPr lang="fr-FR" dirty="0" smtClean="0"/>
              <a:t>Testons et filtrons une variable </a:t>
            </a:r>
            <a:r>
              <a:rPr lang="fr-FR" dirty="0"/>
              <a:t>« email » </a:t>
            </a:r>
            <a:r>
              <a:rPr lang="fr-FR" dirty="0" smtClean="0"/>
              <a:t>transmise à partir d’un formulaire avec la méthode « </a:t>
            </a:r>
            <a:r>
              <a:rPr lang="fr-FR" dirty="0" err="1" smtClean="0"/>
              <a:t>get</a:t>
            </a:r>
            <a:r>
              <a:rPr lang="fr-FR" dirty="0" smtClean="0"/>
              <a:t> » : </a:t>
            </a:r>
          </a:p>
          <a:p>
            <a:pPr marL="0" indent="0">
              <a:buNone/>
            </a:pPr>
            <a:endParaRPr lang="en-GB" dirty="0" smtClean="0"/>
          </a:p>
          <a:p>
            <a:pPr marL="0" indent="0">
              <a:buNone/>
            </a:pPr>
            <a:r>
              <a:rPr lang="en-GB" dirty="0" smtClean="0"/>
              <a:t>if</a:t>
            </a:r>
            <a:r>
              <a:rPr lang="en-GB" dirty="0"/>
              <a:t>(!</a:t>
            </a:r>
            <a:r>
              <a:rPr lang="en-GB" dirty="0" err="1"/>
              <a:t>filter_has_var</a:t>
            </a:r>
            <a:r>
              <a:rPr lang="en-GB" dirty="0"/>
              <a:t>(INPUT_GET, "email")) {</a:t>
            </a:r>
            <a:endParaRPr lang="fr-FR" dirty="0"/>
          </a:p>
          <a:p>
            <a:pPr marL="0" indent="0">
              <a:buNone/>
            </a:pPr>
            <a:r>
              <a:rPr lang="fr-FR" dirty="0" smtClean="0"/>
              <a:t>	</a:t>
            </a:r>
            <a:r>
              <a:rPr lang="fr-FR" dirty="0" err="1" smtClean="0"/>
              <a:t>echo</a:t>
            </a:r>
            <a:r>
              <a:rPr lang="fr-FR" dirty="0"/>
              <a:t>("La variable en entrée ‘email’ n’existe pas");</a:t>
            </a:r>
          </a:p>
          <a:p>
            <a:pPr marL="0" indent="0">
              <a:buNone/>
            </a:pPr>
            <a:r>
              <a:rPr lang="en-GB" dirty="0" smtClean="0"/>
              <a:t>} </a:t>
            </a:r>
            <a:r>
              <a:rPr lang="en-GB" dirty="0"/>
              <a:t>else {</a:t>
            </a:r>
            <a:endParaRPr lang="fr-FR" dirty="0"/>
          </a:p>
          <a:p>
            <a:pPr marL="0" indent="0">
              <a:buNone/>
            </a:pPr>
            <a:r>
              <a:rPr lang="en-GB" dirty="0" smtClean="0"/>
              <a:t>	if </a:t>
            </a:r>
            <a:r>
              <a:rPr lang="en-GB" dirty="0"/>
              <a:t>(!</a:t>
            </a:r>
            <a:r>
              <a:rPr lang="en-GB" dirty="0" err="1"/>
              <a:t>filter_input</a:t>
            </a:r>
            <a:r>
              <a:rPr lang="en-GB" dirty="0"/>
              <a:t>(INPUT_GET, "email", FILTER_VALIDATE_EMAIL)) {</a:t>
            </a:r>
            <a:endParaRPr lang="fr-FR" dirty="0"/>
          </a:p>
          <a:p>
            <a:pPr marL="0" indent="0">
              <a:buNone/>
            </a:pPr>
            <a:r>
              <a:rPr lang="fr-FR" dirty="0" smtClean="0"/>
              <a:t>		</a:t>
            </a:r>
            <a:r>
              <a:rPr lang="fr-FR" dirty="0" err="1" smtClean="0"/>
              <a:t>echo</a:t>
            </a:r>
            <a:r>
              <a:rPr lang="fr-FR" dirty="0" smtClean="0"/>
              <a:t> </a:t>
            </a:r>
            <a:r>
              <a:rPr lang="fr-FR" dirty="0"/>
              <a:t>"L’e-mail est invalide";</a:t>
            </a:r>
          </a:p>
          <a:p>
            <a:pPr marL="0" indent="0">
              <a:buNone/>
            </a:pPr>
            <a:r>
              <a:rPr lang="fr-FR" dirty="0" smtClean="0"/>
              <a:t>	} </a:t>
            </a:r>
            <a:r>
              <a:rPr lang="fr-FR" dirty="0" err="1"/>
              <a:t>else</a:t>
            </a:r>
            <a:r>
              <a:rPr lang="fr-FR" dirty="0"/>
              <a:t> {</a:t>
            </a:r>
          </a:p>
          <a:p>
            <a:pPr marL="0" indent="0">
              <a:buNone/>
            </a:pPr>
            <a:r>
              <a:rPr lang="fr-FR" dirty="0" smtClean="0"/>
              <a:t>		</a:t>
            </a:r>
            <a:r>
              <a:rPr lang="fr-FR" dirty="0" err="1" smtClean="0"/>
              <a:t>echo</a:t>
            </a:r>
            <a:r>
              <a:rPr lang="fr-FR" dirty="0" smtClean="0"/>
              <a:t> </a:t>
            </a:r>
            <a:r>
              <a:rPr lang="fr-FR" dirty="0"/>
              <a:t>"L’e-mail est valide";</a:t>
            </a:r>
          </a:p>
          <a:p>
            <a:pPr marL="0" indent="0">
              <a:buNone/>
            </a:pPr>
            <a:r>
              <a:rPr lang="fr-FR" dirty="0" smtClean="0"/>
              <a:t>	}</a:t>
            </a:r>
            <a:endParaRPr lang="fr-FR" dirty="0"/>
          </a:p>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162</a:t>
            </a:fld>
            <a:endParaRPr lang="fr-FR"/>
          </a:p>
        </p:txBody>
      </p:sp>
    </p:spTree>
    <p:extLst>
      <p:ext uri="{BB962C8B-B14F-4D97-AF65-F5344CB8AC3E}">
        <p14:creationId xmlns:p14="http://schemas.microsoft.com/office/powerpoint/2010/main" val="24190718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solidFill>
                  <a:srgbClr val="4F81BD"/>
                </a:solidFill>
              </a:rPr>
              <a:t>Assainir une entrée</a:t>
            </a:r>
          </a:p>
          <a:p>
            <a:pPr marL="0" indent="0">
              <a:buNone/>
            </a:pPr>
            <a:r>
              <a:rPr lang="fr-FR" dirty="0" smtClean="0"/>
              <a:t>Nous allons maintenant assainir une entrée en filtrant les caractères indésirables qu’elle peut contenir : </a:t>
            </a:r>
          </a:p>
          <a:p>
            <a:pPr marL="0" indent="0">
              <a:buNone/>
            </a:pPr>
            <a:endParaRPr lang="fr-FR" dirty="0" smtClean="0"/>
          </a:p>
          <a:p>
            <a:pPr marL="0" indent="0">
              <a:buNone/>
            </a:pPr>
            <a:r>
              <a:rPr lang="en-GB" dirty="0" smtClean="0"/>
              <a:t>	if</a:t>
            </a:r>
            <a:r>
              <a:rPr lang="en-GB" dirty="0"/>
              <a:t>(!</a:t>
            </a:r>
            <a:r>
              <a:rPr lang="en-GB" dirty="0" err="1"/>
              <a:t>filter_has_var</a:t>
            </a:r>
            <a:r>
              <a:rPr lang="en-GB" dirty="0"/>
              <a:t>(INPUT_POST, "</a:t>
            </a:r>
            <a:r>
              <a:rPr lang="en-GB" dirty="0" err="1"/>
              <a:t>url</a:t>
            </a:r>
            <a:r>
              <a:rPr lang="en-GB" dirty="0"/>
              <a:t>")) {</a:t>
            </a:r>
            <a:endParaRPr lang="fr-FR" dirty="0"/>
          </a:p>
          <a:p>
            <a:pPr marL="0" indent="0">
              <a:buNone/>
            </a:pPr>
            <a:r>
              <a:rPr lang="en-GB" dirty="0"/>
              <a:t>	</a:t>
            </a:r>
            <a:r>
              <a:rPr lang="en-GB" dirty="0" smtClean="0"/>
              <a:t>	</a:t>
            </a:r>
            <a:r>
              <a:rPr lang="fr-FR" dirty="0" err="1" smtClean="0"/>
              <a:t>echo</a:t>
            </a:r>
            <a:r>
              <a:rPr lang="fr-FR" dirty="0"/>
              <a:t>("La variable en entrée ‘url’ n’existe pas ");</a:t>
            </a:r>
          </a:p>
          <a:p>
            <a:pPr marL="0" indent="0">
              <a:buNone/>
            </a:pPr>
            <a:r>
              <a:rPr lang="fr-FR" dirty="0"/>
              <a:t>	</a:t>
            </a:r>
            <a:r>
              <a:rPr lang="en-GB" dirty="0" smtClean="0"/>
              <a:t>} </a:t>
            </a:r>
            <a:r>
              <a:rPr lang="en-GB" dirty="0"/>
              <a:t>else {</a:t>
            </a:r>
            <a:endParaRPr lang="fr-FR" dirty="0"/>
          </a:p>
          <a:p>
            <a:pPr marL="0" indent="0">
              <a:buNone/>
            </a:pPr>
            <a:r>
              <a:rPr lang="en-GB" dirty="0"/>
              <a:t>	</a:t>
            </a:r>
            <a:r>
              <a:rPr lang="en-GB" dirty="0" smtClean="0"/>
              <a:t>	$</a:t>
            </a:r>
            <a:r>
              <a:rPr lang="en-GB" dirty="0" err="1"/>
              <a:t>url</a:t>
            </a:r>
            <a:r>
              <a:rPr lang="en-GB" dirty="0"/>
              <a:t> = </a:t>
            </a:r>
            <a:r>
              <a:rPr lang="en-GB" dirty="0" err="1"/>
              <a:t>filter_input</a:t>
            </a:r>
            <a:r>
              <a:rPr lang="en-GB" dirty="0"/>
              <a:t>(INPUT_POST, "</a:t>
            </a:r>
            <a:r>
              <a:rPr lang="en-GB" dirty="0" err="1"/>
              <a:t>url</a:t>
            </a:r>
            <a:r>
              <a:rPr lang="en-GB" dirty="0"/>
              <a:t>", </a:t>
            </a:r>
            <a:r>
              <a:rPr lang="en-GB" dirty="0" smtClean="0"/>
              <a:t>FILTER_SANITIZE_URL</a:t>
            </a:r>
            <a:r>
              <a:rPr lang="en-GB" dirty="0"/>
              <a:t>);</a:t>
            </a:r>
            <a:endParaRPr lang="fr-FR" dirty="0"/>
          </a:p>
          <a:p>
            <a:pPr marL="0" indent="0">
              <a:buNone/>
            </a:pPr>
            <a:r>
              <a:rPr lang="fr-FR" dirty="0" smtClean="0"/>
              <a:t>	}</a:t>
            </a:r>
          </a:p>
          <a:p>
            <a:pPr marL="0" indent="0">
              <a:buNone/>
            </a:pPr>
            <a:endParaRPr lang="fr-FR" dirty="0" smtClean="0"/>
          </a:p>
          <a:p>
            <a:pPr marL="0" indent="0">
              <a:buNone/>
            </a:pPr>
            <a:r>
              <a:rPr lang="fr-FR" dirty="0" smtClean="0"/>
              <a:t>Donnera pour  </a:t>
            </a:r>
            <a:r>
              <a:rPr lang="fr-FR" dirty="0" err="1" smtClean="0"/>
              <a:t>www.àunicée.fr</a:t>
            </a:r>
            <a:r>
              <a:rPr lang="fr-FR" dirty="0" smtClean="0"/>
              <a:t>  =&gt; </a:t>
            </a:r>
            <a:r>
              <a:rPr lang="fr-FR" dirty="0" err="1" smtClean="0"/>
              <a:t>www.unice.fr</a:t>
            </a:r>
            <a:endParaRPr lang="fr-FR" dirty="0" smtClean="0"/>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163</a:t>
            </a:fld>
            <a:endParaRPr lang="fr-FR"/>
          </a:p>
        </p:txBody>
      </p:sp>
    </p:spTree>
    <p:extLst>
      <p:ext uri="{BB962C8B-B14F-4D97-AF65-F5344CB8AC3E}">
        <p14:creationId xmlns:p14="http://schemas.microsoft.com/office/powerpoint/2010/main" val="30569597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b="1" dirty="0" smtClean="0">
                <a:solidFill>
                  <a:schemeClr val="accent1"/>
                </a:solidFill>
              </a:rPr>
              <a:t>Filtrer et assainir plusieurs entrées</a:t>
            </a:r>
          </a:p>
          <a:p>
            <a:r>
              <a:rPr lang="fr-FR" dirty="0"/>
              <a:t>Dans la plupart des cas nous sommes amenés à filtrer plus d’une </a:t>
            </a:r>
            <a:r>
              <a:rPr lang="fr-FR" dirty="0" smtClean="0"/>
              <a:t>entrée.</a:t>
            </a:r>
          </a:p>
          <a:p>
            <a:r>
              <a:rPr lang="fr-FR" dirty="0"/>
              <a:t>Pour éviter des appels successifs à la fonction </a:t>
            </a:r>
            <a:r>
              <a:rPr lang="fr-FR" dirty="0" err="1"/>
              <a:t>filter_var</a:t>
            </a:r>
            <a:r>
              <a:rPr lang="fr-FR" dirty="0"/>
              <a:t>() ou </a:t>
            </a:r>
            <a:r>
              <a:rPr lang="fr-FR" dirty="0" err="1"/>
              <a:t>filter_input</a:t>
            </a:r>
            <a:r>
              <a:rPr lang="fr-FR" dirty="0"/>
              <a:t>(</a:t>
            </a:r>
            <a:r>
              <a:rPr lang="fr-FR" dirty="0" smtClean="0"/>
              <a:t>), nous utilisons : </a:t>
            </a:r>
          </a:p>
          <a:p>
            <a:pPr lvl="1">
              <a:buFont typeface="Wingdings" charset="2"/>
              <a:buChar char="Ø"/>
            </a:pPr>
            <a:r>
              <a:rPr lang="fr-FR" dirty="0" smtClean="0"/>
              <a:t> </a:t>
            </a:r>
            <a:r>
              <a:rPr lang="fr-FR" dirty="0" err="1" smtClean="0"/>
              <a:t>filter_var_array</a:t>
            </a:r>
            <a:r>
              <a:rPr lang="fr-FR" dirty="0"/>
              <a:t>(</a:t>
            </a:r>
            <a:r>
              <a:rPr lang="fr-FR" dirty="0" smtClean="0"/>
              <a:t>),</a:t>
            </a:r>
          </a:p>
          <a:p>
            <a:pPr lvl="1">
              <a:buFont typeface="Wingdings" charset="2"/>
              <a:buChar char="Ø"/>
            </a:pPr>
            <a:r>
              <a:rPr lang="fr-FR" dirty="0" smtClean="0"/>
              <a:t> </a:t>
            </a:r>
            <a:r>
              <a:rPr lang="fr-FR" dirty="0" err="1"/>
              <a:t>f</a:t>
            </a:r>
            <a:r>
              <a:rPr lang="fr-FR" dirty="0" err="1" smtClean="0"/>
              <a:t>ilter_input_array</a:t>
            </a:r>
            <a:r>
              <a:rPr lang="fr-FR" dirty="0"/>
              <a:t>(</a:t>
            </a:r>
            <a:r>
              <a:rPr lang="fr-FR" dirty="0" smtClean="0"/>
              <a:t>).</a:t>
            </a:r>
          </a:p>
          <a:p>
            <a:r>
              <a:rPr lang="fr-FR" dirty="0" smtClean="0">
                <a:solidFill>
                  <a:srgbClr val="000000"/>
                </a:solidFill>
              </a:rPr>
              <a:t>Nous sommes donc amenés à définir une table associative adaptée aux contraintes de filtrage.</a:t>
            </a:r>
            <a:endParaRPr lang="fr-FR" dirty="0">
              <a:solidFill>
                <a:srgbClr val="000000"/>
              </a:solidFill>
            </a:endParaRPr>
          </a:p>
          <a:p>
            <a:pPr lvl="1">
              <a:buFont typeface="Wingdings" charset="2"/>
              <a:buChar char="Ø"/>
            </a:pPr>
            <a:endParaRPr lang="fr-FR" b="1" dirty="0" smtClean="0">
              <a:solidFill>
                <a:schemeClr val="accent1"/>
              </a:solidFill>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164</a:t>
            </a:fld>
            <a:endParaRPr lang="fr-FR"/>
          </a:p>
        </p:txBody>
      </p:sp>
    </p:spTree>
    <p:extLst>
      <p:ext uri="{BB962C8B-B14F-4D97-AF65-F5344CB8AC3E}">
        <p14:creationId xmlns:p14="http://schemas.microsoft.com/office/powerpoint/2010/main" val="27420329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smtClean="0">
                <a:solidFill>
                  <a:schemeClr val="accent1"/>
                </a:solidFill>
              </a:rPr>
              <a:t>Exemple...</a:t>
            </a:r>
          </a:p>
          <a:p>
            <a:pPr marL="0" indent="0">
              <a:buNone/>
            </a:pPr>
            <a:r>
              <a:rPr lang="en-GB" dirty="0" smtClean="0"/>
              <a:t>	</a:t>
            </a:r>
            <a:r>
              <a:rPr lang="en-GB" sz="2200" dirty="0" smtClean="0"/>
              <a:t>$</a:t>
            </a:r>
            <a:r>
              <a:rPr lang="en-GB" sz="2200" dirty="0"/>
              <a:t>filters = array</a:t>
            </a:r>
            <a:r>
              <a:rPr lang="en-GB" sz="2200" dirty="0" smtClean="0"/>
              <a:t>(	"</a:t>
            </a:r>
            <a:r>
              <a:rPr lang="en-GB" sz="2200" dirty="0"/>
              <a:t>nom" =&gt; array</a:t>
            </a:r>
            <a:r>
              <a:rPr lang="en-GB" sz="2200" dirty="0" smtClean="0"/>
              <a:t>("</a:t>
            </a:r>
            <a:r>
              <a:rPr lang="en-GB" sz="2200" dirty="0"/>
              <a:t>filter"=&gt;</a:t>
            </a:r>
            <a:r>
              <a:rPr lang="en-GB" sz="2200" dirty="0" smtClean="0"/>
              <a:t>FILTER_SANITIZE_STRING </a:t>
            </a:r>
            <a:r>
              <a:rPr lang="en-GB" sz="2200" dirty="0"/>
              <a:t>),</a:t>
            </a:r>
            <a:endParaRPr lang="fr-FR" sz="2200" dirty="0"/>
          </a:p>
          <a:p>
            <a:pPr marL="0" indent="0">
              <a:buNone/>
            </a:pPr>
            <a:r>
              <a:rPr lang="en-GB" sz="2200" dirty="0" smtClean="0"/>
              <a:t>					"</a:t>
            </a:r>
            <a:r>
              <a:rPr lang="en-GB" sz="2200" dirty="0"/>
              <a:t>age" =&gt; array</a:t>
            </a:r>
            <a:r>
              <a:rPr lang="en-GB" sz="2200" dirty="0" smtClean="0"/>
              <a:t>("</a:t>
            </a:r>
            <a:r>
              <a:rPr lang="en-GB" sz="2200" dirty="0"/>
              <a:t>filter"=&gt;FILTER_VALIDATE_INT,</a:t>
            </a:r>
            <a:endParaRPr lang="fr-FR" sz="2200" dirty="0"/>
          </a:p>
          <a:p>
            <a:pPr marL="0" indent="0">
              <a:buNone/>
            </a:pPr>
            <a:r>
              <a:rPr lang="en-GB" sz="2200" dirty="0" smtClean="0"/>
              <a:t>								    "</a:t>
            </a:r>
            <a:r>
              <a:rPr lang="en-GB" sz="2200" dirty="0"/>
              <a:t>options"=&gt;array</a:t>
            </a:r>
            <a:r>
              <a:rPr lang="en-GB" sz="2200" dirty="0" smtClean="0"/>
              <a:t>("</a:t>
            </a:r>
            <a:r>
              <a:rPr lang="en-GB" sz="2200" dirty="0" err="1"/>
              <a:t>min_range</a:t>
            </a:r>
            <a:r>
              <a:rPr lang="en-GB" sz="2200" dirty="0"/>
              <a:t>"=</a:t>
            </a:r>
            <a:r>
              <a:rPr lang="en-GB" sz="2200" dirty="0" smtClean="0"/>
              <a:t>&gt;1, </a:t>
            </a:r>
            <a:endParaRPr lang="fr-FR" sz="2200" dirty="0"/>
          </a:p>
          <a:p>
            <a:pPr marL="0" indent="0">
              <a:buNone/>
            </a:pPr>
            <a:r>
              <a:rPr lang="en-GB" sz="2200" dirty="0" smtClean="0"/>
              <a:t>												"</a:t>
            </a:r>
            <a:r>
              <a:rPr lang="en-GB" sz="2200" dirty="0" err="1"/>
              <a:t>max_range</a:t>
            </a:r>
            <a:r>
              <a:rPr lang="en-GB" sz="2200" dirty="0"/>
              <a:t>"=&gt;</a:t>
            </a:r>
            <a:r>
              <a:rPr lang="en-GB" sz="2200" dirty="0" smtClean="0"/>
              <a:t>120))</a:t>
            </a:r>
            <a:r>
              <a:rPr lang="en-GB" sz="2200" dirty="0"/>
              <a:t>,</a:t>
            </a:r>
            <a:endParaRPr lang="fr-FR" sz="2200" dirty="0"/>
          </a:p>
          <a:p>
            <a:pPr marL="0" indent="0">
              <a:buNone/>
            </a:pPr>
            <a:r>
              <a:rPr lang="en-GB" sz="2200" dirty="0" smtClean="0"/>
              <a:t>					"</a:t>
            </a:r>
            <a:r>
              <a:rPr lang="en-GB" sz="2200" dirty="0"/>
              <a:t>email"=&gt; FILTER_VALIDATE_EMAIL,</a:t>
            </a:r>
            <a:endParaRPr lang="fr-FR" sz="2200" dirty="0"/>
          </a:p>
          <a:p>
            <a:pPr marL="0" indent="0">
              <a:buNone/>
            </a:pPr>
            <a:r>
              <a:rPr lang="en-GB" sz="2200" dirty="0" smtClean="0"/>
              <a:t>					)</a:t>
            </a:r>
            <a:r>
              <a:rPr lang="en-GB" sz="2200" dirty="0"/>
              <a:t>;</a:t>
            </a:r>
            <a:endParaRPr lang="fr-FR" sz="2200" dirty="0"/>
          </a:p>
          <a:p>
            <a:pPr marL="0" indent="0">
              <a:buNone/>
            </a:pPr>
            <a:r>
              <a:rPr lang="en-GB" sz="2200" dirty="0"/>
              <a:t> </a:t>
            </a:r>
            <a:endParaRPr lang="fr-FR" sz="2200" dirty="0"/>
          </a:p>
          <a:p>
            <a:pPr marL="0" indent="0">
              <a:buNone/>
            </a:pPr>
            <a:r>
              <a:rPr lang="en-GB" sz="2200" dirty="0" smtClean="0"/>
              <a:t>	$</a:t>
            </a:r>
            <a:r>
              <a:rPr lang="en-GB" sz="2200" dirty="0"/>
              <a:t>result = </a:t>
            </a:r>
            <a:r>
              <a:rPr lang="en-GB" sz="2200" dirty="0" err="1"/>
              <a:t>filter_input_array</a:t>
            </a:r>
            <a:r>
              <a:rPr lang="en-GB" sz="2200" dirty="0"/>
              <a:t>(INPUT_GET, $filters);</a:t>
            </a:r>
            <a:endParaRPr lang="fr-FR" sz="2200" dirty="0"/>
          </a:p>
          <a:p>
            <a:pPr marL="0" indent="0">
              <a:buNone/>
            </a:pPr>
            <a:r>
              <a:rPr lang="fr-FR" sz="2600" dirty="0" smtClean="0"/>
              <a:t>On remarque que la constante passée à </a:t>
            </a:r>
            <a:r>
              <a:rPr lang="fr-FR" sz="2600" dirty="0" err="1" smtClean="0"/>
              <a:t>filter_input_array</a:t>
            </a:r>
            <a:r>
              <a:rPr lang="fr-FR" sz="2600" dirty="0" smtClean="0"/>
              <a:t> est INPUT_GET car le formulaire est généré par l’attribut « </a:t>
            </a:r>
            <a:r>
              <a:rPr lang="fr-FR" sz="2600" dirty="0" err="1" smtClean="0"/>
              <a:t>method</a:t>
            </a:r>
            <a:r>
              <a:rPr lang="fr-FR" sz="2600" dirty="0" smtClean="0"/>
              <a:t> » affecté à « </a:t>
            </a:r>
            <a:r>
              <a:rPr lang="fr-FR" sz="2600" dirty="0" err="1" smtClean="0"/>
              <a:t>get</a:t>
            </a:r>
            <a:r>
              <a:rPr lang="fr-FR" sz="2600" dirty="0" smtClean="0"/>
              <a:t> ».</a:t>
            </a:r>
            <a:endParaRPr lang="fr-FR" sz="26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165</a:t>
            </a:fld>
            <a:endParaRPr lang="fr-FR"/>
          </a:p>
        </p:txBody>
      </p:sp>
    </p:spTree>
    <p:extLst>
      <p:ext uri="{BB962C8B-B14F-4D97-AF65-F5344CB8AC3E}">
        <p14:creationId xmlns:p14="http://schemas.microsoft.com/office/powerpoint/2010/main" val="10272691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b="1"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solidFill>
                  <a:schemeClr val="accent1"/>
                </a:solidFill>
              </a:rPr>
              <a:t>Exemple... Suite</a:t>
            </a:r>
          </a:p>
          <a:p>
            <a:pPr marL="0" indent="0">
              <a:buNone/>
            </a:pPr>
            <a:r>
              <a:rPr lang="fr-FR" dirty="0" smtClean="0"/>
              <a:t>	if </a:t>
            </a:r>
            <a:r>
              <a:rPr lang="fr-FR" dirty="0"/>
              <a:t>(!$</a:t>
            </a:r>
            <a:r>
              <a:rPr lang="fr-FR" dirty="0" err="1"/>
              <a:t>result</a:t>
            </a:r>
            <a:r>
              <a:rPr lang="fr-FR" dirty="0"/>
              <a:t>["</a:t>
            </a:r>
            <a:r>
              <a:rPr lang="fr-FR" dirty="0" err="1"/>
              <a:t>age</a:t>
            </a:r>
            <a:r>
              <a:rPr lang="fr-FR" dirty="0"/>
              <a:t>"]) {</a:t>
            </a:r>
          </a:p>
          <a:p>
            <a:pPr marL="0" indent="0">
              <a:buNone/>
            </a:pPr>
            <a:r>
              <a:rPr lang="fr-FR" dirty="0" smtClean="0"/>
              <a:t>		</a:t>
            </a:r>
            <a:r>
              <a:rPr lang="fr-FR" dirty="0" err="1" smtClean="0"/>
              <a:t>echo</a:t>
            </a:r>
            <a:r>
              <a:rPr lang="fr-FR" dirty="0"/>
              <a:t>("</a:t>
            </a:r>
            <a:r>
              <a:rPr lang="fr-FR" dirty="0" err="1"/>
              <a:t>L’age</a:t>
            </a:r>
            <a:r>
              <a:rPr lang="fr-FR" dirty="0"/>
              <a:t> doit se situer entre 1 et 120.&lt;</a:t>
            </a:r>
            <a:r>
              <a:rPr lang="fr-FR" dirty="0" err="1"/>
              <a:t>br</a:t>
            </a:r>
            <a:r>
              <a:rPr lang="fr-FR" dirty="0"/>
              <a:t> /&gt;");</a:t>
            </a:r>
          </a:p>
          <a:p>
            <a:pPr marL="0" indent="0">
              <a:buNone/>
            </a:pPr>
            <a:r>
              <a:rPr lang="en-GB" dirty="0" smtClean="0"/>
              <a:t>	} </a:t>
            </a:r>
            <a:r>
              <a:rPr lang="en-GB" dirty="0" err="1"/>
              <a:t>elseif</a:t>
            </a:r>
            <a:r>
              <a:rPr lang="en-GB" dirty="0"/>
              <a:t>(!$result["email"]) {</a:t>
            </a:r>
            <a:endParaRPr lang="fr-FR" dirty="0"/>
          </a:p>
          <a:p>
            <a:pPr marL="0" indent="0">
              <a:buNone/>
            </a:pPr>
            <a:r>
              <a:rPr lang="en-GB" dirty="0" smtClean="0"/>
              <a:t>		echo</a:t>
            </a:r>
            <a:r>
              <a:rPr lang="en-GB" dirty="0"/>
              <a:t>("</a:t>
            </a:r>
            <a:r>
              <a:rPr lang="en-GB" dirty="0" err="1"/>
              <a:t>L’e</a:t>
            </a:r>
            <a:r>
              <a:rPr lang="en-GB" dirty="0"/>
              <a:t>-mail </a:t>
            </a:r>
            <a:r>
              <a:rPr lang="en-GB" dirty="0" err="1"/>
              <a:t>est</a:t>
            </a:r>
            <a:r>
              <a:rPr lang="en-GB" dirty="0"/>
              <a:t> </a:t>
            </a:r>
            <a:r>
              <a:rPr lang="en-GB" dirty="0" err="1"/>
              <a:t>invalide</a:t>
            </a:r>
            <a:r>
              <a:rPr lang="en-GB" dirty="0"/>
              <a:t>.&lt;</a:t>
            </a:r>
            <a:r>
              <a:rPr lang="en-GB" dirty="0" err="1"/>
              <a:t>br</a:t>
            </a:r>
            <a:r>
              <a:rPr lang="en-GB" dirty="0"/>
              <a:t> /&gt;");</a:t>
            </a:r>
            <a:endParaRPr lang="fr-FR" dirty="0"/>
          </a:p>
          <a:p>
            <a:pPr marL="0" indent="0">
              <a:buNone/>
            </a:pPr>
            <a:r>
              <a:rPr lang="en-GB" dirty="0" smtClean="0"/>
              <a:t>	} </a:t>
            </a:r>
            <a:r>
              <a:rPr lang="en-GB" dirty="0"/>
              <a:t>else {</a:t>
            </a:r>
            <a:endParaRPr lang="fr-FR" dirty="0"/>
          </a:p>
          <a:p>
            <a:pPr marL="0" indent="0">
              <a:buNone/>
            </a:pPr>
            <a:r>
              <a:rPr lang="fr-FR" dirty="0" smtClean="0"/>
              <a:t>		</a:t>
            </a:r>
            <a:r>
              <a:rPr lang="fr-FR" dirty="0" err="1" smtClean="0"/>
              <a:t>echo</a:t>
            </a:r>
            <a:r>
              <a:rPr lang="fr-FR" dirty="0"/>
              <a:t>("Les entrées sont valides.");</a:t>
            </a:r>
          </a:p>
          <a:p>
            <a:pPr marL="0" indent="0">
              <a:buNone/>
            </a:pPr>
            <a:r>
              <a:rPr lang="fr-FR" dirty="0" smtClean="0"/>
              <a:t>	}</a:t>
            </a:r>
          </a:p>
          <a:p>
            <a:pPr marL="0" lvl="0" indent="0">
              <a:buNone/>
            </a:pPr>
            <a:r>
              <a:rPr lang="fr-FR" dirty="0"/>
              <a:t>L</a:t>
            </a:r>
            <a:r>
              <a:rPr lang="fr-FR" dirty="0" smtClean="0"/>
              <a:t>a </a:t>
            </a:r>
            <a:r>
              <a:rPr lang="fr-FR" dirty="0"/>
              <a:t>table de booléens $</a:t>
            </a:r>
            <a:r>
              <a:rPr lang="fr-FR" dirty="0" err="1"/>
              <a:t>result</a:t>
            </a:r>
            <a:r>
              <a:rPr lang="fr-FR" dirty="0"/>
              <a:t> </a:t>
            </a:r>
            <a:r>
              <a:rPr lang="fr-FR" dirty="0" smtClean="0"/>
              <a:t>est retournée </a:t>
            </a:r>
            <a:r>
              <a:rPr lang="fr-FR" dirty="0"/>
              <a:t>par la fonction dont les coordonnées sont les noms des variables à filtrer. Si le filtrage indique que la valeur de la variable est correcte, $</a:t>
            </a:r>
            <a:r>
              <a:rPr lang="fr-FR" dirty="0" err="1"/>
              <a:t>result</a:t>
            </a:r>
            <a:r>
              <a:rPr lang="fr-FR" dirty="0"/>
              <a:t>[« </a:t>
            </a:r>
            <a:r>
              <a:rPr lang="fr-FR" dirty="0" err="1"/>
              <a:t>nom_de_la_varaible</a:t>
            </a:r>
            <a:r>
              <a:rPr lang="fr-FR" dirty="0"/>
              <a:t> »] contient TRUE sinon FALSE.</a:t>
            </a:r>
          </a:p>
          <a:p>
            <a:pPr marL="0" indent="0">
              <a:buNone/>
            </a:pPr>
            <a:endParaRPr lang="fr-FR" dirty="0" smtClean="0"/>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166</a:t>
            </a:fld>
            <a:endParaRPr lang="fr-FR"/>
          </a:p>
        </p:txBody>
      </p:sp>
    </p:spTree>
    <p:extLst>
      <p:ext uri="{BB962C8B-B14F-4D97-AF65-F5344CB8AC3E}">
        <p14:creationId xmlns:p14="http://schemas.microsoft.com/office/powerpoint/2010/main" val="30607386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smtClean="0"/>
              <a:t>L’exemple précédent permet donc d’observer que : </a:t>
            </a:r>
          </a:p>
          <a:p>
            <a:r>
              <a:rPr lang="fr-FR" dirty="0" err="1"/>
              <a:t>filter_input_array</a:t>
            </a:r>
            <a:r>
              <a:rPr lang="fr-FR" dirty="0"/>
              <a:t>() comporte une seconde variable d’entrée qui peut être une table ou un identifiant de filtrage</a:t>
            </a:r>
            <a:r>
              <a:rPr lang="fr-FR" dirty="0" smtClean="0"/>
              <a:t>.</a:t>
            </a:r>
          </a:p>
          <a:p>
            <a:r>
              <a:rPr lang="fr-FR" dirty="0"/>
              <a:t>s</a:t>
            </a:r>
            <a:r>
              <a:rPr lang="fr-FR" dirty="0" smtClean="0"/>
              <a:t>i </a:t>
            </a:r>
            <a:r>
              <a:rPr lang="fr-FR" dirty="0"/>
              <a:t>le second paramètre est celui d’un identifiant toutes les valeurs d’entrées sont filtrées de la même manière</a:t>
            </a:r>
            <a:r>
              <a:rPr lang="fr-FR" dirty="0" smtClean="0"/>
              <a:t>.</a:t>
            </a:r>
          </a:p>
          <a:p>
            <a:pPr marL="0" indent="0">
              <a:buNone/>
            </a:pPr>
            <a:r>
              <a:rPr lang="fr-FR" dirty="0" smtClean="0"/>
              <a:t>Si le </a:t>
            </a:r>
            <a:r>
              <a:rPr lang="fr-FR" dirty="0"/>
              <a:t>second paramètre est une table, elle est soumise aux règles suivantes : </a:t>
            </a:r>
            <a:endParaRPr lang="fr-FR" dirty="0" smtClean="0"/>
          </a:p>
          <a:p>
            <a:pPr lvl="0"/>
            <a:r>
              <a:rPr lang="fr-FR" dirty="0"/>
              <a:t>La table doit être associative, ses clefs doivent être constituées par les noms des variables à filtrer.</a:t>
            </a:r>
          </a:p>
          <a:p>
            <a:r>
              <a:rPr lang="fr-FR" dirty="0"/>
              <a:t>La valeur des éléments de la table </a:t>
            </a:r>
            <a:r>
              <a:rPr lang="fr-FR" dirty="0" smtClean="0"/>
              <a:t>sont les identifiants de </a:t>
            </a:r>
            <a:r>
              <a:rPr lang="fr-FR" dirty="0"/>
              <a:t>filtrage ou des tables </a:t>
            </a:r>
            <a:r>
              <a:rPr lang="fr-FR" dirty="0" smtClean="0"/>
              <a:t>associatives. </a:t>
            </a:r>
          </a:p>
          <a:p>
            <a:r>
              <a:rPr lang="fr-FR" dirty="0" smtClean="0"/>
              <a:t>Dans le cas des tables associatives : </a:t>
            </a:r>
          </a:p>
          <a:p>
            <a:pPr lvl="1">
              <a:buFont typeface="Wingdings" charset="2"/>
              <a:buChar char="Ø"/>
            </a:pPr>
            <a:r>
              <a:rPr lang="fr-FR" dirty="0"/>
              <a:t>La première clef de la table est « </a:t>
            </a:r>
            <a:r>
              <a:rPr lang="fr-FR" dirty="0" err="1"/>
              <a:t>filter</a:t>
            </a:r>
            <a:r>
              <a:rPr lang="fr-FR" dirty="0"/>
              <a:t> », </a:t>
            </a:r>
            <a:endParaRPr lang="fr-FR" dirty="0" smtClean="0"/>
          </a:p>
          <a:p>
            <a:pPr lvl="1">
              <a:buFont typeface="Wingdings" charset="2"/>
              <a:buChar char="Ø"/>
            </a:pPr>
            <a:r>
              <a:rPr lang="fr-FR" dirty="0" smtClean="0"/>
              <a:t>Si le </a:t>
            </a:r>
            <a:r>
              <a:rPr lang="fr-FR" dirty="0"/>
              <a:t>filtrage requiert des options, la seconde clef est « options </a:t>
            </a:r>
            <a:r>
              <a:rPr lang="fr-FR" dirty="0" smtClean="0"/>
              <a:t>»</a:t>
            </a:r>
            <a:r>
              <a:rPr lang="fr-FR" dirty="0"/>
              <a:t> </a:t>
            </a:r>
            <a:r>
              <a:rPr lang="fr-FR" dirty="0" smtClean="0"/>
              <a:t>la valeur associée à cette clef est une table contenant les valeurs des options.</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167</a:t>
            </a:fld>
            <a:endParaRPr lang="fr-FR"/>
          </a:p>
        </p:txBody>
      </p:sp>
    </p:spTree>
    <p:extLst>
      <p:ext uri="{BB962C8B-B14F-4D97-AF65-F5344CB8AC3E}">
        <p14:creationId xmlns:p14="http://schemas.microsoft.com/office/powerpoint/2010/main" val="24022650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lstStyle/>
          <a:p>
            <a:pPr marL="0" indent="0">
              <a:buNone/>
            </a:pPr>
            <a:r>
              <a:rPr lang="fr-FR" b="1" dirty="0">
                <a:solidFill>
                  <a:srgbClr val="4F81BD"/>
                </a:solidFill>
              </a:rPr>
              <a:t>Utilisation de filtres sur des variables courantes : option FILTER_CALLBACK</a:t>
            </a:r>
          </a:p>
          <a:p>
            <a:r>
              <a:rPr lang="fr-FR" dirty="0"/>
              <a:t>Il est possible de filtrer des variables </a:t>
            </a:r>
            <a:r>
              <a:rPr lang="fr-FR" dirty="0" smtClean="0"/>
              <a:t>courantes.</a:t>
            </a:r>
          </a:p>
          <a:p>
            <a:r>
              <a:rPr lang="fr-FR" dirty="0"/>
              <a:t>Les paramètres du filtre étant passés de la même manière que </a:t>
            </a:r>
            <a:r>
              <a:rPr lang="fr-FR" dirty="0" smtClean="0"/>
              <a:t>précédemment.</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168</a:t>
            </a:fld>
            <a:endParaRPr lang="fr-FR"/>
          </a:p>
        </p:txBody>
      </p:sp>
    </p:spTree>
    <p:extLst>
      <p:ext uri="{BB962C8B-B14F-4D97-AF65-F5344CB8AC3E}">
        <p14:creationId xmlns:p14="http://schemas.microsoft.com/office/powerpoint/2010/main" val="23473955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smtClean="0">
                <a:solidFill>
                  <a:schemeClr val="accent1"/>
                </a:solidFill>
              </a:rPr>
              <a:t>Exemple...</a:t>
            </a:r>
            <a:endParaRPr lang="fr-FR" b="1" dirty="0">
              <a:solidFill>
                <a:schemeClr val="accent1"/>
              </a:solidFill>
            </a:endParaRPr>
          </a:p>
          <a:p>
            <a:pPr marL="0" indent="0">
              <a:buNone/>
            </a:pPr>
            <a:r>
              <a:rPr lang="fr-FR" dirty="0"/>
              <a:t>L’exemple qui suit indique comment procéder pour transformer tous les « _ » d’une chaine de caractère en espace.</a:t>
            </a:r>
          </a:p>
          <a:p>
            <a:pPr marL="0" indent="0">
              <a:buNone/>
            </a:pPr>
            <a:r>
              <a:rPr lang="en-GB" dirty="0"/>
              <a:t>function </a:t>
            </a:r>
            <a:r>
              <a:rPr lang="en-GB" dirty="0" err="1"/>
              <a:t>convertSpace</a:t>
            </a:r>
            <a:r>
              <a:rPr lang="en-GB" dirty="0"/>
              <a:t>($string) {</a:t>
            </a:r>
            <a:endParaRPr lang="fr-FR" dirty="0"/>
          </a:p>
          <a:p>
            <a:pPr marL="0" indent="0">
              <a:buNone/>
            </a:pPr>
            <a:r>
              <a:rPr lang="en-GB" dirty="0" smtClean="0"/>
              <a:t>	return </a:t>
            </a:r>
            <a:r>
              <a:rPr lang="en-GB" dirty="0" err="1"/>
              <a:t>str_replace</a:t>
            </a:r>
            <a:r>
              <a:rPr lang="en-GB" dirty="0"/>
              <a:t>("_", " ", $string);</a:t>
            </a:r>
            <a:endParaRPr lang="fr-FR" dirty="0"/>
          </a:p>
          <a:p>
            <a:pPr marL="0" indent="0">
              <a:buNone/>
            </a:pPr>
            <a:r>
              <a:rPr lang="fr-FR" dirty="0" smtClean="0"/>
              <a:t>}</a:t>
            </a:r>
            <a:endParaRPr lang="fr-FR" dirty="0"/>
          </a:p>
          <a:p>
            <a:pPr marL="0" indent="0">
              <a:buNone/>
            </a:pPr>
            <a:r>
              <a:rPr lang="fr-FR" dirty="0"/>
              <a:t> </a:t>
            </a:r>
          </a:p>
          <a:p>
            <a:pPr marL="0" indent="0">
              <a:buNone/>
            </a:pPr>
            <a:r>
              <a:rPr lang="fr-FR" dirty="0" smtClean="0"/>
              <a:t>$</a:t>
            </a:r>
            <a:r>
              <a:rPr lang="fr-FR" dirty="0"/>
              <a:t>string = "</a:t>
            </a:r>
            <a:r>
              <a:rPr lang="fr-FR" dirty="0" err="1"/>
              <a:t>Paul_est_un_adolescent</a:t>
            </a:r>
            <a:r>
              <a:rPr lang="fr-FR" dirty="0"/>
              <a:t>";</a:t>
            </a:r>
          </a:p>
          <a:p>
            <a:endParaRPr lang="fr-FR" dirty="0"/>
          </a:p>
          <a:p>
            <a:pPr marL="0" indent="0">
              <a:buNone/>
            </a:pPr>
            <a:r>
              <a:rPr lang="en-GB" dirty="0" smtClean="0"/>
              <a:t>echo </a:t>
            </a:r>
            <a:r>
              <a:rPr lang="en-GB" dirty="0" err="1"/>
              <a:t>filter_var</a:t>
            </a:r>
            <a:r>
              <a:rPr lang="en-GB" dirty="0"/>
              <a:t>($string, FILTER_CALLBACK,</a:t>
            </a:r>
            <a:endParaRPr lang="fr-FR" dirty="0"/>
          </a:p>
          <a:p>
            <a:pPr marL="0" indent="0">
              <a:buNone/>
            </a:pPr>
            <a:r>
              <a:rPr lang="fr-FR" dirty="0" smtClean="0"/>
              <a:t>					</a:t>
            </a:r>
            <a:r>
              <a:rPr lang="fr-FR" dirty="0" err="1" smtClean="0"/>
              <a:t>array</a:t>
            </a:r>
            <a:r>
              <a:rPr lang="fr-FR" dirty="0"/>
              <a:t>("options"=&gt;"</a:t>
            </a:r>
            <a:r>
              <a:rPr lang="fr-FR" dirty="0" err="1"/>
              <a:t>convertSpace</a:t>
            </a:r>
            <a:r>
              <a:rPr lang="fr-FR" dirty="0"/>
              <a:t>"))</a:t>
            </a:r>
            <a:r>
              <a:rPr lang="fr-FR" dirty="0" smtClean="0"/>
              <a:t>;</a:t>
            </a:r>
          </a:p>
          <a:p>
            <a:pPr marL="0" indent="0">
              <a:buNone/>
            </a:pPr>
            <a:endParaRPr lang="fr-FR" dirty="0" smtClean="0"/>
          </a:p>
          <a:p>
            <a:pPr marL="0" indent="0">
              <a:buNone/>
            </a:pPr>
            <a:r>
              <a:rPr lang="fr-FR" dirty="0" smtClean="0"/>
              <a:t>La fonction précédente retourne : </a:t>
            </a:r>
            <a:r>
              <a:rPr lang="fr-FR" dirty="0"/>
              <a:t>Paul est un adolescent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169</a:t>
            </a:fld>
            <a:endParaRPr lang="fr-FR"/>
          </a:p>
        </p:txBody>
      </p:sp>
    </p:spTree>
    <p:extLst>
      <p:ext uri="{BB962C8B-B14F-4D97-AF65-F5344CB8AC3E}">
        <p14:creationId xmlns:p14="http://schemas.microsoft.com/office/powerpoint/2010/main" val="329572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Chaînes de </a:t>
            </a:r>
            <a:r>
              <a:rPr lang="fr-FR" b="1" dirty="0" smtClean="0">
                <a:solidFill>
                  <a:srgbClr val="4F81BD"/>
                </a:solidFill>
              </a:rPr>
              <a:t>Caractères : Fonctions</a:t>
            </a:r>
            <a:endParaRPr lang="fr-FR" b="1" dirty="0">
              <a:solidFill>
                <a:schemeClr val="accent1"/>
              </a:solidFill>
            </a:endParaRPr>
          </a:p>
        </p:txBody>
      </p:sp>
      <p:sp>
        <p:nvSpPr>
          <p:cNvPr id="3" name="Espace réservé du contenu 2"/>
          <p:cNvSpPr>
            <a:spLocks noGrp="1"/>
          </p:cNvSpPr>
          <p:nvPr>
            <p:ph idx="1"/>
          </p:nvPr>
        </p:nvSpPr>
        <p:spPr/>
        <p:txBody>
          <a:bodyPr>
            <a:normAutofit lnSpcReduction="10000"/>
          </a:bodyPr>
          <a:lstStyle/>
          <a:p>
            <a:pPr marL="0" indent="0">
              <a:buNone/>
            </a:pPr>
            <a:r>
              <a:rPr lang="fr-FR" sz="2400" dirty="0" err="1" smtClean="0"/>
              <a:t>Php</a:t>
            </a:r>
            <a:r>
              <a:rPr lang="fr-FR" sz="2400" dirty="0" smtClean="0"/>
              <a:t> renferme une bibliothèque de fonctions très complètes pour traiter les chaînes de caractères; ci-dessus quelques unes :</a:t>
            </a:r>
          </a:p>
          <a:p>
            <a:r>
              <a:rPr lang="fr-FR" sz="2400" dirty="0" err="1" smtClean="0"/>
              <a:t>strlen</a:t>
            </a:r>
            <a:r>
              <a:rPr lang="fr-FR" sz="2400" dirty="0" smtClean="0"/>
              <a:t>( "Hello world" ) renvoie comme résultat 11,</a:t>
            </a:r>
          </a:p>
          <a:p>
            <a:r>
              <a:rPr lang="fr-FR" sz="2400" dirty="0" err="1" smtClean="0"/>
              <a:t>str_word_count</a:t>
            </a:r>
            <a:r>
              <a:rPr lang="fr-FR" sz="2400" dirty="0" smtClean="0"/>
              <a:t>("Hello world") renvoie 2,</a:t>
            </a:r>
          </a:p>
          <a:p>
            <a:r>
              <a:rPr lang="fr-FR" sz="2400" dirty="0" err="1" smtClean="0"/>
              <a:t>strrev</a:t>
            </a:r>
            <a:r>
              <a:rPr lang="fr-FR" sz="2400" dirty="0" smtClean="0"/>
              <a:t>("Hello world!") renvoie !</a:t>
            </a:r>
            <a:r>
              <a:rPr lang="fr-FR" sz="2400" dirty="0" err="1" smtClean="0"/>
              <a:t>dlrow</a:t>
            </a:r>
            <a:r>
              <a:rPr lang="fr-FR" sz="2400" dirty="0" smtClean="0"/>
              <a:t> </a:t>
            </a:r>
            <a:r>
              <a:rPr lang="fr-FR" sz="2400" dirty="0" err="1" smtClean="0"/>
              <a:t>olleH</a:t>
            </a:r>
            <a:r>
              <a:rPr lang="fr-FR" sz="2400" dirty="0" smtClean="0"/>
              <a:t>,</a:t>
            </a:r>
          </a:p>
          <a:p>
            <a:r>
              <a:rPr lang="fr-FR" sz="2400" dirty="0" err="1" smtClean="0"/>
              <a:t>strpos</a:t>
            </a:r>
            <a:r>
              <a:rPr lang="fr-FR" sz="2400" dirty="0" smtClean="0"/>
              <a:t>( "Hello world" ,   "world" ) renvoie 6,</a:t>
            </a:r>
          </a:p>
          <a:p>
            <a:r>
              <a:rPr lang="fr-FR" sz="2400" dirty="0" err="1" smtClean="0"/>
              <a:t>strcmp</a:t>
            </a:r>
            <a:r>
              <a:rPr lang="fr-FR" sz="2400" dirty="0" smtClean="0"/>
              <a:t>( $ch1, $ch2 ) compare les deux chaînes,</a:t>
            </a:r>
          </a:p>
          <a:p>
            <a:r>
              <a:rPr lang="fr-FR" sz="2400" dirty="0" err="1" smtClean="0"/>
              <a:t>str_replace</a:t>
            </a:r>
            <a:r>
              <a:rPr lang="fr-FR" sz="2400" dirty="0" smtClean="0"/>
              <a:t>("world", "Dolly", "Hello world!") renvoie Hello Dolly!</a:t>
            </a:r>
          </a:p>
          <a:p>
            <a:pPr marL="0" indent="0">
              <a:buNone/>
            </a:pPr>
            <a:r>
              <a:rPr lang="fr-FR" sz="2400" dirty="0" smtClean="0"/>
              <a:t>Nous pratiquerons en TP les fonctions principales de traitement de chaînes de caractères.</a:t>
            </a:r>
            <a:endParaRPr lang="fr-FR" sz="24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a:t>
            </a:fld>
            <a:endParaRPr lang="fr-FR"/>
          </a:p>
        </p:txBody>
      </p:sp>
    </p:spTree>
    <p:extLst>
      <p:ext uri="{BB962C8B-B14F-4D97-AF65-F5344CB8AC3E}">
        <p14:creationId xmlns:p14="http://schemas.microsoft.com/office/powerpoint/2010/main" val="5270435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filtres en PHP</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Dans </a:t>
            </a:r>
            <a:r>
              <a:rPr lang="fr-FR" dirty="0"/>
              <a:t>l’exemple précédent nous </a:t>
            </a:r>
            <a:r>
              <a:rPr lang="fr-FR" dirty="0" smtClean="0"/>
              <a:t>avons </a:t>
            </a:r>
            <a:r>
              <a:rPr lang="fr-FR" dirty="0"/>
              <a:t>vu que tous les « _ » ont été convertis en espace en deux étapes :</a:t>
            </a:r>
          </a:p>
          <a:p>
            <a:pPr lvl="0"/>
            <a:r>
              <a:rPr lang="fr-FR" dirty="0"/>
              <a:t>Une fonction </a:t>
            </a:r>
            <a:r>
              <a:rPr lang="fr-FR" dirty="0" err="1"/>
              <a:t>converSpace</a:t>
            </a:r>
            <a:r>
              <a:rPr lang="fr-FR" dirty="0"/>
              <a:t>() qui remplace les « _ » en espace est créée.</a:t>
            </a:r>
          </a:p>
          <a:p>
            <a:pPr lvl="0"/>
            <a:r>
              <a:rPr lang="fr-FR" dirty="0"/>
              <a:t>La fonction </a:t>
            </a:r>
            <a:r>
              <a:rPr lang="fr-FR" dirty="0" err="1"/>
              <a:t>filter_var</a:t>
            </a:r>
            <a:r>
              <a:rPr lang="fr-FR" dirty="0"/>
              <a:t>() est appelée pour filtrer la chaine $string. Outre la variable $string à filtrer, nous passons par paramètre à </a:t>
            </a:r>
            <a:r>
              <a:rPr lang="fr-FR" dirty="0" err="1"/>
              <a:t>filter_var</a:t>
            </a:r>
            <a:r>
              <a:rPr lang="fr-FR" dirty="0"/>
              <a:t>(), l’identifiant « FILTER_CALLBACK » et une table indiquant que la fonction de filtrage à utiliser est </a:t>
            </a:r>
            <a:r>
              <a:rPr lang="fr-FR" dirty="0" err="1"/>
              <a:t>convertSpace</a:t>
            </a:r>
            <a:r>
              <a:rPr lang="fr-FR" dirty="0"/>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170</a:t>
            </a:fld>
            <a:endParaRPr lang="fr-FR"/>
          </a:p>
        </p:txBody>
      </p:sp>
    </p:spTree>
    <p:extLst>
      <p:ext uri="{BB962C8B-B14F-4D97-AF65-F5344CB8AC3E}">
        <p14:creationId xmlns:p14="http://schemas.microsoft.com/office/powerpoint/2010/main" val="73616420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fonctions diverses de PHP</a:t>
            </a:r>
            <a:endParaRPr lang="fr-FR" b="1" dirty="0">
              <a:solidFill>
                <a:schemeClr val="accent1"/>
              </a:solidFill>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Dans ce chapitre nous allons étudier les fonctions dites « diverses » qui ne sont classées dans aucun des thèmes précédents mais qui doivent être connues.</a:t>
            </a:r>
          </a:p>
          <a:p>
            <a:r>
              <a:rPr lang="en-US" dirty="0" err="1"/>
              <a:t>int</a:t>
            </a:r>
            <a:r>
              <a:rPr lang="en-US" dirty="0"/>
              <a:t> </a:t>
            </a:r>
            <a:r>
              <a:rPr lang="en-US" b="1" dirty="0" err="1"/>
              <a:t>connection_aborted</a:t>
            </a:r>
            <a:r>
              <a:rPr lang="en-US" dirty="0"/>
              <a:t> ( void )</a:t>
            </a:r>
            <a:r>
              <a:rPr lang="fr-FR" dirty="0" smtClean="0"/>
              <a:t> : </a:t>
            </a:r>
            <a:r>
              <a:rPr lang="fr-FR" dirty="0"/>
              <a:t>Indique si l'internaute a abandonné la connexion </a:t>
            </a:r>
            <a:r>
              <a:rPr lang="fr-FR" dirty="0" smtClean="0"/>
              <a:t>HTTP.</a:t>
            </a:r>
            <a:endParaRPr lang="fr-FR" dirty="0"/>
          </a:p>
          <a:p>
            <a:r>
              <a:rPr lang="en-US" dirty="0" err="1"/>
              <a:t>int</a:t>
            </a:r>
            <a:r>
              <a:rPr lang="en-US" dirty="0"/>
              <a:t> </a:t>
            </a:r>
            <a:r>
              <a:rPr lang="en-US" b="1" dirty="0" err="1"/>
              <a:t>connection_status</a:t>
            </a:r>
            <a:r>
              <a:rPr lang="en-US" dirty="0"/>
              <a:t> ( void )</a:t>
            </a:r>
            <a:r>
              <a:rPr lang="fr-FR" dirty="0" smtClean="0"/>
              <a:t> : </a:t>
            </a:r>
            <a:r>
              <a:rPr lang="fr-FR" dirty="0"/>
              <a:t>Retourne les bits de statut de la connexion </a:t>
            </a:r>
            <a:r>
              <a:rPr lang="fr-FR" dirty="0" smtClean="0"/>
              <a:t>HTTP.</a:t>
            </a:r>
          </a:p>
          <a:p>
            <a:r>
              <a:rPr lang="en-US" dirty="0">
                <a:hlinkClick r:id="rId2"/>
              </a:rPr>
              <a:t>mixed</a:t>
            </a:r>
            <a:r>
              <a:rPr lang="en-US" dirty="0"/>
              <a:t> </a:t>
            </a:r>
            <a:r>
              <a:rPr lang="en-US" b="1" dirty="0"/>
              <a:t>constant</a:t>
            </a:r>
            <a:r>
              <a:rPr lang="en-US" dirty="0"/>
              <a:t> ( string $name )</a:t>
            </a:r>
            <a:r>
              <a:rPr lang="fr-FR" dirty="0" smtClean="0"/>
              <a:t> </a:t>
            </a:r>
            <a:r>
              <a:rPr lang="fr-FR" dirty="0"/>
              <a:t>— Retourne la valeur d'une constante</a:t>
            </a:r>
          </a:p>
          <a:p>
            <a:endParaRPr lang="fr-FR" dirty="0" smtClean="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171</a:t>
            </a:fld>
            <a:endParaRPr lang="fr-FR"/>
          </a:p>
        </p:txBody>
      </p:sp>
    </p:spTree>
    <p:extLst>
      <p:ext uri="{BB962C8B-B14F-4D97-AF65-F5344CB8AC3E}">
        <p14:creationId xmlns:p14="http://schemas.microsoft.com/office/powerpoint/2010/main" val="38067906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fonctions diverses de PHP</a:t>
            </a:r>
            <a:endParaRPr lang="fr-FR" dirty="0"/>
          </a:p>
        </p:txBody>
      </p:sp>
      <p:sp>
        <p:nvSpPr>
          <p:cNvPr id="3" name="Espace réservé du contenu 2"/>
          <p:cNvSpPr>
            <a:spLocks noGrp="1"/>
          </p:cNvSpPr>
          <p:nvPr>
            <p:ph idx="1"/>
          </p:nvPr>
        </p:nvSpPr>
        <p:spPr/>
        <p:txBody>
          <a:bodyPr>
            <a:normAutofit fontScale="92500" lnSpcReduction="20000"/>
          </a:bodyPr>
          <a:lstStyle/>
          <a:p>
            <a:r>
              <a:rPr lang="en-US" dirty="0" err="1"/>
              <a:t>bool</a:t>
            </a:r>
            <a:r>
              <a:rPr lang="en-US" dirty="0"/>
              <a:t> </a:t>
            </a:r>
            <a:r>
              <a:rPr lang="en-US" b="1" dirty="0"/>
              <a:t>defined</a:t>
            </a:r>
            <a:r>
              <a:rPr lang="en-US" dirty="0"/>
              <a:t> ( string $name )</a:t>
            </a:r>
            <a:r>
              <a:rPr lang="fr-FR" dirty="0" smtClean="0"/>
              <a:t> : </a:t>
            </a:r>
            <a:r>
              <a:rPr lang="fr-FR" dirty="0"/>
              <a:t>Vérifie l'existence d'une </a:t>
            </a:r>
            <a:r>
              <a:rPr lang="fr-FR" dirty="0" smtClean="0"/>
              <a:t>constante.</a:t>
            </a:r>
          </a:p>
          <a:p>
            <a:r>
              <a:rPr lang="fr-FR" dirty="0"/>
              <a:t>die — Alias de la fonction </a:t>
            </a:r>
            <a:r>
              <a:rPr lang="fr-FR" i="1" dirty="0" smtClean="0"/>
              <a:t>exit.</a:t>
            </a:r>
          </a:p>
          <a:p>
            <a:r>
              <a:rPr lang="en-US" dirty="0"/>
              <a:t>void </a:t>
            </a:r>
            <a:r>
              <a:rPr lang="en-US" b="1" dirty="0"/>
              <a:t>exit</a:t>
            </a:r>
            <a:r>
              <a:rPr lang="en-US" dirty="0"/>
              <a:t> ([ string $status ] )</a:t>
            </a:r>
            <a:r>
              <a:rPr lang="fr-FR" dirty="0" smtClean="0"/>
              <a:t> : </a:t>
            </a:r>
            <a:r>
              <a:rPr lang="fr-FR" dirty="0"/>
              <a:t>Affiche un message et termine le script </a:t>
            </a:r>
            <a:r>
              <a:rPr lang="fr-FR" dirty="0" smtClean="0"/>
              <a:t>courant.</a:t>
            </a:r>
          </a:p>
          <a:p>
            <a:r>
              <a:rPr lang="da-DK" dirty="0">
                <a:hlinkClick r:id="rId2"/>
              </a:rPr>
              <a:t>mixed</a:t>
            </a:r>
            <a:r>
              <a:rPr lang="da-DK" dirty="0"/>
              <a:t> </a:t>
            </a:r>
            <a:r>
              <a:rPr lang="da-DK" b="1" dirty="0" err="1"/>
              <a:t>eval</a:t>
            </a:r>
            <a:r>
              <a:rPr lang="da-DK" dirty="0"/>
              <a:t> ( </a:t>
            </a:r>
            <a:r>
              <a:rPr lang="da-DK" dirty="0" err="1"/>
              <a:t>string</a:t>
            </a:r>
            <a:r>
              <a:rPr lang="da-DK" dirty="0"/>
              <a:t> $</a:t>
            </a:r>
            <a:r>
              <a:rPr lang="da-DK" dirty="0" err="1"/>
              <a:t>code</a:t>
            </a:r>
            <a:r>
              <a:rPr lang="da-DK" dirty="0"/>
              <a:t> )</a:t>
            </a:r>
            <a:r>
              <a:rPr lang="fr-FR" dirty="0" smtClean="0"/>
              <a:t> : </a:t>
            </a:r>
            <a:r>
              <a:rPr lang="fr-FR" dirty="0"/>
              <a:t>Exécute une chaîne comme un script </a:t>
            </a:r>
            <a:r>
              <a:rPr lang="fr-FR" dirty="0" smtClean="0"/>
              <a:t>PHP. Attention l’utilisation de cette fonction est vivement déconseillée.</a:t>
            </a:r>
          </a:p>
          <a:p>
            <a:r>
              <a:rPr lang="en-US" dirty="0">
                <a:hlinkClick r:id="rId2"/>
              </a:rPr>
              <a:t>mixed</a:t>
            </a:r>
            <a:r>
              <a:rPr lang="en-US" dirty="0"/>
              <a:t> </a:t>
            </a:r>
            <a:r>
              <a:rPr lang="en-US" b="1" dirty="0" err="1"/>
              <a:t>get_browser</a:t>
            </a:r>
            <a:r>
              <a:rPr lang="en-US" dirty="0"/>
              <a:t> ([ string $</a:t>
            </a:r>
            <a:r>
              <a:rPr lang="en-US" dirty="0" err="1"/>
              <a:t>user_agent</a:t>
            </a:r>
            <a:r>
              <a:rPr lang="en-US" dirty="0"/>
              <a:t> [, </a:t>
            </a:r>
            <a:r>
              <a:rPr lang="en-US" dirty="0" err="1"/>
              <a:t>bool</a:t>
            </a:r>
            <a:r>
              <a:rPr lang="en-US" dirty="0"/>
              <a:t> $</a:t>
            </a:r>
            <a:r>
              <a:rPr lang="en-US" dirty="0" err="1"/>
              <a:t>return_array</a:t>
            </a:r>
            <a:r>
              <a:rPr lang="en-US" dirty="0"/>
              <a:t> = false ]] </a:t>
            </a:r>
            <a:r>
              <a:rPr lang="en-US" dirty="0" smtClean="0"/>
              <a:t>) </a:t>
            </a:r>
            <a:r>
              <a:rPr lang="fr-FR" dirty="0" smtClean="0"/>
              <a:t>: </a:t>
            </a:r>
            <a:r>
              <a:rPr lang="fr-FR" dirty="0"/>
              <a:t>Indique les capacités du navigateur client</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172</a:t>
            </a:fld>
            <a:endParaRPr lang="fr-FR"/>
          </a:p>
        </p:txBody>
      </p:sp>
    </p:spTree>
    <p:extLst>
      <p:ext uri="{BB962C8B-B14F-4D97-AF65-F5344CB8AC3E}">
        <p14:creationId xmlns:p14="http://schemas.microsoft.com/office/powerpoint/2010/main" val="25061690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fonctions diverses de PHP</a:t>
            </a:r>
            <a:endParaRPr lang="fr-FR" dirty="0"/>
          </a:p>
        </p:txBody>
      </p:sp>
      <p:sp>
        <p:nvSpPr>
          <p:cNvPr id="3" name="Espace réservé du contenu 2"/>
          <p:cNvSpPr>
            <a:spLocks noGrp="1"/>
          </p:cNvSpPr>
          <p:nvPr>
            <p:ph idx="1"/>
          </p:nvPr>
        </p:nvSpPr>
        <p:spPr/>
        <p:txBody>
          <a:bodyPr>
            <a:normAutofit fontScale="85000" lnSpcReduction="20000"/>
          </a:bodyPr>
          <a:lstStyle/>
          <a:p>
            <a:r>
              <a:rPr lang="fi-FI" dirty="0" err="1"/>
              <a:t>void</a:t>
            </a:r>
            <a:r>
              <a:rPr lang="fi-FI" dirty="0"/>
              <a:t> </a:t>
            </a:r>
            <a:r>
              <a:rPr lang="fi-FI" b="1" dirty="0"/>
              <a:t>__</a:t>
            </a:r>
            <a:r>
              <a:rPr lang="fi-FI" b="1" dirty="0" err="1"/>
              <a:t>halt_compiler</a:t>
            </a:r>
            <a:r>
              <a:rPr lang="fi-FI" dirty="0"/>
              <a:t> ( </a:t>
            </a:r>
            <a:r>
              <a:rPr lang="fi-FI" dirty="0" err="1"/>
              <a:t>void</a:t>
            </a:r>
            <a:r>
              <a:rPr lang="fi-FI" dirty="0"/>
              <a:t> )</a:t>
            </a:r>
            <a:r>
              <a:rPr lang="fr-FR" dirty="0" smtClean="0"/>
              <a:t> : </a:t>
            </a:r>
            <a:r>
              <a:rPr lang="fr-FR" dirty="0"/>
              <a:t>Stoppe l'exécution du </a:t>
            </a:r>
            <a:r>
              <a:rPr lang="fr-FR" dirty="0" smtClean="0"/>
              <a:t>compilateur.</a:t>
            </a:r>
          </a:p>
          <a:p>
            <a:r>
              <a:rPr lang="en-US" dirty="0">
                <a:hlinkClick r:id="rId2"/>
              </a:rPr>
              <a:t>mixed</a:t>
            </a:r>
            <a:r>
              <a:rPr lang="en-US" dirty="0"/>
              <a:t> </a:t>
            </a:r>
            <a:r>
              <a:rPr lang="en-US" b="1" dirty="0" err="1"/>
              <a:t>highlight_file</a:t>
            </a:r>
            <a:r>
              <a:rPr lang="en-US" dirty="0"/>
              <a:t> ( string $filename [, </a:t>
            </a:r>
            <a:r>
              <a:rPr lang="en-US" dirty="0" err="1"/>
              <a:t>bool</a:t>
            </a:r>
            <a:r>
              <a:rPr lang="en-US" dirty="0"/>
              <a:t> $return = false ] )</a:t>
            </a:r>
            <a:r>
              <a:rPr lang="fr-FR" dirty="0" smtClean="0"/>
              <a:t> : </a:t>
            </a:r>
            <a:r>
              <a:rPr lang="fr-FR" dirty="0"/>
              <a:t>Colorisation syntaxique d'un </a:t>
            </a:r>
            <a:r>
              <a:rPr lang="fr-FR" dirty="0" smtClean="0"/>
              <a:t>fichier.</a:t>
            </a:r>
          </a:p>
          <a:p>
            <a:r>
              <a:rPr lang="en-US" dirty="0">
                <a:hlinkClick r:id="rId2"/>
              </a:rPr>
              <a:t>mixed</a:t>
            </a:r>
            <a:r>
              <a:rPr lang="en-US" dirty="0"/>
              <a:t> </a:t>
            </a:r>
            <a:r>
              <a:rPr lang="en-US" b="1" dirty="0" err="1"/>
              <a:t>highlight_string</a:t>
            </a:r>
            <a:r>
              <a:rPr lang="en-US" dirty="0"/>
              <a:t> ( string $</a:t>
            </a:r>
            <a:r>
              <a:rPr lang="en-US" dirty="0" err="1"/>
              <a:t>str</a:t>
            </a:r>
            <a:r>
              <a:rPr lang="en-US" dirty="0"/>
              <a:t> [, </a:t>
            </a:r>
            <a:r>
              <a:rPr lang="en-US" dirty="0" err="1"/>
              <a:t>bool</a:t>
            </a:r>
            <a:r>
              <a:rPr lang="en-US" dirty="0"/>
              <a:t> $return = false ] )</a:t>
            </a:r>
            <a:r>
              <a:rPr lang="fr-FR" dirty="0" smtClean="0"/>
              <a:t> : </a:t>
            </a:r>
            <a:r>
              <a:rPr lang="fr-FR" dirty="0"/>
              <a:t>Applique la syntaxe colorisée à du code </a:t>
            </a:r>
            <a:r>
              <a:rPr lang="fr-FR" dirty="0" smtClean="0"/>
              <a:t>PHP.</a:t>
            </a:r>
          </a:p>
          <a:p>
            <a:r>
              <a:rPr lang="fi-FI" dirty="0" err="1"/>
              <a:t>int</a:t>
            </a:r>
            <a:r>
              <a:rPr lang="fi-FI" dirty="0"/>
              <a:t> </a:t>
            </a:r>
            <a:r>
              <a:rPr lang="fi-FI" b="1" dirty="0" err="1"/>
              <a:t>ignore_user_abort</a:t>
            </a:r>
            <a:r>
              <a:rPr lang="fi-FI" dirty="0"/>
              <a:t> ([ </a:t>
            </a:r>
            <a:r>
              <a:rPr lang="fi-FI" dirty="0" err="1"/>
              <a:t>string</a:t>
            </a:r>
            <a:r>
              <a:rPr lang="fi-FI" dirty="0"/>
              <a:t> $</a:t>
            </a:r>
            <a:r>
              <a:rPr lang="fi-FI" dirty="0" err="1"/>
              <a:t>value</a:t>
            </a:r>
            <a:r>
              <a:rPr lang="fi-FI" dirty="0"/>
              <a:t> ] )</a:t>
            </a:r>
            <a:r>
              <a:rPr lang="fr-FR" dirty="0" smtClean="0"/>
              <a:t> : </a:t>
            </a:r>
            <a:r>
              <a:rPr lang="fr-FR" dirty="0"/>
              <a:t>lors de la déconnexion du client Web, le script poursuit son exécution. </a:t>
            </a:r>
            <a:endParaRPr lang="fr-FR" dirty="0" smtClean="0"/>
          </a:p>
          <a:p>
            <a:r>
              <a:rPr lang="en-US" dirty="0"/>
              <a:t>string </a:t>
            </a:r>
            <a:r>
              <a:rPr lang="en-US" b="1" dirty="0"/>
              <a:t>pack</a:t>
            </a:r>
            <a:r>
              <a:rPr lang="en-US" dirty="0"/>
              <a:t> ( string $format [, </a:t>
            </a:r>
            <a:r>
              <a:rPr lang="en-US" dirty="0">
                <a:hlinkClick r:id="rId2"/>
              </a:rPr>
              <a:t>mixed</a:t>
            </a:r>
            <a:r>
              <a:rPr lang="en-US" dirty="0"/>
              <a:t> $</a:t>
            </a:r>
            <a:r>
              <a:rPr lang="en-US" dirty="0" err="1"/>
              <a:t>args</a:t>
            </a:r>
            <a:r>
              <a:rPr lang="en-US" dirty="0"/>
              <a:t> [, </a:t>
            </a:r>
            <a:r>
              <a:rPr lang="en-US" dirty="0">
                <a:hlinkClick r:id="rId2"/>
              </a:rPr>
              <a:t>mixed</a:t>
            </a:r>
            <a:r>
              <a:rPr lang="en-US" dirty="0"/>
              <a:t> $... ]] )</a:t>
            </a:r>
            <a:r>
              <a:rPr lang="fr-FR" dirty="0" smtClean="0"/>
              <a:t> : </a:t>
            </a:r>
            <a:r>
              <a:rPr lang="fr-FR" dirty="0"/>
              <a:t>Compacte des données dans une chaîne </a:t>
            </a:r>
            <a:r>
              <a:rPr lang="fr-FR" dirty="0" smtClean="0"/>
              <a:t>binaire.</a:t>
            </a:r>
            <a:endParaRPr lang="fr-FR" dirty="0"/>
          </a:p>
          <a:p>
            <a:endParaRPr lang="fr-FR" dirty="0" smtClean="0"/>
          </a:p>
          <a:p>
            <a:endParaRPr lang="fr-FR" dirty="0"/>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173</a:t>
            </a:fld>
            <a:endParaRPr lang="fr-FR"/>
          </a:p>
        </p:txBody>
      </p:sp>
    </p:spTree>
    <p:extLst>
      <p:ext uri="{BB962C8B-B14F-4D97-AF65-F5344CB8AC3E}">
        <p14:creationId xmlns:p14="http://schemas.microsoft.com/office/powerpoint/2010/main" val="37774504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fonctions diverses de PHP</a:t>
            </a:r>
            <a:endParaRPr lang="fr-FR" dirty="0"/>
          </a:p>
        </p:txBody>
      </p:sp>
      <p:sp>
        <p:nvSpPr>
          <p:cNvPr id="3" name="Espace réservé du contenu 2"/>
          <p:cNvSpPr>
            <a:spLocks noGrp="1"/>
          </p:cNvSpPr>
          <p:nvPr>
            <p:ph idx="1"/>
          </p:nvPr>
        </p:nvSpPr>
        <p:spPr/>
        <p:txBody>
          <a:bodyPr>
            <a:normAutofit fontScale="92500" lnSpcReduction="20000"/>
          </a:bodyPr>
          <a:lstStyle/>
          <a:p>
            <a:r>
              <a:rPr lang="en-US" dirty="0" err="1"/>
              <a:t>bool</a:t>
            </a:r>
            <a:r>
              <a:rPr lang="en-US" dirty="0"/>
              <a:t> </a:t>
            </a:r>
            <a:r>
              <a:rPr lang="en-US" b="1" dirty="0" err="1"/>
              <a:t>php_check_syntax</a:t>
            </a:r>
            <a:r>
              <a:rPr lang="en-US" dirty="0"/>
              <a:t> ( string $filename [, string &amp;$</a:t>
            </a:r>
            <a:r>
              <a:rPr lang="en-US" dirty="0" err="1"/>
              <a:t>error_message</a:t>
            </a:r>
            <a:r>
              <a:rPr lang="en-US" dirty="0"/>
              <a:t> ] )</a:t>
            </a:r>
            <a:r>
              <a:rPr lang="fr-FR" dirty="0" smtClean="0"/>
              <a:t> : </a:t>
            </a:r>
            <a:r>
              <a:rPr lang="fr-FR" dirty="0"/>
              <a:t>Vérifie la syntaxe PHP </a:t>
            </a:r>
            <a:r>
              <a:rPr lang="fr-FR" dirty="0" smtClean="0"/>
              <a:t>d'un </a:t>
            </a:r>
            <a:r>
              <a:rPr lang="fr-FR" dirty="0"/>
              <a:t>fichier spécifique et l’exécute. </a:t>
            </a:r>
          </a:p>
          <a:p>
            <a:r>
              <a:rPr lang="en-US" dirty="0"/>
              <a:t>string </a:t>
            </a:r>
            <a:r>
              <a:rPr lang="en-US" b="1" dirty="0" err="1"/>
              <a:t>php_strip_whitespace</a:t>
            </a:r>
            <a:r>
              <a:rPr lang="en-US" dirty="0"/>
              <a:t> ( string $filename )</a:t>
            </a:r>
            <a:r>
              <a:rPr lang="fr-FR" dirty="0" smtClean="0"/>
              <a:t> : </a:t>
            </a:r>
            <a:r>
              <a:rPr lang="fr-FR" dirty="0"/>
              <a:t>Retourne la source sans commentaires, ni espaces </a:t>
            </a:r>
            <a:r>
              <a:rPr lang="fr-FR" dirty="0" smtClean="0"/>
              <a:t>blancs.</a:t>
            </a:r>
          </a:p>
          <a:p>
            <a:r>
              <a:rPr lang="en-US" dirty="0" err="1"/>
              <a:t>show_source</a:t>
            </a:r>
            <a:r>
              <a:rPr lang="en-US" dirty="0"/>
              <a:t> </a:t>
            </a:r>
            <a:r>
              <a:rPr lang="fr-FR" dirty="0" smtClean="0"/>
              <a:t>:</a:t>
            </a:r>
            <a:r>
              <a:rPr lang="en-US" dirty="0" smtClean="0"/>
              <a:t> </a:t>
            </a:r>
            <a:r>
              <a:rPr lang="en-US" dirty="0"/>
              <a:t>Alias de </a:t>
            </a:r>
            <a:r>
              <a:rPr lang="en-US" dirty="0">
                <a:hlinkClick r:id="rId2"/>
              </a:rPr>
              <a:t>highlight_file()</a:t>
            </a:r>
            <a:endParaRPr lang="en-US" dirty="0"/>
          </a:p>
          <a:p>
            <a:r>
              <a:rPr lang="en-US" dirty="0" err="1"/>
              <a:t>int</a:t>
            </a:r>
            <a:r>
              <a:rPr lang="en-US" dirty="0"/>
              <a:t> </a:t>
            </a:r>
            <a:r>
              <a:rPr lang="en-US" b="1" dirty="0"/>
              <a:t>sleep</a:t>
            </a:r>
            <a:r>
              <a:rPr lang="en-US" dirty="0"/>
              <a:t> ( </a:t>
            </a:r>
            <a:r>
              <a:rPr lang="en-US" dirty="0" err="1"/>
              <a:t>int</a:t>
            </a:r>
            <a:r>
              <a:rPr lang="en-US" dirty="0"/>
              <a:t> $seconds )</a:t>
            </a:r>
            <a:r>
              <a:rPr lang="fr-FR" dirty="0" smtClean="0"/>
              <a:t> : </a:t>
            </a:r>
            <a:r>
              <a:rPr lang="fr-FR" dirty="0"/>
              <a:t>Arrête l'exécution durant quelques </a:t>
            </a:r>
            <a:r>
              <a:rPr lang="fr-FR" dirty="0" smtClean="0"/>
              <a:t>secondes.</a:t>
            </a:r>
          </a:p>
          <a:p>
            <a:r>
              <a:rPr lang="fi-FI" dirty="0" err="1"/>
              <a:t>array</a:t>
            </a:r>
            <a:r>
              <a:rPr lang="fi-FI" dirty="0"/>
              <a:t> </a:t>
            </a:r>
            <a:r>
              <a:rPr lang="fi-FI" b="1" dirty="0" err="1"/>
              <a:t>sys_getloadavg</a:t>
            </a:r>
            <a:r>
              <a:rPr lang="fi-FI" dirty="0"/>
              <a:t> ( </a:t>
            </a:r>
            <a:r>
              <a:rPr lang="fi-FI" dirty="0" err="1"/>
              <a:t>void</a:t>
            </a:r>
            <a:r>
              <a:rPr lang="fi-FI" dirty="0"/>
              <a:t> )</a:t>
            </a:r>
            <a:r>
              <a:rPr lang="fr-FR" dirty="0" smtClean="0"/>
              <a:t> : </a:t>
            </a:r>
            <a:r>
              <a:rPr lang="fr-FR" dirty="0"/>
              <a:t>Récupère la charge moyenne du système</a:t>
            </a:r>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174</a:t>
            </a:fld>
            <a:endParaRPr lang="fr-FR"/>
          </a:p>
        </p:txBody>
      </p:sp>
    </p:spTree>
    <p:extLst>
      <p:ext uri="{BB962C8B-B14F-4D97-AF65-F5344CB8AC3E}">
        <p14:creationId xmlns:p14="http://schemas.microsoft.com/office/powerpoint/2010/main" val="60046972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fonctions diverses de PHP</a:t>
            </a:r>
            <a:endParaRPr lang="fr-FR" dirty="0"/>
          </a:p>
        </p:txBody>
      </p:sp>
      <p:sp>
        <p:nvSpPr>
          <p:cNvPr id="3" name="Espace réservé du contenu 2"/>
          <p:cNvSpPr>
            <a:spLocks noGrp="1"/>
          </p:cNvSpPr>
          <p:nvPr>
            <p:ph idx="1"/>
          </p:nvPr>
        </p:nvSpPr>
        <p:spPr/>
        <p:txBody>
          <a:bodyPr>
            <a:normAutofit fontScale="85000" lnSpcReduction="20000"/>
          </a:bodyPr>
          <a:lstStyle/>
          <a:p>
            <a:r>
              <a:rPr lang="en-US" dirty="0">
                <a:hlinkClick r:id="rId2"/>
              </a:rPr>
              <a:t>mixed</a:t>
            </a:r>
            <a:r>
              <a:rPr lang="en-US" dirty="0"/>
              <a:t> </a:t>
            </a:r>
            <a:r>
              <a:rPr lang="en-US" b="1" dirty="0" err="1"/>
              <a:t>time_nanosleep</a:t>
            </a:r>
            <a:r>
              <a:rPr lang="en-US" dirty="0"/>
              <a:t> ( </a:t>
            </a:r>
            <a:r>
              <a:rPr lang="en-US" dirty="0" err="1"/>
              <a:t>int</a:t>
            </a:r>
            <a:r>
              <a:rPr lang="en-US" dirty="0"/>
              <a:t> $seconds , </a:t>
            </a:r>
            <a:r>
              <a:rPr lang="en-US" dirty="0" err="1"/>
              <a:t>int</a:t>
            </a:r>
            <a:r>
              <a:rPr lang="en-US" dirty="0"/>
              <a:t> $nanoseconds )</a:t>
            </a:r>
            <a:r>
              <a:rPr lang="fr-FR" dirty="0" smtClean="0"/>
              <a:t> : </a:t>
            </a:r>
            <a:r>
              <a:rPr lang="fr-FR" dirty="0"/>
              <a:t>Attendre pendant un nombre de secondes et de nanosecondes</a:t>
            </a:r>
          </a:p>
          <a:p>
            <a:r>
              <a:rPr lang="fr-FR" dirty="0" err="1" smtClean="0"/>
              <a:t>t</a:t>
            </a:r>
            <a:r>
              <a:rPr lang="en-US" dirty="0" err="1"/>
              <a:t>bool</a:t>
            </a:r>
            <a:r>
              <a:rPr lang="en-US" dirty="0"/>
              <a:t> </a:t>
            </a:r>
            <a:r>
              <a:rPr lang="en-US" b="1" dirty="0" err="1"/>
              <a:t>time_sleep_until</a:t>
            </a:r>
            <a:r>
              <a:rPr lang="en-US" dirty="0"/>
              <a:t> ( float $timestamp )</a:t>
            </a:r>
            <a:r>
              <a:rPr lang="fr-FR" dirty="0" smtClean="0"/>
              <a:t> : </a:t>
            </a:r>
            <a:r>
              <a:rPr lang="fr-FR" dirty="0"/>
              <a:t>Arrête le script pendant une durée spécifiée </a:t>
            </a:r>
          </a:p>
          <a:p>
            <a:r>
              <a:rPr lang="en-US" dirty="0"/>
              <a:t>string </a:t>
            </a:r>
            <a:r>
              <a:rPr lang="en-US" b="1" dirty="0" err="1"/>
              <a:t>uniqid</a:t>
            </a:r>
            <a:r>
              <a:rPr lang="en-US" dirty="0"/>
              <a:t> ([ string $prefix = "" [, </a:t>
            </a:r>
            <a:r>
              <a:rPr lang="en-US" dirty="0" err="1"/>
              <a:t>bool</a:t>
            </a:r>
            <a:r>
              <a:rPr lang="en-US" dirty="0"/>
              <a:t> $</a:t>
            </a:r>
            <a:r>
              <a:rPr lang="en-US" dirty="0" err="1"/>
              <a:t>more_entropy</a:t>
            </a:r>
            <a:r>
              <a:rPr lang="en-US" dirty="0"/>
              <a:t> = false ]] </a:t>
            </a:r>
            <a:r>
              <a:rPr lang="en-US" dirty="0" smtClean="0"/>
              <a:t>)</a:t>
            </a:r>
            <a:r>
              <a:rPr lang="fr-FR" dirty="0" smtClean="0"/>
              <a:t>: </a:t>
            </a:r>
            <a:r>
              <a:rPr lang="fr-FR" dirty="0"/>
              <a:t>Génère un identifiant </a:t>
            </a:r>
            <a:r>
              <a:rPr lang="fr-FR" dirty="0" smtClean="0"/>
              <a:t>unique.</a:t>
            </a:r>
          </a:p>
          <a:p>
            <a:r>
              <a:rPr lang="en-US" dirty="0"/>
              <a:t>array </a:t>
            </a:r>
            <a:r>
              <a:rPr lang="en-US" b="1" dirty="0"/>
              <a:t>unpack</a:t>
            </a:r>
            <a:r>
              <a:rPr lang="en-US" dirty="0"/>
              <a:t> ( string $format , string $data )</a:t>
            </a:r>
            <a:r>
              <a:rPr lang="fr-FR" dirty="0" smtClean="0"/>
              <a:t> : </a:t>
            </a:r>
            <a:r>
              <a:rPr lang="fr-FR" dirty="0"/>
              <a:t>Déconditionne des données depuis une chaîne </a:t>
            </a:r>
            <a:r>
              <a:rPr lang="fr-FR" dirty="0" smtClean="0"/>
              <a:t>binaire</a:t>
            </a:r>
            <a:endParaRPr lang="fr-FR" dirty="0"/>
          </a:p>
          <a:p>
            <a:r>
              <a:rPr lang="en-US" dirty="0"/>
              <a:t>void </a:t>
            </a:r>
            <a:r>
              <a:rPr lang="en-US" b="1" dirty="0" err="1" smtClean="0"/>
              <a:t>unsleep</a:t>
            </a:r>
            <a:r>
              <a:rPr lang="en-US" dirty="0" smtClean="0"/>
              <a:t> </a:t>
            </a:r>
            <a:r>
              <a:rPr lang="en-US" dirty="0"/>
              <a:t>( </a:t>
            </a:r>
            <a:r>
              <a:rPr lang="en-US" dirty="0" err="1"/>
              <a:t>int</a:t>
            </a:r>
            <a:r>
              <a:rPr lang="en-US" dirty="0"/>
              <a:t> $</a:t>
            </a:r>
            <a:r>
              <a:rPr lang="en-US" dirty="0" err="1"/>
              <a:t>micro_seconds</a:t>
            </a:r>
            <a:r>
              <a:rPr lang="en-US" dirty="0"/>
              <a:t> )</a:t>
            </a:r>
            <a:r>
              <a:rPr lang="fr-FR" dirty="0" smtClean="0"/>
              <a:t> : </a:t>
            </a:r>
            <a:r>
              <a:rPr lang="fr-FR" dirty="0"/>
              <a:t>Arrête l'exécution durant quelques microsecondes</a:t>
            </a:r>
          </a:p>
          <a:p>
            <a:endParaRPr lang="fr-FR" dirty="0" smtClean="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175</a:t>
            </a:fld>
            <a:endParaRPr lang="fr-FR"/>
          </a:p>
        </p:txBody>
      </p:sp>
    </p:spTree>
    <p:extLst>
      <p:ext uri="{BB962C8B-B14F-4D97-AF65-F5344CB8AC3E}">
        <p14:creationId xmlns:p14="http://schemas.microsoft.com/office/powerpoint/2010/main" val="163460780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Un fichier XML permet de stocker, transférer et afficher simplement des informations.</a:t>
            </a:r>
          </a:p>
          <a:p>
            <a:r>
              <a:rPr lang="fr-FR" dirty="0" smtClean="0"/>
              <a:t>Un fichier XML a une structure lisible par la plupart des langages et par tous les navigateurs.</a:t>
            </a:r>
          </a:p>
          <a:p>
            <a:pPr lvl="0"/>
            <a:r>
              <a:rPr lang="fr-FR" dirty="0" smtClean="0"/>
              <a:t>XML </a:t>
            </a:r>
            <a:r>
              <a:rPr lang="fr-FR" dirty="0"/>
              <a:t>est un langage comportant des balises comme </a:t>
            </a:r>
            <a:r>
              <a:rPr lang="fr-FR" dirty="0" smtClean="0"/>
              <a:t>XHTML :</a:t>
            </a:r>
          </a:p>
          <a:p>
            <a:pPr lvl="1">
              <a:buFont typeface="Wingdings" charset="2"/>
              <a:buChar char="Ø"/>
            </a:pPr>
            <a:r>
              <a:rPr lang="fr-FR" dirty="0" smtClean="0"/>
              <a:t>Un </a:t>
            </a:r>
            <a:r>
              <a:rPr lang="fr-FR" dirty="0"/>
              <a:t>fichier XML est un fichier texte organisé sous forme </a:t>
            </a:r>
            <a:r>
              <a:rPr lang="fr-FR" dirty="0" smtClean="0"/>
              <a:t>arborescente.</a:t>
            </a:r>
            <a:endParaRPr lang="en-GB" dirty="0"/>
          </a:p>
          <a:p>
            <a:pPr lvl="1">
              <a:buFont typeface="Wingdings" charset="2"/>
              <a:buChar char="Ø"/>
            </a:pPr>
            <a:r>
              <a:rPr lang="fr-FR" dirty="0" smtClean="0"/>
              <a:t>XML </a:t>
            </a:r>
            <a:r>
              <a:rPr lang="fr-FR" dirty="0"/>
              <a:t>n’a pas de balises prédéfinies, c’est le programmeur qui les </a:t>
            </a:r>
            <a:r>
              <a:rPr lang="fr-FR" dirty="0" smtClean="0"/>
              <a:t>crée.</a:t>
            </a:r>
            <a:endParaRPr lang="en-GB" dirty="0"/>
          </a:p>
          <a:p>
            <a:pPr lvl="0"/>
            <a:r>
              <a:rPr lang="fr-FR" dirty="0"/>
              <a:t>XML est conçu pour décrire son contenu par lui même </a:t>
            </a:r>
            <a:r>
              <a:rPr lang="en-GB" dirty="0" smtClean="0"/>
              <a:t> </a:t>
            </a:r>
            <a:endParaRPr lang="fr-FR" dirty="0" smtClean="0"/>
          </a:p>
          <a:p>
            <a:pPr marL="0" indent="0">
              <a:buNone/>
            </a:pP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176</a:t>
            </a:fld>
            <a:endParaRPr lang="fr-FR"/>
          </a:p>
        </p:txBody>
      </p:sp>
    </p:spTree>
    <p:extLst>
      <p:ext uri="{BB962C8B-B14F-4D97-AF65-F5344CB8AC3E}">
        <p14:creationId xmlns:p14="http://schemas.microsoft.com/office/powerpoint/2010/main" val="23300110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25000" lnSpcReduction="20000"/>
          </a:bodyPr>
          <a:lstStyle/>
          <a:p>
            <a:pPr marL="0" indent="0">
              <a:buNone/>
            </a:pPr>
            <a:r>
              <a:rPr lang="fr-FR" sz="8000" b="1" dirty="0" smtClean="0">
                <a:solidFill>
                  <a:schemeClr val="accent1"/>
                </a:solidFill>
              </a:rPr>
              <a:t>Exemple </a:t>
            </a:r>
          </a:p>
          <a:p>
            <a:pPr marL="0" indent="0">
              <a:buNone/>
            </a:pPr>
            <a:endParaRPr lang="en-US" dirty="0" smtClean="0"/>
          </a:p>
          <a:p>
            <a:pPr marL="0" indent="0">
              <a:buNone/>
            </a:pPr>
            <a:r>
              <a:rPr lang="en-US" sz="4800" dirty="0" smtClean="0"/>
              <a:t>&lt;</a:t>
            </a:r>
            <a:r>
              <a:rPr lang="en-US" sz="4800" dirty="0"/>
              <a:t>?xml version="1.0" encoding="UTF-8"?</a:t>
            </a:r>
            <a:r>
              <a:rPr lang="en-US" sz="4800" dirty="0" smtClean="0"/>
              <a:t>&gt;</a:t>
            </a:r>
          </a:p>
          <a:p>
            <a:pPr marL="0" indent="0">
              <a:buNone/>
            </a:pPr>
            <a:r>
              <a:rPr lang="fr-FR" sz="4800" dirty="0" smtClean="0"/>
              <a:t>	&lt;</a:t>
            </a:r>
            <a:r>
              <a:rPr lang="fr-FR" sz="4800" dirty="0"/>
              <a:t>librairie&gt;</a:t>
            </a:r>
            <a:endParaRPr lang="en-GB" sz="4800" dirty="0"/>
          </a:p>
          <a:p>
            <a:pPr marL="0" indent="0">
              <a:buNone/>
            </a:pPr>
            <a:r>
              <a:rPr lang="fr-FR" sz="4800" dirty="0" smtClean="0"/>
              <a:t>		&lt;</a:t>
            </a:r>
            <a:r>
              <a:rPr lang="fr-FR" sz="4800" dirty="0"/>
              <a:t>livre </a:t>
            </a:r>
            <a:r>
              <a:rPr lang="fr-FR" sz="4800" dirty="0" err="1"/>
              <a:t>categorie</a:t>
            </a:r>
            <a:r>
              <a:rPr lang="fr-FR" sz="4800" dirty="0"/>
              <a:t>="Langue"&gt;</a:t>
            </a:r>
            <a:endParaRPr lang="en-GB" sz="4800" dirty="0"/>
          </a:p>
          <a:p>
            <a:pPr marL="0" indent="0">
              <a:buNone/>
            </a:pPr>
            <a:r>
              <a:rPr lang="fr-FR" sz="4800" dirty="0" smtClean="0"/>
              <a:t>			&lt;</a:t>
            </a:r>
            <a:r>
              <a:rPr lang="fr-FR" sz="4800" dirty="0"/>
              <a:t>titre langue="</a:t>
            </a:r>
            <a:r>
              <a:rPr lang="fr-FR" sz="4800" dirty="0" err="1"/>
              <a:t>fr</a:t>
            </a:r>
            <a:r>
              <a:rPr lang="fr-FR" sz="4800" dirty="0"/>
              <a:t>"&gt;Apprendre Italien&lt;/titre&gt;</a:t>
            </a:r>
            <a:endParaRPr lang="en-GB" sz="4800" dirty="0"/>
          </a:p>
          <a:p>
            <a:pPr marL="0" indent="0">
              <a:buNone/>
            </a:pPr>
            <a:r>
              <a:rPr lang="fr-FR" sz="4800" dirty="0" smtClean="0"/>
              <a:t>			&lt;</a:t>
            </a:r>
            <a:r>
              <a:rPr lang="fr-FR" sz="4800" dirty="0"/>
              <a:t>auteur&gt;Simone </a:t>
            </a:r>
            <a:r>
              <a:rPr lang="fr-FR" sz="4800" dirty="0" err="1"/>
              <a:t>Ziani</a:t>
            </a:r>
            <a:r>
              <a:rPr lang="fr-FR" sz="4800" dirty="0"/>
              <a:t>&lt;/auteur&gt;</a:t>
            </a:r>
            <a:endParaRPr lang="en-GB" sz="4800" dirty="0"/>
          </a:p>
          <a:p>
            <a:pPr marL="0" indent="0">
              <a:buNone/>
            </a:pPr>
            <a:r>
              <a:rPr lang="fr-FR" sz="4800" dirty="0" smtClean="0"/>
              <a:t>			&lt;</a:t>
            </a:r>
            <a:r>
              <a:rPr lang="fr-FR" sz="4800" dirty="0" err="1"/>
              <a:t>annee</a:t>
            </a:r>
            <a:r>
              <a:rPr lang="fr-FR" sz="4800" dirty="0"/>
              <a:t>&gt;2005&lt;/</a:t>
            </a:r>
            <a:r>
              <a:rPr lang="fr-FR" sz="4800" dirty="0" err="1"/>
              <a:t>annee</a:t>
            </a:r>
            <a:r>
              <a:rPr lang="fr-FR" sz="4800" dirty="0"/>
              <a:t>&gt;</a:t>
            </a:r>
            <a:endParaRPr lang="en-GB" sz="4800" dirty="0"/>
          </a:p>
          <a:p>
            <a:pPr marL="0" indent="0">
              <a:buNone/>
            </a:pPr>
            <a:r>
              <a:rPr lang="fr-FR" sz="4800" dirty="0" smtClean="0"/>
              <a:t>			&lt;</a:t>
            </a:r>
            <a:r>
              <a:rPr lang="fr-FR" sz="4800" dirty="0"/>
              <a:t>prix&gt;30.00&lt;/prix&gt;</a:t>
            </a:r>
            <a:endParaRPr lang="en-GB" sz="4800" dirty="0"/>
          </a:p>
          <a:p>
            <a:pPr marL="0" indent="0">
              <a:buNone/>
            </a:pPr>
            <a:r>
              <a:rPr lang="fr-FR" sz="4800" dirty="0" smtClean="0"/>
              <a:t>		&lt;</a:t>
            </a:r>
            <a:r>
              <a:rPr lang="fr-FR" sz="4800" dirty="0"/>
              <a:t>/livre&gt;</a:t>
            </a:r>
            <a:endParaRPr lang="en-GB" sz="4800" dirty="0"/>
          </a:p>
          <a:p>
            <a:pPr marL="0" indent="0">
              <a:buNone/>
            </a:pPr>
            <a:r>
              <a:rPr lang="fr-FR" sz="4800" dirty="0" smtClean="0"/>
              <a:t>		&lt;</a:t>
            </a:r>
            <a:r>
              <a:rPr lang="fr-FR" sz="4800" dirty="0"/>
              <a:t>livre </a:t>
            </a:r>
            <a:r>
              <a:rPr lang="fr-FR" sz="4800" dirty="0" err="1"/>
              <a:t>categorie</a:t>
            </a:r>
            <a:r>
              <a:rPr lang="fr-FR" sz="4800" dirty="0"/>
              <a:t>="Enfant"&gt;</a:t>
            </a:r>
            <a:endParaRPr lang="en-GB" sz="4800" dirty="0"/>
          </a:p>
          <a:p>
            <a:pPr marL="0" indent="0">
              <a:buNone/>
            </a:pPr>
            <a:r>
              <a:rPr lang="fr-FR" sz="4800" dirty="0" smtClean="0"/>
              <a:t>			&lt;</a:t>
            </a:r>
            <a:r>
              <a:rPr lang="fr-FR" sz="4800" dirty="0"/>
              <a:t>titre langue="</a:t>
            </a:r>
            <a:r>
              <a:rPr lang="fr-FR" sz="4800" dirty="0" err="1"/>
              <a:t>fr</a:t>
            </a:r>
            <a:r>
              <a:rPr lang="fr-FR" sz="4800" dirty="0"/>
              <a:t>"&gt;Harry Potter&lt;/titre&gt;</a:t>
            </a:r>
            <a:endParaRPr lang="en-GB" sz="4800" dirty="0"/>
          </a:p>
          <a:p>
            <a:pPr marL="0" indent="0">
              <a:buNone/>
            </a:pPr>
            <a:r>
              <a:rPr lang="fr-FR" sz="4800" dirty="0" smtClean="0"/>
              <a:t>			&lt;</a:t>
            </a:r>
            <a:r>
              <a:rPr lang="fr-FR" sz="4800" dirty="0"/>
              <a:t>auteur&gt;J K. Rowling&lt;/auteur&gt;</a:t>
            </a:r>
            <a:endParaRPr lang="en-GB" sz="4800" dirty="0"/>
          </a:p>
          <a:p>
            <a:pPr marL="0" indent="0">
              <a:buNone/>
            </a:pPr>
            <a:r>
              <a:rPr lang="fr-FR" sz="4800" dirty="0" smtClean="0"/>
              <a:t>			&lt;</a:t>
            </a:r>
            <a:r>
              <a:rPr lang="fr-FR" sz="4800" dirty="0" err="1"/>
              <a:t>annee</a:t>
            </a:r>
            <a:r>
              <a:rPr lang="fr-FR" sz="4800" dirty="0"/>
              <a:t>&gt;2005&lt;/</a:t>
            </a:r>
            <a:r>
              <a:rPr lang="fr-FR" sz="4800" dirty="0" err="1"/>
              <a:t>annee</a:t>
            </a:r>
            <a:r>
              <a:rPr lang="fr-FR" sz="4800" dirty="0"/>
              <a:t>&gt;</a:t>
            </a:r>
            <a:endParaRPr lang="en-GB" sz="4800" dirty="0"/>
          </a:p>
          <a:p>
            <a:pPr marL="0" indent="0">
              <a:buNone/>
            </a:pPr>
            <a:r>
              <a:rPr lang="fr-FR" sz="4800" dirty="0" smtClean="0"/>
              <a:t>			&lt;</a:t>
            </a:r>
            <a:r>
              <a:rPr lang="fr-FR" sz="4800" dirty="0"/>
              <a:t>prix&gt;22.99&lt;/prix&gt;</a:t>
            </a:r>
            <a:endParaRPr lang="en-GB" sz="4800" dirty="0"/>
          </a:p>
          <a:p>
            <a:pPr marL="0" indent="0">
              <a:buNone/>
            </a:pPr>
            <a:r>
              <a:rPr lang="fr-FR" sz="4800" dirty="0" smtClean="0"/>
              <a:t>		&lt;</a:t>
            </a:r>
            <a:r>
              <a:rPr lang="fr-FR" sz="4800" dirty="0"/>
              <a:t>/livre</a:t>
            </a:r>
            <a:r>
              <a:rPr lang="fr-FR" sz="4800" dirty="0" smtClean="0"/>
              <a:t>&gt;</a:t>
            </a:r>
            <a:endParaRPr lang="en-GB" sz="4800" dirty="0"/>
          </a:p>
          <a:p>
            <a:pPr marL="0" indent="0">
              <a:buNone/>
            </a:pPr>
            <a:r>
              <a:rPr lang="fr-FR" sz="4800" dirty="0" smtClean="0"/>
              <a:t>		&lt;</a:t>
            </a:r>
            <a:r>
              <a:rPr lang="fr-FR" sz="4800" dirty="0"/>
              <a:t>livre </a:t>
            </a:r>
            <a:r>
              <a:rPr lang="fr-FR" sz="4800" dirty="0" err="1"/>
              <a:t>categorie</a:t>
            </a:r>
            <a:r>
              <a:rPr lang="fr-FR" sz="4800" dirty="0"/>
              <a:t>="Web"&gt;</a:t>
            </a:r>
            <a:endParaRPr lang="en-GB" sz="4800" dirty="0"/>
          </a:p>
          <a:p>
            <a:pPr marL="0" indent="0">
              <a:buNone/>
            </a:pPr>
            <a:r>
              <a:rPr lang="fr-FR" sz="4800" dirty="0" smtClean="0"/>
              <a:t>			&lt;</a:t>
            </a:r>
            <a:r>
              <a:rPr lang="fr-FR" sz="4800" dirty="0"/>
              <a:t>titre langue="en"&gt;Learning XML&lt;/titre&gt;</a:t>
            </a:r>
            <a:endParaRPr lang="en-GB" sz="4800" dirty="0"/>
          </a:p>
          <a:p>
            <a:pPr marL="0" indent="0">
              <a:buNone/>
            </a:pPr>
            <a:r>
              <a:rPr lang="fr-FR" sz="4800" dirty="0" smtClean="0"/>
              <a:t>			&lt;</a:t>
            </a:r>
            <a:r>
              <a:rPr lang="fr-FR" sz="4800" dirty="0"/>
              <a:t>auteur&gt;Erik </a:t>
            </a:r>
            <a:r>
              <a:rPr lang="fr-FR" sz="4800" dirty="0" err="1"/>
              <a:t>T</a:t>
            </a:r>
            <a:r>
              <a:rPr lang="fr-FR" sz="4800" dirty="0"/>
              <a:t>. Ray&lt;/auteur&gt;</a:t>
            </a:r>
            <a:endParaRPr lang="en-GB" sz="4800" dirty="0"/>
          </a:p>
          <a:p>
            <a:pPr marL="0" indent="0">
              <a:buNone/>
            </a:pPr>
            <a:r>
              <a:rPr lang="fr-FR" sz="4800" dirty="0" smtClean="0"/>
              <a:t>			&lt;</a:t>
            </a:r>
            <a:r>
              <a:rPr lang="fr-FR" sz="4800" dirty="0" err="1"/>
              <a:t>annee</a:t>
            </a:r>
            <a:r>
              <a:rPr lang="fr-FR" sz="4800" dirty="0"/>
              <a:t>&gt;2008&lt;/</a:t>
            </a:r>
            <a:r>
              <a:rPr lang="fr-FR" sz="4800" dirty="0" err="1"/>
              <a:t>annee</a:t>
            </a:r>
            <a:r>
              <a:rPr lang="fr-FR" sz="4800" dirty="0"/>
              <a:t>&gt;</a:t>
            </a:r>
            <a:endParaRPr lang="en-GB" sz="4800" dirty="0"/>
          </a:p>
          <a:p>
            <a:pPr marL="0" indent="0">
              <a:buNone/>
            </a:pPr>
            <a:r>
              <a:rPr lang="fr-FR" sz="4800" dirty="0" smtClean="0"/>
              <a:t>			&lt;</a:t>
            </a:r>
            <a:r>
              <a:rPr lang="fr-FR" sz="4800" dirty="0"/>
              <a:t>prix&gt;20.99&lt;/prix&gt;</a:t>
            </a:r>
            <a:endParaRPr lang="en-GB" sz="4800" dirty="0"/>
          </a:p>
          <a:p>
            <a:pPr marL="0" indent="0">
              <a:buNone/>
            </a:pPr>
            <a:r>
              <a:rPr lang="fr-FR" sz="4800" dirty="0" smtClean="0"/>
              <a:t>		&lt;</a:t>
            </a:r>
            <a:r>
              <a:rPr lang="fr-FR" sz="4800" dirty="0"/>
              <a:t>/livre&gt;</a:t>
            </a:r>
            <a:endParaRPr lang="en-GB" sz="4800" dirty="0"/>
          </a:p>
          <a:p>
            <a:pPr marL="0" indent="0">
              <a:buNone/>
            </a:pPr>
            <a:r>
              <a:rPr lang="fr-FR" sz="4800" dirty="0" smtClean="0"/>
              <a:t>	&lt;</a:t>
            </a:r>
            <a:r>
              <a:rPr lang="fr-FR" sz="4800" dirty="0"/>
              <a:t>/librairie</a:t>
            </a:r>
            <a:r>
              <a:rPr lang="fr-FR" sz="4800" dirty="0" smtClean="0"/>
              <a:t>&gt;</a:t>
            </a:r>
            <a:r>
              <a:rPr lang="en-US" dirty="0"/>
              <a:t/>
            </a:r>
            <a:br>
              <a:rPr lang="en-US" dirty="0"/>
            </a:br>
            <a:endParaRPr lang="fr-FR"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177</a:t>
            </a:fld>
            <a:endParaRPr lang="fr-FR"/>
          </a:p>
        </p:txBody>
      </p:sp>
    </p:spTree>
    <p:extLst>
      <p:ext uri="{BB962C8B-B14F-4D97-AF65-F5344CB8AC3E}">
        <p14:creationId xmlns:p14="http://schemas.microsoft.com/office/powerpoint/2010/main" val="330664755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lstStyle/>
          <a:p>
            <a:pPr marL="0" indent="0">
              <a:buNone/>
            </a:pPr>
            <a:r>
              <a:rPr lang="fr-FR" b="1" dirty="0" smtClean="0">
                <a:solidFill>
                  <a:schemeClr val="accent1"/>
                </a:solidFill>
              </a:rPr>
              <a:t>Quelques définitions : </a:t>
            </a:r>
          </a:p>
          <a:p>
            <a:r>
              <a:rPr lang="fr-FR" dirty="0" smtClean="0"/>
              <a:t>Dans l’exemple précédent les balises forment les </a:t>
            </a:r>
            <a:r>
              <a:rPr lang="fr-FR" b="1" dirty="0" smtClean="0"/>
              <a:t>éléments</a:t>
            </a:r>
            <a:r>
              <a:rPr lang="fr-FR" dirty="0" smtClean="0"/>
              <a:t> du fichier, par exemple &lt;</a:t>
            </a:r>
            <a:r>
              <a:rPr lang="fr-FR" dirty="0" err="1" smtClean="0"/>
              <a:t>librarie</a:t>
            </a:r>
            <a:r>
              <a:rPr lang="fr-FR" dirty="0" smtClean="0"/>
              <a:t>&gt; .. &lt;/librairie&gt;</a:t>
            </a:r>
          </a:p>
          <a:p>
            <a:r>
              <a:rPr lang="fr-FR" dirty="0" smtClean="0"/>
              <a:t>La balise &lt;livre&gt; est un élément </a:t>
            </a:r>
            <a:r>
              <a:rPr lang="fr-FR" b="1" dirty="0" smtClean="0"/>
              <a:t>fils</a:t>
            </a:r>
            <a:r>
              <a:rPr lang="fr-FR" dirty="0" smtClean="0"/>
              <a:t> de l’élément &lt;librairie&gt;</a:t>
            </a:r>
          </a:p>
          <a:p>
            <a:r>
              <a:rPr lang="fr-FR" dirty="0" smtClean="0"/>
              <a:t>« </a:t>
            </a:r>
            <a:r>
              <a:rPr lang="fr-FR" dirty="0" err="1" smtClean="0"/>
              <a:t>categorie</a:t>
            </a:r>
            <a:r>
              <a:rPr lang="fr-FR" dirty="0" smtClean="0"/>
              <a:t> », « langue » sont des </a:t>
            </a:r>
            <a:r>
              <a:rPr lang="fr-FR" b="1" dirty="0" smtClean="0"/>
              <a:t>attributs</a:t>
            </a:r>
            <a:r>
              <a:rPr lang="fr-FR" dirty="0" smtClean="0"/>
              <a:t> de des éléments &lt;livre&gt; et &lt;titre&gt;</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178</a:t>
            </a:fld>
            <a:endParaRPr lang="fr-FR"/>
          </a:p>
        </p:txBody>
      </p:sp>
    </p:spTree>
    <p:extLst>
      <p:ext uri="{BB962C8B-B14F-4D97-AF65-F5344CB8AC3E}">
        <p14:creationId xmlns:p14="http://schemas.microsoft.com/office/powerpoint/2010/main" val="32625460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179</a:t>
            </a:fld>
            <a:endParaRPr lang="fr-FR"/>
          </a:p>
        </p:txBody>
      </p:sp>
      <p:sp>
        <p:nvSpPr>
          <p:cNvPr id="6" name="ZoneTexte 5"/>
          <p:cNvSpPr txBox="1"/>
          <p:nvPr/>
        </p:nvSpPr>
        <p:spPr>
          <a:xfrm>
            <a:off x="457200" y="1249753"/>
            <a:ext cx="2676597" cy="369332"/>
          </a:xfrm>
          <a:prstGeom prst="rect">
            <a:avLst/>
          </a:prstGeom>
          <a:noFill/>
        </p:spPr>
        <p:txBody>
          <a:bodyPr wrap="none" rtlCol="0">
            <a:spAutoFit/>
          </a:bodyPr>
          <a:lstStyle/>
          <a:p>
            <a:r>
              <a:rPr lang="fr-FR" b="1" dirty="0" smtClean="0">
                <a:solidFill>
                  <a:srgbClr val="4F81BD"/>
                </a:solidFill>
              </a:rPr>
              <a:t>Schéma de l’arborescence</a:t>
            </a:r>
            <a:endParaRPr lang="fr-FR" b="1" dirty="0">
              <a:solidFill>
                <a:srgbClr val="4F81BD"/>
              </a:solidFill>
            </a:endParaRPr>
          </a:p>
        </p:txBody>
      </p:sp>
      <p:pic>
        <p:nvPicPr>
          <p:cNvPr id="8" name="Espace réservé du contenu 7" descr="xml_chema_arborescence.jpg"/>
          <p:cNvPicPr>
            <a:picLocks noGrp="1" noChangeAspect="1"/>
          </p:cNvPicPr>
          <p:nvPr>
            <p:ph idx="1"/>
          </p:nvPr>
        </p:nvPicPr>
        <p:blipFill>
          <a:blip r:embed="rId2">
            <a:extLst>
              <a:ext uri="{28A0092B-C50C-407E-A947-70E740481C1C}">
                <a14:useLocalDpi xmlns:a14="http://schemas.microsoft.com/office/drawing/2010/main" val="0"/>
              </a:ext>
            </a:extLst>
          </a:blip>
          <a:srcRect t="2384" b="2384"/>
          <a:stretch>
            <a:fillRect/>
          </a:stretch>
        </p:blipFill>
        <p:spPr>
          <a:xfrm>
            <a:off x="563771" y="1619085"/>
            <a:ext cx="8229600" cy="4525963"/>
          </a:xfrm>
        </p:spPr>
      </p:pic>
    </p:spTree>
    <p:extLst>
      <p:ext uri="{BB962C8B-B14F-4D97-AF65-F5344CB8AC3E}">
        <p14:creationId xmlns:p14="http://schemas.microsoft.com/office/powerpoint/2010/main" val="51627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Chaînes de </a:t>
            </a:r>
            <a:r>
              <a:rPr lang="fr-FR" b="1" dirty="0" smtClean="0">
                <a:solidFill>
                  <a:srgbClr val="4F81BD"/>
                </a:solidFill>
              </a:rPr>
              <a:t>Caractères : </a:t>
            </a:r>
            <a:br>
              <a:rPr lang="fr-FR" b="1" dirty="0" smtClean="0">
                <a:solidFill>
                  <a:srgbClr val="4F81BD"/>
                </a:solidFill>
              </a:rPr>
            </a:br>
            <a:r>
              <a:rPr lang="fr-FR" b="1" dirty="0" smtClean="0">
                <a:solidFill>
                  <a:srgbClr val="4F81BD"/>
                </a:solidFill>
              </a:rPr>
              <a:t>Caractères Spéciaux</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28973209"/>
              </p:ext>
            </p:extLst>
          </p:nvPr>
        </p:nvGraphicFramePr>
        <p:xfrm>
          <a:off x="457200" y="1600200"/>
          <a:ext cx="8229600" cy="4660900"/>
        </p:xfrm>
        <a:graphic>
          <a:graphicData uri="http://schemas.openxmlformats.org/drawingml/2006/table">
            <a:tbl>
              <a:tblPr firstRow="1" bandRow="1">
                <a:tableStyleId>{5C22544A-7EE6-4342-B048-85BDC9FD1C3A}</a:tableStyleId>
              </a:tblPr>
              <a:tblGrid>
                <a:gridCol w="1339223"/>
                <a:gridCol w="6890377"/>
              </a:tblGrid>
              <a:tr h="370840">
                <a:tc>
                  <a:txBody>
                    <a:bodyPr/>
                    <a:lstStyle/>
                    <a:p>
                      <a:pPr algn="l">
                        <a:spcAft>
                          <a:spcPts val="0"/>
                        </a:spcAft>
                      </a:pPr>
                      <a:r>
                        <a:rPr lang="fr-FR" sz="2000" b="1" noProof="0" smtClean="0">
                          <a:effectLst/>
                          <a:latin typeface="Times"/>
                          <a:ea typeface="Times New Roman"/>
                          <a:cs typeface="Times New Roman"/>
                        </a:rPr>
                        <a:t>Séquence</a:t>
                      </a:r>
                      <a:endParaRPr lang="fr-FR" sz="2000" noProof="0">
                        <a:effectLst/>
                        <a:latin typeface="Cambria"/>
                        <a:ea typeface="Cambria"/>
                        <a:cs typeface="Times New Roman"/>
                      </a:endParaRPr>
                    </a:p>
                  </a:txBody>
                  <a:tcPr marL="9525" marR="9525" marT="9525" marB="9525" anchor="ctr"/>
                </a:tc>
                <a:tc>
                  <a:txBody>
                    <a:bodyPr/>
                    <a:lstStyle/>
                    <a:p>
                      <a:pPr algn="l">
                        <a:spcAft>
                          <a:spcPts val="0"/>
                        </a:spcAft>
                      </a:pPr>
                      <a:r>
                        <a:rPr lang="fr-FR" sz="2000" b="1" noProof="0" dirty="0" smtClean="0">
                          <a:effectLst/>
                          <a:latin typeface="Times"/>
                          <a:ea typeface="Times New Roman"/>
                          <a:cs typeface="Times New Roman"/>
                        </a:rPr>
                        <a:t>Signification</a:t>
                      </a:r>
                      <a:endParaRPr lang="fr-FR" sz="2000" noProof="0" dirty="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\n</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Fin de ligne (LF ou 0x0A (10) en ASCII)</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\r</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Retour à la ligne (CR ou 0x0D (13) en ASCII)</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\t</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Tabulation horizontale (HT or 0x09 (9) en ASCII)</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\v</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Tabulation verticale (VT ou 0x0B (11) en ASCII) (depuis PHP 5.2.5)</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\e</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échappement (ESC or 0x1B (27) en ASCII) (depuis PHP 5.4.4)</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\f</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Saut de page (FF ou 0x0C (12) en ASCII) (depuis PHP 5.2.5)</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Antislash</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Signe dollar</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a:effectLst/>
                          <a:latin typeface="Times"/>
                          <a:ea typeface="Times New Roman"/>
                          <a:cs typeface="Times New Roman"/>
                        </a:rPr>
                        <a:t>\"</a:t>
                      </a:r>
                      <a:endParaRPr lang="en-GB" sz="160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Guillemet double</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a:effectLst/>
                          <a:latin typeface="Times"/>
                          <a:ea typeface="Times New Roman"/>
                          <a:cs typeface="Times New Roman"/>
                        </a:rPr>
                        <a:t>\[0-7]{1,3}</a:t>
                      </a:r>
                      <a:endParaRPr lang="en-GB" sz="1600">
                        <a:effectLst/>
                        <a:latin typeface="Cambria"/>
                        <a:ea typeface="Cambria"/>
                        <a:cs typeface="Times New Roman"/>
                      </a:endParaRPr>
                    </a:p>
                  </a:txBody>
                  <a:tcPr marL="9525" marR="9525" marT="9525" marB="9525" anchor="ctr"/>
                </a:tc>
                <a:tc>
                  <a:txBody>
                    <a:bodyPr/>
                    <a:lstStyle/>
                    <a:p>
                      <a:pPr>
                        <a:spcAft>
                          <a:spcPts val="0"/>
                        </a:spcAft>
                      </a:pPr>
                      <a:r>
                        <a:rPr lang="fr-FR" sz="1400" noProof="0" smtClean="0">
                          <a:effectLst/>
                          <a:latin typeface="Times"/>
                          <a:ea typeface="Times New Roman"/>
                          <a:cs typeface="Times New Roman"/>
                        </a:rPr>
                        <a:t>La séquence de caractères correspondant à cette expression rationnelle est un caractère en notation octale </a:t>
                      </a:r>
                      <a:endParaRPr lang="fr-FR" sz="1400" noProof="0">
                        <a:effectLst/>
                        <a:latin typeface="Cambria"/>
                        <a:ea typeface="Cambria"/>
                        <a:cs typeface="Times New Roman"/>
                      </a:endParaRPr>
                    </a:p>
                  </a:txBody>
                  <a:tcPr marL="9525" marR="9525" marT="9525" marB="9525" anchor="ctr"/>
                </a:tc>
              </a:tr>
              <a:tr h="370840">
                <a:tc>
                  <a:txBody>
                    <a:bodyPr/>
                    <a:lstStyle/>
                    <a:p>
                      <a:pPr>
                        <a:spcAft>
                          <a:spcPts val="0"/>
                        </a:spcAft>
                      </a:pPr>
                      <a:r>
                        <a:rPr lang="en-GB" sz="1600" i="1" dirty="0">
                          <a:effectLst/>
                          <a:latin typeface="Times"/>
                          <a:ea typeface="Times New Roman"/>
                          <a:cs typeface="Times New Roman"/>
                        </a:rPr>
                        <a:t>\x[0-9A-Fa-f]{1,2}</a:t>
                      </a:r>
                      <a:endParaRPr lang="en-GB" sz="1600" dirty="0">
                        <a:effectLst/>
                        <a:latin typeface="Cambria"/>
                        <a:ea typeface="Cambria"/>
                        <a:cs typeface="Times New Roman"/>
                      </a:endParaRPr>
                    </a:p>
                  </a:txBody>
                  <a:tcPr marL="9525" marR="9525" marT="9525" marB="9525" anchor="ctr"/>
                </a:tc>
                <a:tc>
                  <a:txBody>
                    <a:bodyPr/>
                    <a:lstStyle/>
                    <a:p>
                      <a:pPr>
                        <a:spcAft>
                          <a:spcPts val="0"/>
                        </a:spcAft>
                      </a:pPr>
                      <a:r>
                        <a:rPr lang="fr-FR" sz="1400" noProof="0" dirty="0" smtClean="0">
                          <a:effectLst/>
                          <a:latin typeface="Times"/>
                          <a:ea typeface="Times New Roman"/>
                          <a:cs typeface="Times New Roman"/>
                        </a:rPr>
                        <a:t>La séquence de caractères correspondant à cette expression rationnelle est un caractère</a:t>
                      </a:r>
                      <a:r>
                        <a:rPr lang="fr-FR" sz="1400" baseline="0" noProof="0" dirty="0" smtClean="0">
                          <a:effectLst/>
                          <a:latin typeface="Times"/>
                          <a:ea typeface="Times New Roman"/>
                          <a:cs typeface="Times New Roman"/>
                        </a:rPr>
                        <a:t> </a:t>
                      </a:r>
                      <a:r>
                        <a:rPr lang="fr-FR" sz="1400" noProof="0" dirty="0" smtClean="0">
                          <a:effectLst/>
                          <a:latin typeface="Times"/>
                          <a:ea typeface="Times New Roman"/>
                          <a:cs typeface="Times New Roman"/>
                        </a:rPr>
                        <a:t>en notation hexadécimale </a:t>
                      </a:r>
                      <a:endParaRPr lang="fr-FR" sz="1400" noProof="0" dirty="0">
                        <a:effectLst/>
                        <a:latin typeface="Cambria"/>
                        <a:ea typeface="Cambria"/>
                        <a:cs typeface="Times New Roman"/>
                      </a:endParaRPr>
                    </a:p>
                  </a:txBody>
                  <a:tcPr marL="9525" marR="9525" marT="9525" marB="9525" anchor="ctr"/>
                </a:tc>
              </a:tr>
            </a:tbl>
          </a:graphicData>
        </a:graphic>
      </p:graphicFrame>
      <p:sp>
        <p:nvSpPr>
          <p:cNvPr id="4" name="Espace réservé du numéro de diapositive 3"/>
          <p:cNvSpPr>
            <a:spLocks noGrp="1"/>
          </p:cNvSpPr>
          <p:nvPr>
            <p:ph type="sldNum" sz="quarter" idx="12"/>
          </p:nvPr>
        </p:nvSpPr>
        <p:spPr/>
        <p:txBody>
          <a:bodyPr/>
          <a:lstStyle/>
          <a:p>
            <a:fld id="{4157A912-E82F-644A-B1CA-32942584C365}" type="slidenum">
              <a:rPr lang="fr-FR" smtClean="0"/>
              <a:t>18</a:t>
            </a:fld>
            <a:endParaRPr lang="fr-FR"/>
          </a:p>
        </p:txBody>
      </p:sp>
    </p:spTree>
    <p:extLst>
      <p:ext uri="{BB962C8B-B14F-4D97-AF65-F5344CB8AC3E}">
        <p14:creationId xmlns:p14="http://schemas.microsoft.com/office/powerpoint/2010/main" val="278850503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Nous allons voir dans cette section les outils PHP permettant de « </a:t>
            </a:r>
            <a:r>
              <a:rPr lang="fr-FR" dirty="0" err="1" smtClean="0"/>
              <a:t>parser</a:t>
            </a:r>
            <a:r>
              <a:rPr lang="fr-FR" dirty="0" smtClean="0"/>
              <a:t> » les éléments d’un fichier XML.</a:t>
            </a:r>
          </a:p>
          <a:p>
            <a:r>
              <a:rPr lang="fr-FR" dirty="0" smtClean="0"/>
              <a:t>La classe </a:t>
            </a:r>
            <a:r>
              <a:rPr lang="fr-FR" dirty="0" err="1" smtClean="0"/>
              <a:t>SimpleXMLElement</a:t>
            </a:r>
            <a:r>
              <a:rPr lang="fr-FR" dirty="0"/>
              <a:t> </a:t>
            </a:r>
            <a:r>
              <a:rPr lang="fr-FR" dirty="0" smtClean="0"/>
              <a:t>s’identifie </a:t>
            </a:r>
            <a:r>
              <a:rPr lang="fr-FR" dirty="0"/>
              <a:t>un élément du document </a:t>
            </a:r>
            <a:r>
              <a:rPr lang="fr-FR" dirty="0" smtClean="0"/>
              <a:t>XML, les méthodes qui y sont rattachées sont : </a:t>
            </a:r>
          </a:p>
          <a:p>
            <a:pPr lvl="2">
              <a:buFont typeface="Wingdings" charset="2"/>
              <a:buChar char="Ø"/>
            </a:pPr>
            <a:r>
              <a:rPr lang="fr-FR" sz="2900" dirty="0" smtClean="0">
                <a:hlinkClick r:id="rId2"/>
              </a:rPr>
              <a:t>SimpleXMLElement</a:t>
            </a:r>
            <a:r>
              <a:rPr lang="fr-FR" sz="2900" dirty="0">
                <a:hlinkClick r:id="rId2"/>
              </a:rPr>
              <a:t>::addAttribute</a:t>
            </a:r>
            <a:r>
              <a:rPr lang="fr-FR" sz="2900" dirty="0"/>
              <a:t> — Ajoute un attribut à </a:t>
            </a:r>
            <a:r>
              <a:rPr lang="fr-FR" sz="2900" dirty="0" smtClean="0"/>
              <a:t>l'élément </a:t>
            </a:r>
            <a:r>
              <a:rPr lang="fr-FR" sz="2900" dirty="0" err="1" smtClean="0"/>
              <a:t>SimpleXML</a:t>
            </a:r>
            <a:endParaRPr lang="fr-FR" sz="2900" dirty="0" smtClean="0"/>
          </a:p>
          <a:p>
            <a:pPr lvl="2">
              <a:buFont typeface="Wingdings" charset="2"/>
              <a:buChar char="Ø"/>
            </a:pPr>
            <a:r>
              <a:rPr lang="fr-FR" sz="2900" dirty="0" smtClean="0">
                <a:hlinkClick r:id="rId3"/>
              </a:rPr>
              <a:t>SimpleXMLElement</a:t>
            </a:r>
            <a:r>
              <a:rPr lang="fr-FR" sz="2900" dirty="0">
                <a:hlinkClick r:id="rId3"/>
              </a:rPr>
              <a:t>::addChild</a:t>
            </a:r>
            <a:r>
              <a:rPr lang="fr-FR" sz="2900" dirty="0"/>
              <a:t> — Ajoute un élément enfant au </a:t>
            </a:r>
            <a:r>
              <a:rPr lang="fr-FR" sz="2900" dirty="0" err="1"/>
              <a:t>noeud</a:t>
            </a:r>
            <a:r>
              <a:rPr lang="fr-FR" sz="2900" dirty="0"/>
              <a:t> </a:t>
            </a:r>
            <a:r>
              <a:rPr lang="fr-FR" sz="2900" dirty="0" smtClean="0"/>
              <a:t>XML</a:t>
            </a:r>
          </a:p>
          <a:p>
            <a:pPr lvl="2">
              <a:buFont typeface="Wingdings" charset="2"/>
              <a:buChar char="Ø"/>
            </a:pPr>
            <a:r>
              <a:rPr lang="fr-FR" sz="2900" dirty="0" smtClean="0">
                <a:hlinkClick r:id="rId4"/>
              </a:rPr>
              <a:t>SimpleXMLElement</a:t>
            </a:r>
            <a:r>
              <a:rPr lang="fr-FR" sz="2900" dirty="0">
                <a:hlinkClick r:id="rId4"/>
              </a:rPr>
              <a:t>::asXML</a:t>
            </a:r>
            <a:r>
              <a:rPr lang="fr-FR" sz="2900" dirty="0"/>
              <a:t> — Retourne une chaîne XML basée sur un élément </a:t>
            </a:r>
            <a:r>
              <a:rPr lang="fr-FR" sz="2900" dirty="0" err="1" smtClean="0"/>
              <a:t>SimpleXML</a:t>
            </a:r>
            <a:endParaRPr lang="fr-FR" sz="2900" dirty="0" smtClean="0"/>
          </a:p>
          <a:p>
            <a:pPr lvl="2">
              <a:buFont typeface="Wingdings" charset="2"/>
              <a:buChar char="Ø"/>
            </a:pPr>
            <a:r>
              <a:rPr lang="fr-FR" sz="2900" dirty="0" smtClean="0">
                <a:hlinkClick r:id="rId5"/>
              </a:rPr>
              <a:t>SimpleXMLElement</a:t>
            </a:r>
            <a:r>
              <a:rPr lang="fr-FR" sz="2900" dirty="0">
                <a:hlinkClick r:id="rId5"/>
              </a:rPr>
              <a:t>::attributes</a:t>
            </a:r>
            <a:r>
              <a:rPr lang="fr-FR" sz="2900" dirty="0"/>
              <a:t> — Identifie les attributs d'un </a:t>
            </a:r>
            <a:r>
              <a:rPr lang="fr-FR" sz="2900" dirty="0" smtClean="0"/>
              <a:t>élément</a:t>
            </a:r>
          </a:p>
          <a:p>
            <a:pPr lvl="2">
              <a:buFont typeface="Wingdings" charset="2"/>
              <a:buChar char="Ø"/>
            </a:pPr>
            <a:r>
              <a:rPr lang="fr-FR" sz="2900" dirty="0" smtClean="0">
                <a:hlinkClick r:id="rId6"/>
              </a:rPr>
              <a:t>SimpleXMLElement</a:t>
            </a:r>
            <a:r>
              <a:rPr lang="fr-FR" sz="2900" dirty="0">
                <a:hlinkClick r:id="rId6"/>
              </a:rPr>
              <a:t>::children</a:t>
            </a:r>
            <a:r>
              <a:rPr lang="fr-FR" sz="2900" dirty="0"/>
              <a:t> — Cherche les fils d'un </a:t>
            </a:r>
            <a:r>
              <a:rPr lang="fr-FR" sz="2900" dirty="0" err="1"/>
              <a:t>noeud</a:t>
            </a:r>
            <a:r>
              <a:rPr lang="fr-FR" sz="2900" dirty="0"/>
              <a:t> </a:t>
            </a:r>
            <a:r>
              <a:rPr lang="fr-FR" sz="2900" dirty="0" smtClean="0"/>
              <a:t>donné</a:t>
            </a:r>
          </a:p>
          <a:p>
            <a:pPr lvl="2">
              <a:buFont typeface="Wingdings" charset="2"/>
              <a:buChar char="Ø"/>
            </a:pPr>
            <a:r>
              <a:rPr lang="fr-FR" sz="2900" dirty="0" smtClean="0">
                <a:hlinkClick r:id="rId7"/>
              </a:rPr>
              <a:t>SimpleXMLElement</a:t>
            </a:r>
            <a:r>
              <a:rPr lang="fr-FR" sz="2900" dirty="0">
                <a:hlinkClick r:id="rId7"/>
              </a:rPr>
              <a:t>::__construct</a:t>
            </a:r>
            <a:r>
              <a:rPr lang="fr-FR" sz="2900" dirty="0"/>
              <a:t> — Crée un nouvel objet </a:t>
            </a:r>
            <a:r>
              <a:rPr lang="fr-FR" sz="2900" dirty="0" err="1" smtClean="0"/>
              <a:t>SimpleXMLElement</a:t>
            </a:r>
            <a:endParaRPr lang="fr-FR" sz="2900" dirty="0" smtClean="0"/>
          </a:p>
          <a:p>
            <a:pPr lvl="2">
              <a:buFont typeface="Wingdings" charset="2"/>
              <a:buChar char="Ø"/>
            </a:pPr>
            <a:r>
              <a:rPr lang="fr-FR" sz="2900" dirty="0" smtClean="0">
                <a:hlinkClick r:id="rId8"/>
              </a:rPr>
              <a:t>SimpleXMLElement</a:t>
            </a:r>
            <a:r>
              <a:rPr lang="fr-FR" sz="2900" dirty="0">
                <a:hlinkClick r:id="rId8"/>
              </a:rPr>
              <a:t>::count</a:t>
            </a:r>
            <a:r>
              <a:rPr lang="fr-FR" sz="2900" dirty="0"/>
              <a:t> — Compte le nombre de fils pour un </a:t>
            </a:r>
            <a:r>
              <a:rPr lang="fr-FR" sz="2900" dirty="0" smtClean="0"/>
              <a:t>élément</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180</a:t>
            </a:fld>
            <a:endParaRPr lang="fr-FR"/>
          </a:p>
        </p:txBody>
      </p:sp>
    </p:spTree>
    <p:extLst>
      <p:ext uri="{BB962C8B-B14F-4D97-AF65-F5344CB8AC3E}">
        <p14:creationId xmlns:p14="http://schemas.microsoft.com/office/powerpoint/2010/main" val="309376050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Méthode rattachées à la classe </a:t>
            </a:r>
            <a:r>
              <a:rPr lang="fr-FR" dirty="0" err="1" smtClean="0"/>
              <a:t>SimpleXMLElement</a:t>
            </a:r>
            <a:r>
              <a:rPr lang="fr-FR" dirty="0" smtClean="0"/>
              <a:t> (suite) : </a:t>
            </a:r>
          </a:p>
          <a:p>
            <a:pPr lvl="1">
              <a:buFont typeface="Wingdings" charset="2"/>
              <a:buChar char="Ø"/>
            </a:pPr>
            <a:r>
              <a:rPr lang="fr-FR" dirty="0">
                <a:hlinkClick r:id="rId2"/>
              </a:rPr>
              <a:t>SimpleXMLElement::getDocNamespaces</a:t>
            </a:r>
            <a:r>
              <a:rPr lang="fr-FR" dirty="0"/>
              <a:t> — Retourne les espaces de noms déclarés dans un </a:t>
            </a:r>
            <a:r>
              <a:rPr lang="fr-FR" dirty="0" smtClean="0"/>
              <a:t>document</a:t>
            </a:r>
            <a:endParaRPr lang="fr-FR" dirty="0" smtClean="0">
              <a:hlinkClick r:id="rId3"/>
            </a:endParaRPr>
          </a:p>
          <a:p>
            <a:pPr lvl="1">
              <a:buFont typeface="Wingdings" charset="2"/>
              <a:buChar char="Ø"/>
            </a:pPr>
            <a:r>
              <a:rPr lang="fr-FR" dirty="0" smtClean="0">
                <a:hlinkClick r:id="rId3"/>
              </a:rPr>
              <a:t>SimpleXMLElement</a:t>
            </a:r>
            <a:r>
              <a:rPr lang="fr-FR" dirty="0">
                <a:hlinkClick r:id="rId3"/>
              </a:rPr>
              <a:t>::getName</a:t>
            </a:r>
            <a:r>
              <a:rPr lang="fr-FR" dirty="0"/>
              <a:t> — Récupère le nom d'un élément </a:t>
            </a:r>
            <a:r>
              <a:rPr lang="fr-FR" dirty="0" smtClean="0"/>
              <a:t>XML</a:t>
            </a:r>
            <a:endParaRPr lang="fr-FR" dirty="0">
              <a:hlinkClick r:id="rId4"/>
            </a:endParaRPr>
          </a:p>
          <a:p>
            <a:pPr lvl="1">
              <a:buFont typeface="Wingdings" charset="2"/>
              <a:buChar char="Ø"/>
            </a:pPr>
            <a:r>
              <a:rPr lang="fr-FR" dirty="0" smtClean="0">
                <a:hlinkClick r:id="rId4"/>
              </a:rPr>
              <a:t>SimpleXMLElement</a:t>
            </a:r>
            <a:r>
              <a:rPr lang="fr-FR" dirty="0">
                <a:hlinkClick r:id="rId4"/>
              </a:rPr>
              <a:t>::getNamespaces</a:t>
            </a:r>
            <a:r>
              <a:rPr lang="fr-FR" dirty="0"/>
              <a:t> — Retourne </a:t>
            </a:r>
            <a:r>
              <a:rPr lang="fr-FR" dirty="0" smtClean="0"/>
              <a:t>les espaces </a:t>
            </a:r>
            <a:r>
              <a:rPr lang="fr-FR" dirty="0"/>
              <a:t>de noms utilisés dans </a:t>
            </a:r>
            <a:r>
              <a:rPr lang="fr-FR" dirty="0" smtClean="0"/>
              <a:t>un document</a:t>
            </a:r>
          </a:p>
          <a:p>
            <a:pPr lvl="1">
              <a:buFont typeface="Wingdings" charset="2"/>
              <a:buChar char="Ø"/>
            </a:pPr>
            <a:r>
              <a:rPr lang="fr-FR" dirty="0" smtClean="0">
                <a:hlinkClick r:id="rId5"/>
              </a:rPr>
              <a:t>SimpleXMLElement</a:t>
            </a:r>
            <a:r>
              <a:rPr lang="fr-FR" dirty="0">
                <a:hlinkClick r:id="rId5"/>
              </a:rPr>
              <a:t>::registerXPathNamespace</a:t>
            </a:r>
            <a:r>
              <a:rPr lang="fr-FR" dirty="0"/>
              <a:t> — Crée un contexte préfixe/ns pour la prochaine requête </a:t>
            </a:r>
            <a:r>
              <a:rPr lang="fr-FR" dirty="0" err="1" smtClean="0"/>
              <a:t>X</a:t>
            </a:r>
            <a:r>
              <a:rPr lang="fr-FR" dirty="0" err="1" smtClean="0">
                <a:hlinkClick r:id="rId6"/>
              </a:rPr>
              <a:t>p</a:t>
            </a:r>
            <a:r>
              <a:rPr lang="fr-FR" dirty="0" err="1" smtClean="0"/>
              <a:t>ath</a:t>
            </a:r>
            <a:endParaRPr lang="fr-FR" dirty="0" smtClean="0"/>
          </a:p>
          <a:p>
            <a:pPr lvl="1">
              <a:buFont typeface="Wingdings" charset="2"/>
              <a:buChar char="Ø"/>
            </a:pPr>
            <a:r>
              <a:rPr lang="fr-FR" dirty="0" smtClean="0">
                <a:hlinkClick r:id="rId6"/>
              </a:rPr>
              <a:t>SimpleXMLElement</a:t>
            </a:r>
            <a:r>
              <a:rPr lang="fr-FR" dirty="0">
                <a:hlinkClick r:id="rId6"/>
              </a:rPr>
              <a:t>::saveXML</a:t>
            </a:r>
            <a:r>
              <a:rPr lang="fr-FR" dirty="0"/>
              <a:t> — Alias de </a:t>
            </a:r>
            <a:r>
              <a:rPr lang="fr-FR" dirty="0" err="1"/>
              <a:t>SimpleXMLElement</a:t>
            </a:r>
            <a:r>
              <a:rPr lang="fr-FR" dirty="0"/>
              <a:t>::</a:t>
            </a:r>
            <a:r>
              <a:rPr lang="fr-FR" dirty="0" err="1" smtClean="0"/>
              <a:t>asXML</a:t>
            </a:r>
            <a:endParaRPr lang="fr-FR" dirty="0" smtClean="0"/>
          </a:p>
          <a:p>
            <a:pPr lvl="1">
              <a:buFont typeface="Wingdings" charset="2"/>
              <a:buChar char="Ø"/>
            </a:pPr>
            <a:r>
              <a:rPr lang="fr-FR" dirty="0" smtClean="0">
                <a:hlinkClick r:id="rId7"/>
              </a:rPr>
              <a:t>SimpleXMLElement</a:t>
            </a:r>
            <a:r>
              <a:rPr lang="fr-FR" dirty="0">
                <a:hlinkClick r:id="rId7"/>
              </a:rPr>
              <a:t>::__toString</a:t>
            </a:r>
            <a:r>
              <a:rPr lang="fr-FR" dirty="0"/>
              <a:t> — Retourne le contenu sous forme de </a:t>
            </a:r>
            <a:r>
              <a:rPr lang="fr-FR" dirty="0" smtClean="0"/>
              <a:t>chaine</a:t>
            </a:r>
          </a:p>
          <a:p>
            <a:pPr lvl="1">
              <a:buFont typeface="Wingdings" charset="2"/>
              <a:buChar char="Ø"/>
            </a:pPr>
            <a:r>
              <a:rPr lang="fr-FR" dirty="0" smtClean="0">
                <a:hlinkClick r:id="rId8"/>
              </a:rPr>
              <a:t>SimpleXMLElement</a:t>
            </a:r>
            <a:r>
              <a:rPr lang="fr-FR" dirty="0">
                <a:hlinkClick r:id="rId8"/>
              </a:rPr>
              <a:t>::xpath</a:t>
            </a:r>
            <a:r>
              <a:rPr lang="fr-FR" dirty="0"/>
              <a:t> — Exécute une requête </a:t>
            </a:r>
            <a:r>
              <a:rPr lang="fr-FR" dirty="0" err="1"/>
              <a:t>Xpath</a:t>
            </a:r>
            <a:r>
              <a:rPr lang="fr-FR" dirty="0"/>
              <a:t> sur des données XML</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181</a:t>
            </a:fld>
            <a:endParaRPr lang="fr-FR"/>
          </a:p>
        </p:txBody>
      </p:sp>
    </p:spTree>
    <p:extLst>
      <p:ext uri="{BB962C8B-B14F-4D97-AF65-F5344CB8AC3E}">
        <p14:creationId xmlns:p14="http://schemas.microsoft.com/office/powerpoint/2010/main" val="10321518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77500" lnSpcReduction="20000"/>
          </a:bodyPr>
          <a:lstStyle/>
          <a:p>
            <a:r>
              <a:rPr lang="it-IT" dirty="0"/>
              <a:t>La classe </a:t>
            </a:r>
            <a:r>
              <a:rPr lang="it-IT" dirty="0" err="1" smtClean="0"/>
              <a:t>SimpleXMLIterator</a:t>
            </a:r>
            <a:r>
              <a:rPr lang="it-IT" dirty="0" smtClean="0"/>
              <a:t> </a:t>
            </a:r>
            <a:r>
              <a:rPr lang="fr-FR" dirty="0"/>
              <a:t>fournit des itérations récursives sur tous les éléments d'un </a:t>
            </a:r>
            <a:r>
              <a:rPr lang="fr-FR" dirty="0" smtClean="0"/>
              <a:t>objet :</a:t>
            </a:r>
            <a:endParaRPr lang="it-IT" dirty="0" smtClean="0"/>
          </a:p>
          <a:p>
            <a:pPr lvl="1">
              <a:buFont typeface="Wingdings" charset="2"/>
              <a:buChar char="Ø"/>
            </a:pPr>
            <a:r>
              <a:rPr lang="fr-FR" dirty="0">
                <a:hlinkClick r:id="rId2"/>
              </a:rPr>
              <a:t>SimpleXMLIterator::current</a:t>
            </a:r>
            <a:r>
              <a:rPr lang="fr-FR" dirty="0"/>
              <a:t> — Retourne l'entrée courante</a:t>
            </a:r>
          </a:p>
          <a:p>
            <a:pPr lvl="1">
              <a:buFont typeface="Wingdings" charset="2"/>
              <a:buChar char="Ø"/>
            </a:pPr>
            <a:r>
              <a:rPr lang="fr-FR" dirty="0">
                <a:hlinkClick r:id="rId3"/>
              </a:rPr>
              <a:t>SimpleXMLIterator::getChildren</a:t>
            </a:r>
            <a:r>
              <a:rPr lang="fr-FR" dirty="0"/>
              <a:t> — Retourne un </a:t>
            </a:r>
            <a:r>
              <a:rPr lang="fr-FR" dirty="0" err="1"/>
              <a:t>itérateur</a:t>
            </a:r>
            <a:r>
              <a:rPr lang="fr-FR" dirty="0"/>
              <a:t> pour l'entrée courante, si c'est un objet </a:t>
            </a:r>
            <a:r>
              <a:rPr lang="fr-FR" dirty="0" err="1"/>
              <a:t>SimpleXML</a:t>
            </a:r>
            <a:endParaRPr lang="fr-FR" dirty="0"/>
          </a:p>
          <a:p>
            <a:pPr lvl="1">
              <a:buFont typeface="Wingdings" charset="2"/>
              <a:buChar char="Ø"/>
            </a:pPr>
            <a:r>
              <a:rPr lang="fr-FR" dirty="0">
                <a:hlinkClick r:id="rId4"/>
              </a:rPr>
              <a:t>SimpleXMLIterator::hasChildren</a:t>
            </a:r>
            <a:r>
              <a:rPr lang="fr-FR" dirty="0"/>
              <a:t> — Indique si l'entrée courante de </a:t>
            </a:r>
            <a:r>
              <a:rPr lang="fr-FR" dirty="0" err="1"/>
              <a:t>SimpleXML</a:t>
            </a:r>
            <a:r>
              <a:rPr lang="fr-FR" dirty="0"/>
              <a:t> est un objet</a:t>
            </a:r>
          </a:p>
          <a:p>
            <a:pPr lvl="1">
              <a:buFont typeface="Wingdings" charset="2"/>
              <a:buChar char="Ø"/>
            </a:pPr>
            <a:r>
              <a:rPr lang="fr-FR" dirty="0">
                <a:hlinkClick r:id="rId5"/>
              </a:rPr>
              <a:t>SimpleXMLIterator::key</a:t>
            </a:r>
            <a:r>
              <a:rPr lang="fr-FR" dirty="0"/>
              <a:t> — Retourne la clé courante</a:t>
            </a:r>
          </a:p>
          <a:p>
            <a:pPr lvl="1">
              <a:buFont typeface="Wingdings" charset="2"/>
              <a:buChar char="Ø"/>
            </a:pPr>
            <a:r>
              <a:rPr lang="fr-FR" dirty="0">
                <a:hlinkClick r:id="rId6"/>
              </a:rPr>
              <a:t>SimpleXMLIterator::next</a:t>
            </a:r>
            <a:r>
              <a:rPr lang="fr-FR" dirty="0"/>
              <a:t> — Se déplace sur l'entrée </a:t>
            </a:r>
            <a:r>
              <a:rPr lang="fr-FR" dirty="0" err="1"/>
              <a:t>SimpleXML</a:t>
            </a:r>
            <a:r>
              <a:rPr lang="fr-FR" dirty="0"/>
              <a:t> suivante</a:t>
            </a:r>
          </a:p>
          <a:p>
            <a:pPr lvl="1">
              <a:buFont typeface="Wingdings" charset="2"/>
              <a:buChar char="Ø"/>
            </a:pPr>
            <a:r>
              <a:rPr lang="fr-FR" dirty="0">
                <a:hlinkClick r:id="rId7"/>
              </a:rPr>
              <a:t>SimpleXMLIterator::rewind</a:t>
            </a:r>
            <a:r>
              <a:rPr lang="fr-FR" dirty="0"/>
              <a:t> — Replace le pointeur </a:t>
            </a:r>
            <a:r>
              <a:rPr lang="fr-FR" dirty="0" err="1"/>
              <a:t>SimpleXML</a:t>
            </a:r>
            <a:r>
              <a:rPr lang="fr-FR" dirty="0"/>
              <a:t> au début</a:t>
            </a:r>
          </a:p>
          <a:p>
            <a:pPr lvl="1">
              <a:buFont typeface="Wingdings" charset="2"/>
              <a:buChar char="Ø"/>
            </a:pPr>
            <a:r>
              <a:rPr lang="fr-FR" dirty="0">
                <a:hlinkClick r:id="rId8"/>
              </a:rPr>
              <a:t>SimpleXMLIterator::valid</a:t>
            </a:r>
            <a:r>
              <a:rPr lang="fr-FR" dirty="0"/>
              <a:t> — Vérifie si une ressource </a:t>
            </a:r>
            <a:r>
              <a:rPr lang="fr-FR" dirty="0" err="1"/>
              <a:t>SimpleXML</a:t>
            </a:r>
            <a:r>
              <a:rPr lang="fr-FR" dirty="0"/>
              <a:t> contient d'autres entrées</a:t>
            </a:r>
          </a:p>
          <a:p>
            <a:pPr lvl="1">
              <a:buFont typeface="Wingdings" charset="2"/>
              <a:buChar char="Ø"/>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182</a:t>
            </a:fld>
            <a:endParaRPr lang="fr-FR"/>
          </a:p>
        </p:txBody>
      </p:sp>
    </p:spTree>
    <p:extLst>
      <p:ext uri="{BB962C8B-B14F-4D97-AF65-F5344CB8AC3E}">
        <p14:creationId xmlns:p14="http://schemas.microsoft.com/office/powerpoint/2010/main" val="13656067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lstStyle/>
          <a:p>
            <a:pPr marL="0" indent="0">
              <a:buNone/>
            </a:pPr>
            <a:r>
              <a:rPr lang="fr-FR" b="1" dirty="0" smtClean="0">
                <a:solidFill>
                  <a:srgbClr val="4F81BD"/>
                </a:solidFill>
              </a:rPr>
              <a:t>Les fonctions </a:t>
            </a:r>
            <a:r>
              <a:rPr lang="fr-FR" b="1" dirty="0" err="1" smtClean="0">
                <a:solidFill>
                  <a:srgbClr val="4F81BD"/>
                </a:solidFill>
              </a:rPr>
              <a:t>SimpleXML</a:t>
            </a:r>
            <a:endParaRPr lang="fr-FR" b="1" dirty="0" smtClean="0">
              <a:solidFill>
                <a:srgbClr val="4F81BD"/>
              </a:solidFill>
            </a:endParaRPr>
          </a:p>
          <a:p>
            <a:r>
              <a:rPr lang="fr-FR" dirty="0">
                <a:hlinkClick r:id="rId2"/>
              </a:rPr>
              <a:t>simplexml_import_dom</a:t>
            </a:r>
            <a:r>
              <a:rPr lang="fr-FR" dirty="0"/>
              <a:t> — Construit un objet </a:t>
            </a:r>
            <a:r>
              <a:rPr lang="fr-FR" dirty="0" err="1"/>
              <a:t>SimpleXMLElement</a:t>
            </a:r>
            <a:r>
              <a:rPr lang="fr-FR" dirty="0"/>
              <a:t> à partir d'un objet DOM</a:t>
            </a:r>
          </a:p>
          <a:p>
            <a:r>
              <a:rPr lang="fr-FR" dirty="0">
                <a:hlinkClick r:id="rId3"/>
              </a:rPr>
              <a:t>simplexml_load_file</a:t>
            </a:r>
            <a:r>
              <a:rPr lang="fr-FR" dirty="0"/>
              <a:t> — Convertit un fichier XML en objet</a:t>
            </a:r>
          </a:p>
          <a:p>
            <a:r>
              <a:rPr lang="fr-FR" dirty="0">
                <a:hlinkClick r:id="rId4"/>
              </a:rPr>
              <a:t>simplexml_load_string</a:t>
            </a:r>
            <a:r>
              <a:rPr lang="fr-FR" dirty="0"/>
              <a:t> — Convertit une chaîne XML en objet</a:t>
            </a:r>
          </a:p>
          <a:p>
            <a:pPr marL="0" indent="0">
              <a:buNone/>
            </a:pPr>
            <a:endParaRPr lang="fr-FR" b="1" dirty="0" smtClean="0">
              <a:solidFill>
                <a:srgbClr val="4F81BD"/>
              </a:solidFill>
            </a:endParaRPr>
          </a:p>
          <a:p>
            <a:pPr marL="0" indent="0">
              <a:buNone/>
            </a:pPr>
            <a:endParaRPr lang="fr-FR" b="1" dirty="0">
              <a:solidFill>
                <a:srgbClr val="4F81BD"/>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183</a:t>
            </a:fld>
            <a:endParaRPr lang="fr-FR"/>
          </a:p>
        </p:txBody>
      </p:sp>
    </p:spTree>
    <p:extLst>
      <p:ext uri="{BB962C8B-B14F-4D97-AF65-F5344CB8AC3E}">
        <p14:creationId xmlns:p14="http://schemas.microsoft.com/office/powerpoint/2010/main" val="21916174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smtClean="0">
                <a:solidFill>
                  <a:srgbClr val="4F81BD"/>
                </a:solidFill>
              </a:rPr>
              <a:t>Exemples...</a:t>
            </a:r>
          </a:p>
          <a:p>
            <a:pPr marL="0" indent="0">
              <a:buNone/>
            </a:pPr>
            <a:r>
              <a:rPr lang="en-US" dirty="0"/>
              <a:t>&lt;?</a:t>
            </a:r>
            <a:r>
              <a:rPr lang="en-US" dirty="0" err="1"/>
              <a:t>php</a:t>
            </a:r>
            <a:r>
              <a:rPr lang="en-US" dirty="0"/>
              <a:t/>
            </a:r>
            <a:br>
              <a:rPr lang="en-US" dirty="0"/>
            </a:br>
            <a:r>
              <a:rPr lang="en-US" dirty="0" smtClean="0"/>
              <a:t>	$</a:t>
            </a:r>
            <a:r>
              <a:rPr lang="en-US" dirty="0" err="1"/>
              <a:t>dom</a:t>
            </a:r>
            <a:r>
              <a:rPr lang="en-US" dirty="0"/>
              <a:t> = new </a:t>
            </a:r>
            <a:r>
              <a:rPr lang="en-US" dirty="0" err="1"/>
              <a:t>DOMDocument</a:t>
            </a:r>
            <a:r>
              <a:rPr lang="en-US" dirty="0"/>
              <a:t>;</a:t>
            </a:r>
            <a:br>
              <a:rPr lang="en-US" dirty="0"/>
            </a:br>
            <a:r>
              <a:rPr lang="en-US" dirty="0" smtClean="0"/>
              <a:t>	$</a:t>
            </a:r>
            <a:r>
              <a:rPr lang="en-US" dirty="0" err="1"/>
              <a:t>dom</a:t>
            </a:r>
            <a:r>
              <a:rPr lang="en-US" dirty="0"/>
              <a:t>-&gt;</a:t>
            </a:r>
            <a:r>
              <a:rPr lang="en-US" dirty="0" err="1"/>
              <a:t>loadXML</a:t>
            </a:r>
            <a:r>
              <a:rPr lang="en-US" dirty="0"/>
              <a:t>('&lt;books&gt;&lt;book&gt;&lt;title</a:t>
            </a:r>
            <a:r>
              <a:rPr lang="en-US" dirty="0" smtClean="0"/>
              <a:t>&gt;</a:t>
            </a:r>
            <a:r>
              <a:rPr lang="fr-FR" dirty="0"/>
              <a:t>Harry Potter</a:t>
            </a:r>
            <a:r>
              <a:rPr lang="en-US" dirty="0" smtClean="0"/>
              <a:t>&lt;</a:t>
            </a:r>
            <a:r>
              <a:rPr lang="en-US" dirty="0"/>
              <a:t>/title&gt;&lt;</a:t>
            </a:r>
            <a:r>
              <a:rPr lang="en-US" dirty="0" smtClean="0"/>
              <a:t>/	book</a:t>
            </a:r>
            <a:r>
              <a:rPr lang="en-US" dirty="0"/>
              <a:t>&gt;&lt;/books&gt;');</a:t>
            </a:r>
            <a:br>
              <a:rPr lang="en-US" dirty="0"/>
            </a:br>
            <a:r>
              <a:rPr lang="en-US" dirty="0" smtClean="0"/>
              <a:t>	if</a:t>
            </a:r>
            <a:r>
              <a:rPr lang="en-US" dirty="0"/>
              <a:t> (!$</a:t>
            </a:r>
            <a:r>
              <a:rPr lang="en-US" dirty="0" err="1"/>
              <a:t>dom</a:t>
            </a:r>
            <a:r>
              <a:rPr lang="en-US" dirty="0"/>
              <a:t>) {</a:t>
            </a:r>
            <a:br>
              <a:rPr lang="en-US" dirty="0"/>
            </a:br>
            <a:r>
              <a:rPr lang="en-US" dirty="0"/>
              <a:t>   </a:t>
            </a:r>
            <a:r>
              <a:rPr lang="en-US" dirty="0" smtClean="0"/>
              <a:t>	</a:t>
            </a:r>
            <a:r>
              <a:rPr lang="en-US" dirty="0"/>
              <a:t> echo '</a:t>
            </a:r>
            <a:r>
              <a:rPr lang="en-US" dirty="0" err="1"/>
              <a:t>Erreur</a:t>
            </a:r>
            <a:r>
              <a:rPr lang="en-US" dirty="0"/>
              <a:t> </a:t>
            </a:r>
            <a:r>
              <a:rPr lang="en-US" dirty="0" err="1"/>
              <a:t>durant</a:t>
            </a:r>
            <a:r>
              <a:rPr lang="en-US" dirty="0"/>
              <a:t> l\'</a:t>
            </a:r>
            <a:r>
              <a:rPr lang="en-US" dirty="0" err="1"/>
              <a:t>analyse</a:t>
            </a:r>
            <a:r>
              <a:rPr lang="en-US" dirty="0"/>
              <a:t> du document';</a:t>
            </a:r>
            <a:br>
              <a:rPr lang="en-US" dirty="0"/>
            </a:br>
            <a:r>
              <a:rPr lang="en-US" dirty="0"/>
              <a:t>    </a:t>
            </a:r>
            <a:r>
              <a:rPr lang="en-US" dirty="0" smtClean="0"/>
              <a:t>	exit</a:t>
            </a:r>
            <a:r>
              <a:rPr lang="en-US" dirty="0"/>
              <a:t>;</a:t>
            </a:r>
            <a:br>
              <a:rPr lang="en-US" dirty="0"/>
            </a:br>
            <a:r>
              <a:rPr lang="en-US" dirty="0" smtClean="0"/>
              <a:t>	}</a:t>
            </a:r>
            <a:r>
              <a:rPr lang="en-US" dirty="0"/>
              <a:t/>
            </a:r>
            <a:br>
              <a:rPr lang="en-US" dirty="0"/>
            </a:br>
            <a:r>
              <a:rPr lang="en-US" dirty="0"/>
              <a:t/>
            </a:r>
            <a:br>
              <a:rPr lang="en-US" dirty="0"/>
            </a:br>
            <a:r>
              <a:rPr lang="en-US" dirty="0" smtClean="0"/>
              <a:t>	$</a:t>
            </a:r>
            <a:r>
              <a:rPr lang="en-US" dirty="0"/>
              <a:t>s = </a:t>
            </a:r>
            <a:r>
              <a:rPr lang="en-US" dirty="0" err="1"/>
              <a:t>simplexml_import_dom</a:t>
            </a:r>
            <a:r>
              <a:rPr lang="en-US" dirty="0"/>
              <a:t>($</a:t>
            </a:r>
            <a:r>
              <a:rPr lang="en-US" dirty="0" err="1"/>
              <a:t>dom</a:t>
            </a:r>
            <a:r>
              <a:rPr lang="en-US" dirty="0"/>
              <a:t>);</a:t>
            </a:r>
            <a:br>
              <a:rPr lang="en-US" dirty="0"/>
            </a:br>
            <a:r>
              <a:rPr lang="en-US" dirty="0"/>
              <a:t/>
            </a:r>
            <a:br>
              <a:rPr lang="en-US" dirty="0"/>
            </a:br>
            <a:r>
              <a:rPr lang="en-US" dirty="0" smtClean="0"/>
              <a:t>	echo</a:t>
            </a:r>
            <a:r>
              <a:rPr lang="en-US" dirty="0"/>
              <a:t> $s-&gt;book[0]-&gt;title;</a:t>
            </a:r>
            <a:br>
              <a:rPr lang="en-US" dirty="0"/>
            </a:br>
            <a:r>
              <a:rPr lang="en-US" dirty="0" smtClean="0"/>
              <a:t>?</a:t>
            </a:r>
            <a:r>
              <a:rPr lang="en-US" dirty="0"/>
              <a:t>&gt; </a:t>
            </a:r>
            <a:endParaRPr lang="en-US" dirty="0" smtClean="0"/>
          </a:p>
          <a:p>
            <a:pPr marL="0" indent="0">
              <a:buNone/>
            </a:pPr>
            <a:r>
              <a:rPr lang="fr-FR" dirty="0" smtClean="0"/>
              <a:t>L’exécution de ce code donne : Harry </a:t>
            </a:r>
            <a:r>
              <a:rPr lang="fr-FR" dirty="0"/>
              <a:t>Potter</a:t>
            </a: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184</a:t>
            </a:fld>
            <a:endParaRPr lang="fr-FR"/>
          </a:p>
        </p:txBody>
      </p:sp>
    </p:spTree>
    <p:extLst>
      <p:ext uri="{BB962C8B-B14F-4D97-AF65-F5344CB8AC3E}">
        <p14:creationId xmlns:p14="http://schemas.microsoft.com/office/powerpoint/2010/main" val="40345884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40000" lnSpcReduction="20000"/>
          </a:bodyPr>
          <a:lstStyle/>
          <a:p>
            <a:pPr marL="0" indent="0">
              <a:buNone/>
            </a:pPr>
            <a:r>
              <a:rPr lang="fr-FR" dirty="0" smtClean="0"/>
              <a:t>Exemples...</a:t>
            </a:r>
          </a:p>
          <a:p>
            <a:pPr marL="0" indent="0">
              <a:buNone/>
            </a:pPr>
            <a:r>
              <a:rPr lang="en-US" dirty="0" smtClean="0"/>
              <a:t>&lt;?</a:t>
            </a:r>
            <a:r>
              <a:rPr lang="en-US" dirty="0" err="1"/>
              <a:t>php</a:t>
            </a:r>
            <a:r>
              <a:rPr lang="en-US" dirty="0"/>
              <a:t/>
            </a:r>
            <a:br>
              <a:rPr lang="en-US" dirty="0"/>
            </a:br>
            <a:r>
              <a:rPr lang="en-US" dirty="0" smtClean="0"/>
              <a:t>	</a:t>
            </a:r>
            <a:r>
              <a:rPr lang="en-US" dirty="0" err="1" smtClean="0"/>
              <a:t>libxml_use_internal_errors</a:t>
            </a:r>
            <a:r>
              <a:rPr lang="en-US" dirty="0"/>
              <a:t>(true);</a:t>
            </a:r>
            <a:br>
              <a:rPr lang="en-US" dirty="0"/>
            </a:br>
            <a:r>
              <a:rPr lang="en-US" dirty="0" smtClean="0"/>
              <a:t>	$</a:t>
            </a:r>
            <a:r>
              <a:rPr lang="en-US" dirty="0" err="1"/>
              <a:t>myXMLData</a:t>
            </a:r>
            <a:r>
              <a:rPr lang="en-US" dirty="0"/>
              <a:t> </a:t>
            </a:r>
            <a:r>
              <a:rPr lang="en-US" dirty="0" smtClean="0"/>
              <a:t>=</a:t>
            </a:r>
          </a:p>
          <a:p>
            <a:pPr marL="0" indent="0">
              <a:buNone/>
            </a:pPr>
            <a:r>
              <a:rPr lang="en-US" dirty="0"/>
              <a:t>	</a:t>
            </a:r>
            <a:r>
              <a:rPr lang="en-US" dirty="0" smtClean="0"/>
              <a:t>	"</a:t>
            </a:r>
            <a:r>
              <a:rPr lang="en-US" dirty="0"/>
              <a:t>&lt;?xml version='1.0' encoding='UTF-8'?&gt; </a:t>
            </a:r>
            <a:br>
              <a:rPr lang="en-US" dirty="0"/>
            </a:br>
            <a:r>
              <a:rPr lang="en-US" dirty="0" smtClean="0"/>
              <a:t>			&lt;</a:t>
            </a:r>
            <a:r>
              <a:rPr lang="en-US" dirty="0"/>
              <a:t>document&gt; </a:t>
            </a:r>
            <a:br>
              <a:rPr lang="en-US" dirty="0"/>
            </a:br>
            <a:r>
              <a:rPr lang="en-US" dirty="0" smtClean="0"/>
              <a:t>				&lt;</a:t>
            </a:r>
            <a:r>
              <a:rPr lang="en-US" dirty="0"/>
              <a:t>user&gt;John Doe&lt;/</a:t>
            </a:r>
            <a:r>
              <a:rPr lang="en-US" dirty="0" err="1"/>
              <a:t>wronguser</a:t>
            </a:r>
            <a:r>
              <a:rPr lang="en-US" dirty="0"/>
              <a:t>&gt; </a:t>
            </a:r>
            <a:br>
              <a:rPr lang="en-US" dirty="0"/>
            </a:br>
            <a:r>
              <a:rPr lang="en-US" dirty="0" smtClean="0"/>
              <a:t>				&lt;</a:t>
            </a:r>
            <a:r>
              <a:rPr lang="en-US" dirty="0"/>
              <a:t>email&gt;</a:t>
            </a:r>
            <a:r>
              <a:rPr lang="en-US" dirty="0" err="1"/>
              <a:t>john@example.com</a:t>
            </a:r>
            <a:r>
              <a:rPr lang="en-US" dirty="0"/>
              <a:t>&lt;/</a:t>
            </a:r>
            <a:r>
              <a:rPr lang="en-US" dirty="0" err="1"/>
              <a:t>wrongemail</a:t>
            </a:r>
            <a:r>
              <a:rPr lang="en-US" dirty="0"/>
              <a:t>&gt; </a:t>
            </a:r>
            <a:br>
              <a:rPr lang="en-US" dirty="0"/>
            </a:br>
            <a:r>
              <a:rPr lang="en-US" dirty="0" smtClean="0"/>
              <a:t>			&lt;</a:t>
            </a:r>
            <a:r>
              <a:rPr lang="en-US" dirty="0"/>
              <a:t>/document&gt;"; </a:t>
            </a:r>
            <a:br>
              <a:rPr lang="en-US" dirty="0"/>
            </a:br>
            <a:r>
              <a:rPr lang="en-US" dirty="0"/>
              <a:t/>
            </a:r>
            <a:br>
              <a:rPr lang="en-US" dirty="0"/>
            </a:br>
            <a:r>
              <a:rPr lang="en-US" dirty="0" smtClean="0"/>
              <a:t>	$</a:t>
            </a:r>
            <a:r>
              <a:rPr lang="en-US" dirty="0"/>
              <a:t>xml = </a:t>
            </a:r>
            <a:r>
              <a:rPr lang="en-US" dirty="0" err="1"/>
              <a:t>simplexml_load_string</a:t>
            </a:r>
            <a:r>
              <a:rPr lang="en-US" dirty="0"/>
              <a:t>($</a:t>
            </a:r>
            <a:r>
              <a:rPr lang="en-US" dirty="0" err="1"/>
              <a:t>myXMLData</a:t>
            </a:r>
            <a:r>
              <a:rPr lang="en-US" dirty="0"/>
              <a:t>);</a:t>
            </a:r>
            <a:br>
              <a:rPr lang="en-US" dirty="0"/>
            </a:br>
            <a:r>
              <a:rPr lang="en-US" dirty="0" smtClean="0"/>
              <a:t>	if </a:t>
            </a:r>
            <a:r>
              <a:rPr lang="en-US" dirty="0"/>
              <a:t>($xml === false) {</a:t>
            </a:r>
            <a:br>
              <a:rPr lang="en-US" dirty="0"/>
            </a:br>
            <a:r>
              <a:rPr lang="en-US" dirty="0"/>
              <a:t>   </a:t>
            </a:r>
            <a:r>
              <a:rPr lang="en-US" dirty="0" smtClean="0"/>
              <a:t>		 </a:t>
            </a:r>
            <a:r>
              <a:rPr lang="en-US" dirty="0"/>
              <a:t>echo "Failed loading XML: ";</a:t>
            </a:r>
            <a:br>
              <a:rPr lang="en-US" dirty="0"/>
            </a:br>
            <a:r>
              <a:rPr lang="en-US" dirty="0"/>
              <a:t>   </a:t>
            </a:r>
            <a:r>
              <a:rPr lang="en-US" dirty="0" smtClean="0"/>
              <a:t>		</a:t>
            </a:r>
            <a:r>
              <a:rPr lang="en-US" dirty="0" err="1" smtClean="0"/>
              <a:t>foreach</a:t>
            </a:r>
            <a:r>
              <a:rPr lang="en-US" dirty="0"/>
              <a:t>(</a:t>
            </a:r>
            <a:r>
              <a:rPr lang="en-US" dirty="0" err="1"/>
              <a:t>libxml_get_errors</a:t>
            </a:r>
            <a:r>
              <a:rPr lang="en-US" dirty="0"/>
              <a:t>() as $error) {</a:t>
            </a:r>
            <a:br>
              <a:rPr lang="en-US" dirty="0"/>
            </a:br>
            <a:r>
              <a:rPr lang="en-US" dirty="0"/>
              <a:t>        </a:t>
            </a:r>
            <a:r>
              <a:rPr lang="en-US" dirty="0" smtClean="0"/>
              <a:t>			echo </a:t>
            </a:r>
            <a:r>
              <a:rPr lang="en-US" dirty="0"/>
              <a:t>"&lt;</a:t>
            </a:r>
            <a:r>
              <a:rPr lang="en-US" dirty="0" err="1"/>
              <a:t>br</a:t>
            </a:r>
            <a:r>
              <a:rPr lang="en-US" dirty="0"/>
              <a:t>&gt;", $error-&gt;message;</a:t>
            </a:r>
            <a:br>
              <a:rPr lang="en-US" dirty="0"/>
            </a:br>
            <a:r>
              <a:rPr lang="en-US" dirty="0"/>
              <a:t>   </a:t>
            </a:r>
            <a:r>
              <a:rPr lang="en-US" dirty="0" smtClean="0"/>
              <a:t>	 	}</a:t>
            </a:r>
            <a:r>
              <a:rPr lang="en-US" dirty="0"/>
              <a:t/>
            </a:r>
            <a:br>
              <a:rPr lang="en-US" dirty="0"/>
            </a:br>
            <a:r>
              <a:rPr lang="en-US" dirty="0" smtClean="0"/>
              <a:t>	} </a:t>
            </a:r>
            <a:r>
              <a:rPr lang="en-US" dirty="0"/>
              <a:t>else {</a:t>
            </a:r>
            <a:br>
              <a:rPr lang="en-US" dirty="0"/>
            </a:br>
            <a:r>
              <a:rPr lang="en-US" dirty="0"/>
              <a:t>   </a:t>
            </a:r>
            <a:r>
              <a:rPr lang="en-US" dirty="0" smtClean="0"/>
              <a:t>	 	</a:t>
            </a:r>
            <a:r>
              <a:rPr lang="en-US" dirty="0" err="1" smtClean="0"/>
              <a:t>print_r</a:t>
            </a:r>
            <a:r>
              <a:rPr lang="en-US" dirty="0"/>
              <a:t>($xml);</a:t>
            </a:r>
            <a:br>
              <a:rPr lang="en-US" dirty="0"/>
            </a:br>
            <a:r>
              <a:rPr lang="en-US" dirty="0" smtClean="0"/>
              <a:t>	}</a:t>
            </a:r>
            <a:r>
              <a:rPr lang="en-US" dirty="0"/>
              <a:t/>
            </a:r>
            <a:br>
              <a:rPr lang="en-US" dirty="0"/>
            </a:br>
            <a:r>
              <a:rPr lang="en-US" dirty="0"/>
              <a:t>?&gt; </a:t>
            </a:r>
            <a:endParaRPr lang="en-US" dirty="0" smtClean="0"/>
          </a:p>
          <a:p>
            <a:pPr marL="0" indent="0">
              <a:buNone/>
            </a:pPr>
            <a:r>
              <a:rPr lang="fr-FR" dirty="0"/>
              <a:t>L’exécution de ce code donne : </a:t>
            </a:r>
            <a:endParaRPr lang="fr-FR" dirty="0" smtClean="0"/>
          </a:p>
          <a:p>
            <a:pPr marL="0" indent="0">
              <a:buNone/>
            </a:pPr>
            <a:r>
              <a:rPr lang="en-US" dirty="0"/>
              <a:t>Failed loading XML: </a:t>
            </a:r>
            <a:br>
              <a:rPr lang="en-US" dirty="0"/>
            </a:br>
            <a:r>
              <a:rPr lang="en-US" dirty="0"/>
              <a:t>Opening and ending tag mismatch: user line 3 and </a:t>
            </a:r>
            <a:r>
              <a:rPr lang="en-US" dirty="0" err="1"/>
              <a:t>wronguser</a:t>
            </a:r>
            <a:r>
              <a:rPr lang="en-US" dirty="0"/>
              <a:t/>
            </a:r>
            <a:br>
              <a:rPr lang="en-US" dirty="0"/>
            </a:br>
            <a:r>
              <a:rPr lang="en-US" dirty="0"/>
              <a:t>Opening and ending tag mismatch: email line 4 and </a:t>
            </a:r>
            <a:r>
              <a:rPr lang="en-US" dirty="0" err="1"/>
              <a:t>wrongemail</a:t>
            </a:r>
            <a:r>
              <a:rPr lang="en-US"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185</a:t>
            </a:fld>
            <a:endParaRPr lang="fr-FR"/>
          </a:p>
        </p:txBody>
      </p:sp>
    </p:spTree>
    <p:extLst>
      <p:ext uri="{BB962C8B-B14F-4D97-AF65-F5344CB8AC3E}">
        <p14:creationId xmlns:p14="http://schemas.microsoft.com/office/powerpoint/2010/main" val="25725320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Traitements simples de fichiers XML</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b="1" dirty="0" smtClean="0">
                <a:solidFill>
                  <a:srgbClr val="4F81BD"/>
                </a:solidFill>
              </a:rPr>
              <a:t>Exemples...</a:t>
            </a:r>
          </a:p>
          <a:p>
            <a:pPr marL="0" indent="0">
              <a:buNone/>
            </a:pPr>
            <a:r>
              <a:rPr lang="en-US" dirty="0"/>
              <a:t>&lt;?</a:t>
            </a:r>
            <a:r>
              <a:rPr lang="en-US" dirty="0" err="1"/>
              <a:t>php</a:t>
            </a:r>
            <a:r>
              <a:rPr lang="en-US" dirty="0"/>
              <a:t/>
            </a:r>
            <a:br>
              <a:rPr lang="en-US" dirty="0"/>
            </a:br>
            <a:r>
              <a:rPr lang="en-US" dirty="0" smtClean="0"/>
              <a:t>	$</a:t>
            </a:r>
            <a:r>
              <a:rPr lang="en-US" dirty="0" err="1"/>
              <a:t>myXMLData</a:t>
            </a:r>
            <a:r>
              <a:rPr lang="en-US" dirty="0"/>
              <a:t> =</a:t>
            </a:r>
            <a:br>
              <a:rPr lang="en-US" dirty="0"/>
            </a:br>
            <a:r>
              <a:rPr lang="en-US" dirty="0" smtClean="0"/>
              <a:t>		"</a:t>
            </a:r>
            <a:r>
              <a:rPr lang="en-US" dirty="0"/>
              <a:t>&lt;?xml version='1.0' encoding='UTF-8'?&gt;</a:t>
            </a:r>
            <a:br>
              <a:rPr lang="en-US" dirty="0"/>
            </a:br>
            <a:r>
              <a:rPr lang="en-US" dirty="0" smtClean="0"/>
              <a:t>		&lt;</a:t>
            </a:r>
            <a:r>
              <a:rPr lang="en-US" dirty="0"/>
              <a:t>note&gt;</a:t>
            </a:r>
            <a:br>
              <a:rPr lang="en-US" dirty="0"/>
            </a:br>
            <a:r>
              <a:rPr lang="en-US" dirty="0" smtClean="0"/>
              <a:t>			&lt;</a:t>
            </a:r>
            <a:r>
              <a:rPr lang="en-US" dirty="0"/>
              <a:t>to&gt;</a:t>
            </a:r>
            <a:r>
              <a:rPr lang="en-US" dirty="0" err="1"/>
              <a:t>Tove</a:t>
            </a:r>
            <a:r>
              <a:rPr lang="en-US" dirty="0"/>
              <a:t>&lt;/to&gt;</a:t>
            </a:r>
            <a:br>
              <a:rPr lang="en-US" dirty="0"/>
            </a:br>
            <a:r>
              <a:rPr lang="en-US" dirty="0" smtClean="0"/>
              <a:t>			&lt;</a:t>
            </a:r>
            <a:r>
              <a:rPr lang="en-US" dirty="0"/>
              <a:t>from&gt;</a:t>
            </a:r>
            <a:r>
              <a:rPr lang="en-US" dirty="0" err="1"/>
              <a:t>Jani</a:t>
            </a:r>
            <a:r>
              <a:rPr lang="en-US" dirty="0"/>
              <a:t>&lt;/from&gt;</a:t>
            </a:r>
            <a:br>
              <a:rPr lang="en-US" dirty="0"/>
            </a:br>
            <a:r>
              <a:rPr lang="en-US" dirty="0" smtClean="0"/>
              <a:t>			&lt;</a:t>
            </a:r>
            <a:r>
              <a:rPr lang="en-US" dirty="0"/>
              <a:t>heading&gt;Reminder&lt;/heading&gt;</a:t>
            </a:r>
            <a:br>
              <a:rPr lang="en-US" dirty="0"/>
            </a:br>
            <a:r>
              <a:rPr lang="en-US" dirty="0" smtClean="0"/>
              <a:t>			&lt;</a:t>
            </a:r>
            <a:r>
              <a:rPr lang="en-US" dirty="0"/>
              <a:t>body&gt;Don't forget me this weekend!&lt;/body&gt;</a:t>
            </a:r>
            <a:br>
              <a:rPr lang="en-US" dirty="0"/>
            </a:br>
            <a:r>
              <a:rPr lang="en-US" dirty="0" smtClean="0"/>
              <a:t>		&lt;</a:t>
            </a:r>
            <a:r>
              <a:rPr lang="en-US" dirty="0"/>
              <a:t>/note&gt;";</a:t>
            </a:r>
            <a:br>
              <a:rPr lang="en-US" dirty="0"/>
            </a:br>
            <a:r>
              <a:rPr lang="en-US" dirty="0"/>
              <a:t/>
            </a:r>
            <a:br>
              <a:rPr lang="en-US" dirty="0"/>
            </a:br>
            <a:r>
              <a:rPr lang="en-US" dirty="0" smtClean="0"/>
              <a:t>	$</a:t>
            </a:r>
            <a:r>
              <a:rPr lang="en-US" dirty="0"/>
              <a:t>xml=</a:t>
            </a:r>
            <a:r>
              <a:rPr lang="en-US" dirty="0" err="1"/>
              <a:t>simplexml_load_string</a:t>
            </a:r>
            <a:r>
              <a:rPr lang="en-US" dirty="0"/>
              <a:t>($</a:t>
            </a:r>
            <a:r>
              <a:rPr lang="en-US" dirty="0" err="1"/>
              <a:t>myXMLData</a:t>
            </a:r>
            <a:r>
              <a:rPr lang="en-US" dirty="0"/>
              <a:t>) or die("Error: Cannot create object");</a:t>
            </a:r>
            <a:br>
              <a:rPr lang="en-US" dirty="0"/>
            </a:br>
            <a:r>
              <a:rPr lang="en-US" dirty="0" smtClean="0"/>
              <a:t>	</a:t>
            </a:r>
            <a:r>
              <a:rPr lang="en-US" dirty="0" err="1" smtClean="0"/>
              <a:t>print_r</a:t>
            </a:r>
            <a:r>
              <a:rPr lang="en-US" dirty="0"/>
              <a:t>($xml);</a:t>
            </a:r>
            <a:br>
              <a:rPr lang="en-US" dirty="0"/>
            </a:br>
            <a:r>
              <a:rPr lang="en-US" dirty="0"/>
              <a:t>?</a:t>
            </a:r>
            <a:r>
              <a:rPr lang="en-US" dirty="0" smtClean="0"/>
              <a:t>&gt;</a:t>
            </a:r>
          </a:p>
          <a:p>
            <a:pPr marL="0" indent="0">
              <a:buNone/>
            </a:pPr>
            <a:r>
              <a:rPr lang="en-US" dirty="0" smtClean="0"/>
              <a:t> </a:t>
            </a:r>
            <a:r>
              <a:rPr lang="fr-FR" dirty="0"/>
              <a:t>L’exécution de ce code donne : </a:t>
            </a:r>
            <a:endParaRPr lang="fr-FR" dirty="0" smtClean="0"/>
          </a:p>
          <a:p>
            <a:pPr marL="0" indent="0">
              <a:buNone/>
            </a:pPr>
            <a:r>
              <a:rPr lang="en-US" dirty="0" err="1"/>
              <a:t>SimpleXMLElement</a:t>
            </a:r>
            <a:r>
              <a:rPr lang="en-US" dirty="0"/>
              <a:t> Object ( [to] =&gt; </a:t>
            </a:r>
            <a:r>
              <a:rPr lang="en-US" dirty="0" err="1"/>
              <a:t>Tove</a:t>
            </a:r>
            <a:r>
              <a:rPr lang="en-US" dirty="0"/>
              <a:t> [from] =&gt; </a:t>
            </a:r>
            <a:r>
              <a:rPr lang="en-US" dirty="0" err="1"/>
              <a:t>Jani</a:t>
            </a:r>
            <a:r>
              <a:rPr lang="en-US" dirty="0"/>
              <a:t> [heading] =&gt; Reminder [body] =&gt; Don't forget me this weekend! ) </a:t>
            </a:r>
            <a:endParaRPr lang="fr-FR" dirty="0" smtClean="0"/>
          </a:p>
          <a:p>
            <a:pPr marL="0" indent="0">
              <a:buNone/>
            </a:pPr>
            <a:endParaRPr lang="en-US"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186</a:t>
            </a:fld>
            <a:endParaRPr lang="fr-FR"/>
          </a:p>
        </p:txBody>
      </p:sp>
    </p:spTree>
    <p:extLst>
      <p:ext uri="{BB962C8B-B14F-4D97-AF65-F5344CB8AC3E}">
        <p14:creationId xmlns:p14="http://schemas.microsoft.com/office/powerpoint/2010/main" val="17943279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chemeClr val="accent1"/>
                </a:solidFill>
              </a:rPr>
              <a:t>PHP et les SGBD</a:t>
            </a:r>
            <a:endParaRPr lang="fr-FR" dirty="0"/>
          </a:p>
        </p:txBody>
      </p:sp>
      <p:sp>
        <p:nvSpPr>
          <p:cNvPr id="3" name="Espace réservé du contenu 2"/>
          <p:cNvSpPr>
            <a:spLocks noGrp="1"/>
          </p:cNvSpPr>
          <p:nvPr>
            <p:ph idx="1"/>
          </p:nvPr>
        </p:nvSpPr>
        <p:spPr/>
        <p:txBody>
          <a:bodyPr>
            <a:normAutofit fontScale="92500"/>
          </a:bodyPr>
          <a:lstStyle/>
          <a:p>
            <a:r>
              <a:rPr lang="fr-FR" dirty="0"/>
              <a:t>PHP permet de créer une interface entre un serveur WEB et un système de gestion de base de données (SGBD)</a:t>
            </a:r>
            <a:r>
              <a:rPr lang="fr-FR" dirty="0" smtClean="0"/>
              <a:t>.</a:t>
            </a:r>
          </a:p>
          <a:p>
            <a:r>
              <a:rPr lang="fr-FR" dirty="0"/>
              <a:t>P</a:t>
            </a:r>
            <a:r>
              <a:rPr lang="fr-FR" dirty="0" smtClean="0"/>
              <a:t>lusieurs SGBD </a:t>
            </a:r>
            <a:r>
              <a:rPr lang="fr-FR" dirty="0"/>
              <a:t>comme ORAQLE, SQL/Server, SYBASE, </a:t>
            </a:r>
            <a:r>
              <a:rPr lang="fr-FR" dirty="0" err="1"/>
              <a:t>PostgreSQL</a:t>
            </a:r>
            <a:r>
              <a:rPr lang="fr-FR" dirty="0"/>
              <a:t>, </a:t>
            </a:r>
            <a:r>
              <a:rPr lang="fr-FR" dirty="0" smtClean="0"/>
              <a:t>MySQL ont développés des interfaces pour PHP.</a:t>
            </a:r>
          </a:p>
          <a:p>
            <a:r>
              <a:rPr lang="fr-FR" dirty="0" smtClean="0"/>
              <a:t>Les principes de fonctionnement de ces interfaces sont similaires.</a:t>
            </a:r>
          </a:p>
          <a:p>
            <a:r>
              <a:rPr lang="fr-FR" dirty="0" smtClean="0"/>
              <a:t>Par la suite nous étudierons l’interface MySQL.</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187</a:t>
            </a:fld>
            <a:endParaRPr lang="fr-FR"/>
          </a:p>
        </p:txBody>
      </p:sp>
    </p:spTree>
    <p:extLst>
      <p:ext uri="{BB962C8B-B14F-4D97-AF65-F5344CB8AC3E}">
        <p14:creationId xmlns:p14="http://schemas.microsoft.com/office/powerpoint/2010/main" val="31845143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a:t>
            </a:r>
            <a:r>
              <a:rPr lang="fr-FR" b="1" dirty="0" smtClean="0">
                <a:solidFill>
                  <a:schemeClr val="accent1"/>
                </a:solidFill>
              </a:rPr>
              <a:t>MySQL : Introduction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MySQL est un SGBD permettant de stocker des </a:t>
            </a:r>
            <a:r>
              <a:rPr lang="fr-FR" dirty="0" smtClean="0"/>
              <a:t>bases de données constituées elles mêmes de tables</a:t>
            </a:r>
            <a:r>
              <a:rPr lang="en-GB" dirty="0" smtClean="0"/>
              <a:t>.</a:t>
            </a:r>
          </a:p>
          <a:p>
            <a:r>
              <a:rPr lang="fr-FR" dirty="0"/>
              <a:t>Les bases de données sont utiles lorsque l’on veut stocker des informations par catégorie. </a:t>
            </a:r>
            <a:endParaRPr lang="fr-FR" dirty="0" smtClean="0"/>
          </a:p>
          <a:p>
            <a:r>
              <a:rPr lang="fr-FR" dirty="0" smtClean="0"/>
              <a:t>Une </a:t>
            </a:r>
            <a:r>
              <a:rPr lang="fr-FR" dirty="0"/>
              <a:t>société par exemple, aura des tables suivant les catégories « Employés », « Produits », « Clients », « Commandes »</a:t>
            </a:r>
            <a:r>
              <a:rPr lang="fr-FR" dirty="0" smtClean="0"/>
              <a:t>…</a:t>
            </a:r>
            <a:r>
              <a:rPr lang="en-GB" dirty="0" smtClean="0"/>
              <a:t> </a:t>
            </a:r>
          </a:p>
          <a:p>
            <a:r>
              <a:rPr lang="fr-FR" dirty="0"/>
              <a:t>Vous pouvez télécharger gratuitement un serveur PHP avec une base de données MySQL à l’URL : </a:t>
            </a:r>
            <a:r>
              <a:rPr lang="fr-FR" u="sng" dirty="0">
                <a:hlinkClick r:id="rId2"/>
              </a:rPr>
              <a:t>http://www.mysql.com/downloads/index.html</a:t>
            </a:r>
            <a:endParaRPr lang="en-GB" dirty="0"/>
          </a:p>
          <a:p>
            <a:r>
              <a:rPr lang="fr-FR" dirty="0" smtClean="0"/>
              <a:t>Vous pouvez aussi simuler </a:t>
            </a:r>
            <a:r>
              <a:rPr lang="fr-FR" dirty="0"/>
              <a:t>une application web complète </a:t>
            </a:r>
            <a:r>
              <a:rPr lang="fr-FR" dirty="0" smtClean="0"/>
              <a:t>sur votre PC soient </a:t>
            </a:r>
            <a:r>
              <a:rPr lang="fr-FR" b="1" dirty="0" smtClean="0"/>
              <a:t>PHP</a:t>
            </a:r>
            <a:r>
              <a:rPr lang="fr-FR" dirty="0" smtClean="0"/>
              <a:t> </a:t>
            </a:r>
            <a:r>
              <a:rPr lang="fr-FR" dirty="0"/>
              <a:t>+ </a:t>
            </a:r>
            <a:r>
              <a:rPr lang="fr-FR" b="1" dirty="0"/>
              <a:t>Apache</a:t>
            </a:r>
            <a:r>
              <a:rPr lang="fr-FR" dirty="0"/>
              <a:t> + </a:t>
            </a:r>
            <a:r>
              <a:rPr lang="fr-FR" b="1" dirty="0"/>
              <a:t>MySQL</a:t>
            </a:r>
            <a:r>
              <a:rPr lang="fr-FR" dirty="0"/>
              <a:t> + </a:t>
            </a:r>
            <a:r>
              <a:rPr lang="fr-FR" b="1" dirty="0" err="1" smtClean="0"/>
              <a:t>PhpMyAdmin</a:t>
            </a:r>
            <a:r>
              <a:rPr lang="fr-FR" b="1" dirty="0"/>
              <a:t> </a:t>
            </a:r>
            <a:r>
              <a:rPr lang="fr-FR" dirty="0" smtClean="0"/>
              <a:t>en téléchargeant </a:t>
            </a:r>
            <a:r>
              <a:rPr lang="fr-FR" u="sng" dirty="0" smtClean="0">
                <a:hlinkClick r:id="rId3"/>
              </a:rPr>
              <a:t>http</a:t>
            </a:r>
            <a:r>
              <a:rPr lang="fr-FR" u="sng" dirty="0">
                <a:hlinkClick r:id="rId3"/>
              </a:rPr>
              <a:t>://www.easyphp.org/</a:t>
            </a:r>
            <a:endParaRPr lang="en-GB" dirty="0"/>
          </a:p>
          <a:p>
            <a:endParaRPr lang="en-GB"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188</a:t>
            </a:fld>
            <a:endParaRPr lang="fr-FR"/>
          </a:p>
        </p:txBody>
      </p:sp>
    </p:spTree>
    <p:extLst>
      <p:ext uri="{BB962C8B-B14F-4D97-AF65-F5344CB8AC3E}">
        <p14:creationId xmlns:p14="http://schemas.microsoft.com/office/powerpoint/2010/main" val="28491128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a:t>
            </a:r>
            <a:r>
              <a:rPr lang="fr-FR" b="1" dirty="0" smtClean="0">
                <a:solidFill>
                  <a:schemeClr val="accent1"/>
                </a:solidFill>
              </a:rPr>
              <a:t>MySQL : Les Tables</a:t>
            </a:r>
            <a:endParaRPr lang="fr-FR" dirty="0"/>
          </a:p>
        </p:txBody>
      </p:sp>
      <p:sp>
        <p:nvSpPr>
          <p:cNvPr id="3" name="Espace réservé du contenu 2"/>
          <p:cNvSpPr>
            <a:spLocks noGrp="1"/>
          </p:cNvSpPr>
          <p:nvPr>
            <p:ph idx="1"/>
          </p:nvPr>
        </p:nvSpPr>
        <p:spPr/>
        <p:txBody>
          <a:bodyPr/>
          <a:lstStyle/>
          <a:p>
            <a:r>
              <a:rPr lang="fr-FR" dirty="0"/>
              <a:t>Une base de données contient en général une ou </a:t>
            </a:r>
            <a:r>
              <a:rPr lang="fr-FR" dirty="0" smtClean="0"/>
              <a:t>plusieurs tables</a:t>
            </a:r>
            <a:r>
              <a:rPr lang="en-GB" dirty="0" smtClean="0"/>
              <a:t>.</a:t>
            </a:r>
          </a:p>
          <a:p>
            <a:r>
              <a:rPr lang="fr-FR" dirty="0"/>
              <a:t>Chaque table est </a:t>
            </a:r>
            <a:r>
              <a:rPr lang="fr-FR" dirty="0" smtClean="0"/>
              <a:t>identifiée </a:t>
            </a:r>
            <a:r>
              <a:rPr lang="fr-FR" dirty="0"/>
              <a:t>par un nom </a:t>
            </a:r>
            <a:r>
              <a:rPr lang="fr-FR" dirty="0" smtClean="0"/>
              <a:t>comme </a:t>
            </a:r>
            <a:r>
              <a:rPr lang="fr-FR" dirty="0"/>
              <a:t>« Clients »</a:t>
            </a:r>
            <a:r>
              <a:rPr lang="en-GB" dirty="0"/>
              <a:t> </a:t>
            </a:r>
            <a:r>
              <a:rPr lang="en-GB" dirty="0" err="1" smtClean="0"/>
              <a:t>ou</a:t>
            </a:r>
            <a:r>
              <a:rPr lang="en-GB" dirty="0" smtClean="0"/>
              <a:t> </a:t>
            </a:r>
            <a:r>
              <a:rPr lang="fr-FR" dirty="0"/>
              <a:t>« </a:t>
            </a:r>
            <a:r>
              <a:rPr lang="fr-FR" dirty="0" smtClean="0"/>
              <a:t>Commandes</a:t>
            </a:r>
            <a:r>
              <a:rPr lang="fr-FR" dirty="0"/>
              <a:t> </a:t>
            </a:r>
            <a:r>
              <a:rPr lang="fr-FR" dirty="0" smtClean="0"/>
              <a:t>»</a:t>
            </a:r>
            <a:r>
              <a:rPr lang="en-GB" dirty="0" smtClean="0"/>
              <a:t>.</a:t>
            </a:r>
          </a:p>
          <a:p>
            <a:r>
              <a:rPr lang="en-GB" dirty="0" err="1" smtClean="0"/>
              <a:t>Exemple</a:t>
            </a:r>
            <a:r>
              <a:rPr lang="en-GB" dirty="0" smtClean="0"/>
              <a:t> : </a:t>
            </a:r>
          </a:p>
          <a:p>
            <a:endParaRPr lang="en-GB"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189</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646113554"/>
              </p:ext>
            </p:extLst>
          </p:nvPr>
        </p:nvGraphicFramePr>
        <p:xfrm>
          <a:off x="1568403" y="4422510"/>
          <a:ext cx="6096000" cy="1468353"/>
        </p:xfrm>
        <a:graphic>
          <a:graphicData uri="http://schemas.openxmlformats.org/drawingml/2006/table">
            <a:tbl>
              <a:tblPr firstRow="1" bandRow="1">
                <a:tableStyleId>{5C22544A-7EE6-4342-B048-85BDC9FD1C3A}</a:tableStyleId>
              </a:tblPr>
              <a:tblGrid>
                <a:gridCol w="1524000"/>
                <a:gridCol w="1524000"/>
                <a:gridCol w="1524000"/>
                <a:gridCol w="1524000"/>
              </a:tblGrid>
              <a:tr h="355833">
                <a:tc>
                  <a:txBody>
                    <a:bodyPr/>
                    <a:lstStyle/>
                    <a:p>
                      <a:pPr algn="just">
                        <a:spcAft>
                          <a:spcPts val="0"/>
                        </a:spcAft>
                      </a:pPr>
                      <a:r>
                        <a:rPr lang="fr-FR" sz="1200" b="1" dirty="0">
                          <a:effectLst/>
                          <a:latin typeface="Cambria"/>
                          <a:ea typeface="Cambria"/>
                          <a:cs typeface="Times New Roman"/>
                        </a:rPr>
                        <a:t>Nom</a:t>
                      </a:r>
                      <a:endParaRPr lang="en-GB" sz="1200" dirty="0">
                        <a:effectLst/>
                        <a:latin typeface="Cambria"/>
                        <a:ea typeface="Cambria"/>
                        <a:cs typeface="Times New Roman"/>
                      </a:endParaRPr>
                    </a:p>
                  </a:txBody>
                  <a:tcPr marL="68580" marR="68580" marT="0" marB="0"/>
                </a:tc>
                <a:tc>
                  <a:txBody>
                    <a:bodyPr/>
                    <a:lstStyle/>
                    <a:p>
                      <a:pPr algn="just">
                        <a:spcAft>
                          <a:spcPts val="0"/>
                        </a:spcAft>
                      </a:pPr>
                      <a:r>
                        <a:rPr lang="fr-FR" sz="1200" b="1">
                          <a:effectLst/>
                          <a:latin typeface="Cambria"/>
                          <a:ea typeface="Cambria"/>
                          <a:cs typeface="Times New Roman"/>
                        </a:rPr>
                        <a:t>Prénom</a:t>
                      </a:r>
                      <a:endParaRPr lang="en-GB" sz="1200">
                        <a:effectLst/>
                        <a:latin typeface="Cambria"/>
                        <a:ea typeface="Cambria"/>
                        <a:cs typeface="Times New Roman"/>
                      </a:endParaRPr>
                    </a:p>
                  </a:txBody>
                  <a:tcPr marL="68580" marR="68580" marT="0" marB="0"/>
                </a:tc>
                <a:tc>
                  <a:txBody>
                    <a:bodyPr/>
                    <a:lstStyle/>
                    <a:p>
                      <a:pPr algn="just">
                        <a:spcAft>
                          <a:spcPts val="0"/>
                        </a:spcAft>
                      </a:pPr>
                      <a:r>
                        <a:rPr lang="fr-FR" sz="1200" b="1">
                          <a:effectLst/>
                          <a:latin typeface="Cambria"/>
                          <a:ea typeface="Cambria"/>
                          <a:cs typeface="Times New Roman"/>
                        </a:rPr>
                        <a:t>Adresse</a:t>
                      </a:r>
                      <a:endParaRPr lang="en-GB" sz="1200">
                        <a:effectLst/>
                        <a:latin typeface="Cambria"/>
                        <a:ea typeface="Cambria"/>
                        <a:cs typeface="Times New Roman"/>
                      </a:endParaRPr>
                    </a:p>
                  </a:txBody>
                  <a:tcPr marL="68580" marR="68580" marT="0" marB="0"/>
                </a:tc>
                <a:tc>
                  <a:txBody>
                    <a:bodyPr/>
                    <a:lstStyle/>
                    <a:p>
                      <a:pPr algn="just">
                        <a:spcAft>
                          <a:spcPts val="0"/>
                        </a:spcAft>
                      </a:pPr>
                      <a:r>
                        <a:rPr lang="fr-FR" sz="1200" b="1">
                          <a:effectLst/>
                          <a:latin typeface="Cambria"/>
                          <a:ea typeface="Cambria"/>
                          <a:cs typeface="Times New Roman"/>
                        </a:rPr>
                        <a:t>Ville</a:t>
                      </a:r>
                      <a:endParaRPr lang="en-GB" sz="1200">
                        <a:effectLst/>
                        <a:latin typeface="Cambria"/>
                        <a:ea typeface="Cambria"/>
                        <a:cs typeface="Times New Roman"/>
                      </a:endParaRPr>
                    </a:p>
                  </a:txBody>
                  <a:tcPr marL="68580" marR="68580" marT="0" marB="0"/>
                </a:tc>
              </a:tr>
              <a:tr h="370840">
                <a:tc>
                  <a:txBody>
                    <a:bodyPr/>
                    <a:lstStyle/>
                    <a:p>
                      <a:pPr algn="just">
                        <a:spcAft>
                          <a:spcPts val="0"/>
                        </a:spcAft>
                      </a:pPr>
                      <a:r>
                        <a:rPr lang="fr-FR" sz="1200">
                          <a:effectLst/>
                          <a:latin typeface="Cambria"/>
                          <a:ea typeface="Cambria"/>
                          <a:cs typeface="Times New Roman"/>
                        </a:rPr>
                        <a:t>Durant</a:t>
                      </a:r>
                      <a:endParaRPr lang="en-GB" sz="1200">
                        <a:effectLst/>
                        <a:latin typeface="Cambria"/>
                        <a:ea typeface="Cambria"/>
                        <a:cs typeface="Times New Roman"/>
                      </a:endParaRPr>
                    </a:p>
                  </a:txBody>
                  <a:tcPr marL="68580" marR="68580" marT="0" marB="0"/>
                </a:tc>
                <a:tc>
                  <a:txBody>
                    <a:bodyPr/>
                    <a:lstStyle/>
                    <a:p>
                      <a:pPr algn="just">
                        <a:spcAft>
                          <a:spcPts val="0"/>
                        </a:spcAft>
                      </a:pPr>
                      <a:r>
                        <a:rPr lang="fr-FR" sz="1200">
                          <a:effectLst/>
                          <a:latin typeface="Cambria"/>
                          <a:ea typeface="Cambria"/>
                          <a:cs typeface="Times New Roman"/>
                        </a:rPr>
                        <a:t>Pierre</a:t>
                      </a:r>
                      <a:endParaRPr lang="en-GB" sz="1200">
                        <a:effectLst/>
                        <a:latin typeface="Cambria"/>
                        <a:ea typeface="Cambria"/>
                        <a:cs typeface="Times New Roman"/>
                      </a:endParaRPr>
                    </a:p>
                  </a:txBody>
                  <a:tcPr marL="68580" marR="68580" marT="0" marB="0"/>
                </a:tc>
                <a:tc>
                  <a:txBody>
                    <a:bodyPr/>
                    <a:lstStyle/>
                    <a:p>
                      <a:pPr algn="l">
                        <a:spcAft>
                          <a:spcPts val="0"/>
                        </a:spcAft>
                      </a:pPr>
                      <a:r>
                        <a:rPr lang="fr-FR" sz="1200" dirty="0">
                          <a:effectLst/>
                          <a:latin typeface="Cambria"/>
                          <a:ea typeface="Cambria"/>
                          <a:cs typeface="Times New Roman"/>
                        </a:rPr>
                        <a:t>10 rue de Paris, 06000</a:t>
                      </a:r>
                      <a:endParaRPr lang="en-GB" sz="1200" dirty="0">
                        <a:effectLst/>
                        <a:latin typeface="Cambria"/>
                        <a:ea typeface="Cambria"/>
                        <a:cs typeface="Times New Roman"/>
                      </a:endParaRPr>
                    </a:p>
                  </a:txBody>
                  <a:tcPr marL="68580" marR="68580" marT="0" marB="0"/>
                </a:tc>
                <a:tc>
                  <a:txBody>
                    <a:bodyPr/>
                    <a:lstStyle/>
                    <a:p>
                      <a:pPr algn="just">
                        <a:spcAft>
                          <a:spcPts val="0"/>
                        </a:spcAft>
                      </a:pPr>
                      <a:r>
                        <a:rPr lang="fr-FR" sz="1200">
                          <a:effectLst/>
                          <a:latin typeface="Cambria"/>
                          <a:ea typeface="Cambria"/>
                          <a:cs typeface="Times New Roman"/>
                        </a:rPr>
                        <a:t>Nice</a:t>
                      </a:r>
                      <a:endParaRPr lang="en-GB" sz="1200">
                        <a:effectLst/>
                        <a:latin typeface="Cambria"/>
                        <a:ea typeface="Cambria"/>
                        <a:cs typeface="Times New Roman"/>
                      </a:endParaRPr>
                    </a:p>
                  </a:txBody>
                  <a:tcPr marL="68580" marR="68580" marT="0" marB="0"/>
                </a:tc>
              </a:tr>
              <a:tr h="370840">
                <a:tc>
                  <a:txBody>
                    <a:bodyPr/>
                    <a:lstStyle/>
                    <a:p>
                      <a:pPr algn="just">
                        <a:spcAft>
                          <a:spcPts val="0"/>
                        </a:spcAft>
                      </a:pPr>
                      <a:r>
                        <a:rPr lang="fr-FR" sz="1200">
                          <a:effectLst/>
                          <a:latin typeface="Cambria"/>
                          <a:ea typeface="Cambria"/>
                          <a:cs typeface="Times New Roman"/>
                        </a:rPr>
                        <a:t>Nicolini</a:t>
                      </a:r>
                      <a:endParaRPr lang="en-GB" sz="1200">
                        <a:effectLst/>
                        <a:latin typeface="Cambria"/>
                        <a:ea typeface="Cambria"/>
                        <a:cs typeface="Times New Roman"/>
                      </a:endParaRPr>
                    </a:p>
                  </a:txBody>
                  <a:tcPr marL="68580" marR="68580" marT="0" marB="0"/>
                </a:tc>
                <a:tc>
                  <a:txBody>
                    <a:bodyPr/>
                    <a:lstStyle/>
                    <a:p>
                      <a:pPr algn="just">
                        <a:spcAft>
                          <a:spcPts val="0"/>
                        </a:spcAft>
                      </a:pPr>
                      <a:r>
                        <a:rPr lang="fr-FR" sz="1200">
                          <a:effectLst/>
                          <a:latin typeface="Cambria"/>
                          <a:ea typeface="Cambria"/>
                          <a:cs typeface="Times New Roman"/>
                        </a:rPr>
                        <a:t>Evelyne</a:t>
                      </a:r>
                      <a:endParaRPr lang="en-GB" sz="1200">
                        <a:effectLst/>
                        <a:latin typeface="Cambria"/>
                        <a:ea typeface="Cambria"/>
                        <a:cs typeface="Times New Roman"/>
                      </a:endParaRPr>
                    </a:p>
                  </a:txBody>
                  <a:tcPr marL="68580" marR="68580" marT="0" marB="0"/>
                </a:tc>
                <a:tc>
                  <a:txBody>
                    <a:bodyPr/>
                    <a:lstStyle/>
                    <a:p>
                      <a:pPr algn="l">
                        <a:spcAft>
                          <a:spcPts val="0"/>
                        </a:spcAft>
                      </a:pPr>
                      <a:r>
                        <a:rPr lang="fr-FR" sz="1200" dirty="0">
                          <a:effectLst/>
                          <a:latin typeface="Cambria"/>
                          <a:ea typeface="Cambria"/>
                          <a:cs typeface="Times New Roman"/>
                        </a:rPr>
                        <a:t>20b bd. De </a:t>
                      </a:r>
                      <a:r>
                        <a:rPr lang="fr-FR" sz="1200" dirty="0" err="1">
                          <a:effectLst/>
                          <a:latin typeface="Cambria"/>
                          <a:ea typeface="Cambria"/>
                          <a:cs typeface="Times New Roman"/>
                        </a:rPr>
                        <a:t>Montreal</a:t>
                      </a:r>
                      <a:r>
                        <a:rPr lang="fr-FR" sz="1200" dirty="0">
                          <a:effectLst/>
                          <a:latin typeface="Cambria"/>
                          <a:ea typeface="Cambria"/>
                          <a:cs typeface="Times New Roman"/>
                        </a:rPr>
                        <a:t>, 06200</a:t>
                      </a:r>
                      <a:endParaRPr lang="en-GB" sz="1200" dirty="0">
                        <a:effectLst/>
                        <a:latin typeface="Cambria"/>
                        <a:ea typeface="Cambria"/>
                        <a:cs typeface="Times New Roman"/>
                      </a:endParaRPr>
                    </a:p>
                  </a:txBody>
                  <a:tcPr marL="68580" marR="68580" marT="0" marB="0"/>
                </a:tc>
                <a:tc>
                  <a:txBody>
                    <a:bodyPr/>
                    <a:lstStyle/>
                    <a:p>
                      <a:pPr algn="just">
                        <a:spcAft>
                          <a:spcPts val="0"/>
                        </a:spcAft>
                      </a:pPr>
                      <a:r>
                        <a:rPr lang="fr-FR" sz="1200">
                          <a:effectLst/>
                          <a:latin typeface="Cambria"/>
                          <a:ea typeface="Cambria"/>
                          <a:cs typeface="Times New Roman"/>
                        </a:rPr>
                        <a:t>Nice</a:t>
                      </a:r>
                      <a:endParaRPr lang="en-GB" sz="1200">
                        <a:effectLst/>
                        <a:latin typeface="Cambria"/>
                        <a:ea typeface="Cambria"/>
                        <a:cs typeface="Times New Roman"/>
                      </a:endParaRPr>
                    </a:p>
                  </a:txBody>
                  <a:tcPr marL="68580" marR="68580" marT="0" marB="0"/>
                </a:tc>
              </a:tr>
              <a:tr h="370840">
                <a:tc>
                  <a:txBody>
                    <a:bodyPr/>
                    <a:lstStyle/>
                    <a:p>
                      <a:pPr algn="just">
                        <a:spcAft>
                          <a:spcPts val="0"/>
                        </a:spcAft>
                      </a:pPr>
                      <a:r>
                        <a:rPr lang="fr-FR" sz="1200">
                          <a:effectLst/>
                          <a:latin typeface="Cambria"/>
                          <a:ea typeface="Cambria"/>
                          <a:cs typeface="Times New Roman"/>
                        </a:rPr>
                        <a:t>Astier</a:t>
                      </a:r>
                      <a:endParaRPr lang="en-GB" sz="1200">
                        <a:effectLst/>
                        <a:latin typeface="Cambria"/>
                        <a:ea typeface="Cambria"/>
                        <a:cs typeface="Times New Roman"/>
                      </a:endParaRPr>
                    </a:p>
                  </a:txBody>
                  <a:tcPr marL="68580" marR="68580" marT="0" marB="0"/>
                </a:tc>
                <a:tc>
                  <a:txBody>
                    <a:bodyPr/>
                    <a:lstStyle/>
                    <a:p>
                      <a:pPr algn="just">
                        <a:spcAft>
                          <a:spcPts val="0"/>
                        </a:spcAft>
                      </a:pPr>
                      <a:r>
                        <a:rPr lang="fr-FR" sz="1200">
                          <a:effectLst/>
                          <a:latin typeface="Cambria"/>
                          <a:ea typeface="Cambria"/>
                          <a:cs typeface="Times New Roman"/>
                        </a:rPr>
                        <a:t>Paul</a:t>
                      </a:r>
                      <a:endParaRPr lang="en-GB" sz="1200">
                        <a:effectLst/>
                        <a:latin typeface="Cambria"/>
                        <a:ea typeface="Cambria"/>
                        <a:cs typeface="Times New Roman"/>
                      </a:endParaRPr>
                    </a:p>
                  </a:txBody>
                  <a:tcPr marL="68580" marR="68580" marT="0" marB="0"/>
                </a:tc>
                <a:tc>
                  <a:txBody>
                    <a:bodyPr/>
                    <a:lstStyle/>
                    <a:p>
                      <a:pPr algn="l">
                        <a:spcAft>
                          <a:spcPts val="0"/>
                        </a:spcAft>
                      </a:pPr>
                      <a:r>
                        <a:rPr lang="fr-FR" sz="1200" dirty="0">
                          <a:effectLst/>
                          <a:latin typeface="Cambria"/>
                          <a:ea typeface="Cambria"/>
                          <a:cs typeface="Times New Roman"/>
                        </a:rPr>
                        <a:t>37/41 bd. </a:t>
                      </a:r>
                      <a:r>
                        <a:rPr lang="fr-FR" sz="1200" dirty="0" err="1">
                          <a:effectLst/>
                          <a:latin typeface="Cambria"/>
                          <a:ea typeface="Cambria"/>
                          <a:cs typeface="Times New Roman"/>
                        </a:rPr>
                        <a:t>Dubouchage</a:t>
                      </a:r>
                      <a:r>
                        <a:rPr lang="fr-FR" sz="1200" dirty="0">
                          <a:effectLst/>
                          <a:latin typeface="Cambria"/>
                          <a:ea typeface="Cambria"/>
                          <a:cs typeface="Times New Roman"/>
                        </a:rPr>
                        <a:t>, 06000</a:t>
                      </a:r>
                      <a:endParaRPr lang="en-GB" sz="1200" dirty="0">
                        <a:effectLst/>
                        <a:latin typeface="Cambria"/>
                        <a:ea typeface="Cambria"/>
                        <a:cs typeface="Times New Roman"/>
                      </a:endParaRPr>
                    </a:p>
                  </a:txBody>
                  <a:tcPr marL="68580" marR="68580" marT="0" marB="0"/>
                </a:tc>
                <a:tc>
                  <a:txBody>
                    <a:bodyPr/>
                    <a:lstStyle/>
                    <a:p>
                      <a:pPr algn="just">
                        <a:spcAft>
                          <a:spcPts val="0"/>
                        </a:spcAft>
                      </a:pPr>
                      <a:r>
                        <a:rPr lang="fr-FR" sz="1200" dirty="0">
                          <a:effectLst/>
                          <a:latin typeface="Cambria"/>
                          <a:ea typeface="Cambria"/>
                          <a:cs typeface="Times New Roman"/>
                        </a:rPr>
                        <a:t>Nice</a:t>
                      </a:r>
                      <a:endParaRPr lang="en-GB" sz="12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2572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Chaînes de Caractères : </a:t>
            </a:r>
            <a:r>
              <a:rPr lang="fr-FR" b="1" dirty="0" smtClean="0">
                <a:solidFill>
                  <a:srgbClr val="4F81BD"/>
                </a:solidFill>
              </a:rPr>
              <a:t>Guillemets Simples et Doubles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Lors de l’utilisation de guillemets simples, aucun caractère spécial n’est interprété dans la chaine à part le guillemet simple :</a:t>
            </a:r>
          </a:p>
          <a:p>
            <a:pPr lvl="1">
              <a:buFont typeface="Wingdings" charset="2"/>
              <a:buChar char="Ø"/>
            </a:pPr>
            <a:r>
              <a:rPr lang="fr-FR" dirty="0" err="1" smtClean="0"/>
              <a:t>echo</a:t>
            </a:r>
            <a:r>
              <a:rPr lang="fr-FR" dirty="0"/>
              <a:t> 'Ceci n\'affichera pas \n de nouvelle </a:t>
            </a:r>
            <a:r>
              <a:rPr lang="fr-FR" dirty="0" smtClean="0"/>
              <a:t>ligne</a:t>
            </a:r>
            <a:r>
              <a:rPr lang="fr-FR" dirty="0"/>
              <a:t>'</a:t>
            </a:r>
            <a:r>
              <a:rPr lang="fr-FR" dirty="0" smtClean="0"/>
              <a:t>;</a:t>
            </a:r>
            <a:br>
              <a:rPr lang="fr-FR" dirty="0" smtClean="0"/>
            </a:br>
            <a:r>
              <a:rPr lang="fr-FR" dirty="0" smtClean="0"/>
              <a:t>Affiche</a:t>
            </a:r>
            <a:r>
              <a:rPr lang="fr-FR" dirty="0"/>
              <a:t> : Ceci n'affichera pas \n de nouvelle </a:t>
            </a:r>
            <a:r>
              <a:rPr lang="fr-FR" dirty="0" smtClean="0"/>
              <a:t>ligne</a:t>
            </a:r>
            <a:endParaRPr lang="fr-FR" dirty="0"/>
          </a:p>
          <a:p>
            <a:pPr lvl="1">
              <a:buFont typeface="Wingdings" charset="2"/>
              <a:buChar char="Ø"/>
            </a:pPr>
            <a:r>
              <a:rPr lang="fr-FR" dirty="0" err="1" smtClean="0"/>
              <a:t>echo</a:t>
            </a:r>
            <a:r>
              <a:rPr lang="fr-FR" dirty="0"/>
              <a:t> 'Les variables ne seront pas $</a:t>
            </a:r>
            <a:r>
              <a:rPr lang="fr-FR" dirty="0" err="1"/>
              <a:t>traitees</a:t>
            </a:r>
            <a:r>
              <a:rPr lang="fr-FR" dirty="0"/>
              <a:t> $ici'; </a:t>
            </a:r>
            <a:r>
              <a:rPr lang="fr-FR" dirty="0" smtClean="0"/>
              <a:t>Affiche</a:t>
            </a:r>
            <a:r>
              <a:rPr lang="fr-FR" dirty="0"/>
              <a:t> : Les variables ne seront pas $</a:t>
            </a:r>
            <a:r>
              <a:rPr lang="fr-FR" dirty="0" err="1"/>
              <a:t>traitees</a:t>
            </a:r>
            <a:r>
              <a:rPr lang="fr-FR" dirty="0"/>
              <a:t> $</a:t>
            </a:r>
            <a:r>
              <a:rPr lang="fr-FR" dirty="0" smtClean="0"/>
              <a:t>ici</a:t>
            </a:r>
          </a:p>
          <a:p>
            <a:r>
              <a:rPr lang="fr-FR" dirty="0"/>
              <a:t>Lors de l’utilisation de guillemets </a:t>
            </a:r>
            <a:r>
              <a:rPr lang="fr-FR" dirty="0" smtClean="0"/>
              <a:t>double, les caractères spéciaux seront interprétés dans le chaine : </a:t>
            </a:r>
          </a:p>
          <a:p>
            <a:pPr lvl="1">
              <a:buFont typeface="Wingdings" charset="2"/>
              <a:buChar char="Ø"/>
            </a:pPr>
            <a:r>
              <a:rPr lang="fr-FR" dirty="0" smtClean="0"/>
              <a:t>Les variables comme $x seront remplacées par leur valeur</a:t>
            </a:r>
          </a:p>
          <a:p>
            <a:pPr lvl="1">
              <a:buFont typeface="Wingdings" charset="2"/>
              <a:buChar char="Ø"/>
            </a:pPr>
            <a:r>
              <a:rPr lang="fr-FR" dirty="0" smtClean="0"/>
              <a:t>Il faudra alors veillez à précéder d’un \ les caractères spéciaux. Dans l’exemple précédent le \n entrainera un saut de ligne.</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a:t>
            </a:fld>
            <a:endParaRPr lang="fr-FR"/>
          </a:p>
        </p:txBody>
      </p:sp>
    </p:spTree>
    <p:extLst>
      <p:ext uri="{BB962C8B-B14F-4D97-AF65-F5344CB8AC3E}">
        <p14:creationId xmlns:p14="http://schemas.microsoft.com/office/powerpoint/2010/main" val="169813730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Les </a:t>
            </a:r>
            <a:r>
              <a:rPr lang="fr-FR" b="1" dirty="0" smtClean="0">
                <a:solidFill>
                  <a:schemeClr val="accent1"/>
                </a:solidFill>
              </a:rPr>
              <a:t>Requêtes</a:t>
            </a:r>
            <a:endParaRPr lang="fr-FR" dirty="0"/>
          </a:p>
        </p:txBody>
      </p:sp>
      <p:sp>
        <p:nvSpPr>
          <p:cNvPr id="3" name="Espace réservé du contenu 2"/>
          <p:cNvSpPr>
            <a:spLocks noGrp="1"/>
          </p:cNvSpPr>
          <p:nvPr>
            <p:ph idx="1"/>
          </p:nvPr>
        </p:nvSpPr>
        <p:spPr/>
        <p:txBody>
          <a:bodyPr>
            <a:normAutofit fontScale="92500"/>
          </a:bodyPr>
          <a:lstStyle/>
          <a:p>
            <a:r>
              <a:rPr lang="fr-FR" dirty="0"/>
              <a:t>Une requête est une question ou une demande</a:t>
            </a:r>
            <a:r>
              <a:rPr lang="fr-FR" dirty="0" smtClean="0"/>
              <a:t>.</a:t>
            </a:r>
            <a:endParaRPr lang="en-GB" dirty="0" smtClean="0"/>
          </a:p>
          <a:p>
            <a:r>
              <a:rPr lang="fr-FR" dirty="0"/>
              <a:t>F</a:t>
            </a:r>
            <a:r>
              <a:rPr lang="fr-FR" dirty="0" smtClean="0"/>
              <a:t>ormuler </a:t>
            </a:r>
            <a:r>
              <a:rPr lang="fr-FR" dirty="0"/>
              <a:t>une requête à une base de données </a:t>
            </a:r>
            <a:r>
              <a:rPr lang="fr-FR" dirty="0" smtClean="0"/>
              <a:t>permet d’obtenir </a:t>
            </a:r>
            <a:r>
              <a:rPr lang="fr-FR" dirty="0"/>
              <a:t>une information spécifique et avoir en retour un ensemble d’enregistrements correspondant à la demande.</a:t>
            </a:r>
            <a:r>
              <a:rPr lang="en-GB" dirty="0"/>
              <a:t> </a:t>
            </a:r>
            <a:endParaRPr lang="en-GB" dirty="0" smtClean="0"/>
          </a:p>
          <a:p>
            <a:r>
              <a:rPr lang="fr-FR" dirty="0" smtClean="0"/>
              <a:t>Exemple, la requête :</a:t>
            </a:r>
            <a:br>
              <a:rPr lang="fr-FR" dirty="0" smtClean="0"/>
            </a:br>
            <a:r>
              <a:rPr lang="fr-FR" dirty="0" smtClean="0"/>
              <a:t>		SELECT Nom FROM Personne </a:t>
            </a:r>
            <a:br>
              <a:rPr lang="fr-FR" dirty="0" smtClean="0"/>
            </a:br>
            <a:r>
              <a:rPr lang="fr-FR" dirty="0" smtClean="0"/>
              <a:t>appliquée à la table précédente donne : </a:t>
            </a:r>
            <a:r>
              <a:rPr lang="en-GB" dirty="0" smtClean="0"/>
              <a:t/>
            </a:r>
            <a:br>
              <a:rPr lang="en-GB" dirty="0" smtClean="0"/>
            </a:br>
            <a:endParaRPr lang="en-GB"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476330885"/>
              </p:ext>
            </p:extLst>
          </p:nvPr>
        </p:nvGraphicFramePr>
        <p:xfrm>
          <a:off x="7184650" y="4493557"/>
          <a:ext cx="1083472" cy="1557159"/>
        </p:xfrm>
        <a:graphic>
          <a:graphicData uri="http://schemas.openxmlformats.org/drawingml/2006/table">
            <a:tbl>
              <a:tblPr firstRow="1" bandRow="1">
                <a:tableStyleId>{5C22544A-7EE6-4342-B048-85BDC9FD1C3A}</a:tableStyleId>
              </a:tblPr>
              <a:tblGrid>
                <a:gridCol w="1083472"/>
              </a:tblGrid>
              <a:tr h="444639">
                <a:tc>
                  <a:txBody>
                    <a:bodyPr/>
                    <a:lstStyle/>
                    <a:p>
                      <a:pPr algn="just">
                        <a:spcAft>
                          <a:spcPts val="0"/>
                        </a:spcAft>
                      </a:pPr>
                      <a:r>
                        <a:rPr lang="fr-FR" sz="1200" b="1" dirty="0">
                          <a:effectLst/>
                          <a:latin typeface="Cambria"/>
                          <a:ea typeface="Cambria"/>
                          <a:cs typeface="Times New Roman"/>
                        </a:rPr>
                        <a:t>Nom</a:t>
                      </a:r>
                      <a:endParaRPr lang="en-GB" sz="1200" dirty="0">
                        <a:effectLst/>
                        <a:latin typeface="Cambria"/>
                        <a:ea typeface="Cambria"/>
                        <a:cs typeface="Times New Roman"/>
                      </a:endParaRPr>
                    </a:p>
                  </a:txBody>
                  <a:tcPr marL="68580" marR="68580" marT="0" marB="0"/>
                </a:tc>
              </a:tr>
              <a:tr h="370840">
                <a:tc>
                  <a:txBody>
                    <a:bodyPr/>
                    <a:lstStyle/>
                    <a:p>
                      <a:pPr algn="just">
                        <a:spcAft>
                          <a:spcPts val="0"/>
                        </a:spcAft>
                      </a:pPr>
                      <a:r>
                        <a:rPr lang="fr-FR" sz="1200">
                          <a:effectLst/>
                          <a:latin typeface="Cambria"/>
                          <a:ea typeface="Cambria"/>
                          <a:cs typeface="Times New Roman"/>
                        </a:rPr>
                        <a:t>Durant</a:t>
                      </a:r>
                      <a:endParaRPr lang="en-GB" sz="1200">
                        <a:effectLst/>
                        <a:latin typeface="Cambria"/>
                        <a:ea typeface="Cambria"/>
                        <a:cs typeface="Times New Roman"/>
                      </a:endParaRPr>
                    </a:p>
                  </a:txBody>
                  <a:tcPr marL="68580" marR="68580" marT="0" marB="0"/>
                </a:tc>
              </a:tr>
              <a:tr h="370840">
                <a:tc>
                  <a:txBody>
                    <a:bodyPr/>
                    <a:lstStyle/>
                    <a:p>
                      <a:pPr algn="just">
                        <a:spcAft>
                          <a:spcPts val="0"/>
                        </a:spcAft>
                      </a:pPr>
                      <a:r>
                        <a:rPr lang="fr-FR" sz="1200">
                          <a:effectLst/>
                          <a:latin typeface="Cambria"/>
                          <a:ea typeface="Cambria"/>
                          <a:cs typeface="Times New Roman"/>
                        </a:rPr>
                        <a:t>Nicolini</a:t>
                      </a:r>
                      <a:endParaRPr lang="en-GB" sz="1200">
                        <a:effectLst/>
                        <a:latin typeface="Cambria"/>
                        <a:ea typeface="Cambria"/>
                        <a:cs typeface="Times New Roman"/>
                      </a:endParaRPr>
                    </a:p>
                  </a:txBody>
                  <a:tcPr marL="68580" marR="68580" marT="0" marB="0"/>
                </a:tc>
              </a:tr>
              <a:tr h="370840">
                <a:tc>
                  <a:txBody>
                    <a:bodyPr/>
                    <a:lstStyle/>
                    <a:p>
                      <a:pPr algn="just">
                        <a:spcAft>
                          <a:spcPts val="0"/>
                        </a:spcAft>
                      </a:pPr>
                      <a:r>
                        <a:rPr lang="fr-FR" sz="1200" dirty="0">
                          <a:effectLst/>
                          <a:latin typeface="Cambria"/>
                          <a:ea typeface="Cambria"/>
                          <a:cs typeface="Times New Roman"/>
                        </a:rPr>
                        <a:t>Astier</a:t>
                      </a:r>
                      <a:endParaRPr lang="en-GB" sz="12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12038208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a:t>
            </a:r>
            <a:r>
              <a:rPr lang="fr-FR" b="1" dirty="0" smtClean="0">
                <a:solidFill>
                  <a:schemeClr val="accent1"/>
                </a:solidFill>
              </a:rPr>
              <a:t>Connexion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Pour se connecter sur un SGBD nous avons besoin : </a:t>
            </a:r>
          </a:p>
          <a:p>
            <a:pPr lvl="1">
              <a:buFont typeface="Wingdings" charset="2"/>
              <a:buChar char="Ø"/>
            </a:pPr>
            <a:r>
              <a:rPr lang="fr-FR" dirty="0" smtClean="0"/>
              <a:t> D’un nom de serveur, </a:t>
            </a:r>
          </a:p>
          <a:p>
            <a:pPr lvl="1">
              <a:buFont typeface="Wingdings" charset="2"/>
              <a:buChar char="Ø"/>
            </a:pPr>
            <a:r>
              <a:rPr lang="fr-FR" dirty="0" smtClean="0"/>
              <a:t> D’un nom d’utilisateur,</a:t>
            </a:r>
          </a:p>
          <a:p>
            <a:pPr lvl="1">
              <a:buFont typeface="Wingdings" charset="2"/>
              <a:buChar char="Ø"/>
            </a:pPr>
            <a:r>
              <a:rPr lang="fr-FR" dirty="0"/>
              <a:t> </a:t>
            </a:r>
            <a:r>
              <a:rPr lang="fr-FR" dirty="0" smtClean="0"/>
              <a:t>D’un mot de passe.</a:t>
            </a:r>
          </a:p>
          <a:p>
            <a:r>
              <a:rPr lang="fr-FR" dirty="0" smtClean="0"/>
              <a:t>Dans le cas de MySQL la syntaxe de la fonction de connexion est :</a:t>
            </a:r>
          </a:p>
          <a:p>
            <a:pPr marL="0" indent="0" algn="ctr">
              <a:buNone/>
            </a:pPr>
            <a:r>
              <a:rPr lang="fr-FR" sz="2600" b="1" dirty="0" err="1" smtClean="0"/>
              <a:t>mysql_connect</a:t>
            </a:r>
            <a:r>
              <a:rPr lang="fr-FR" sz="2600" dirty="0"/>
              <a:t>(</a:t>
            </a:r>
            <a:r>
              <a:rPr lang="fr-FR" sz="2600" dirty="0" err="1"/>
              <a:t>nom_du_serveur,nom_utilisateur,mot_de_passe</a:t>
            </a:r>
            <a:r>
              <a:rPr lang="fr-FR" sz="2600" dirty="0"/>
              <a:t>);</a:t>
            </a:r>
            <a:r>
              <a:rPr lang="en-GB" sz="2600" dirty="0"/>
              <a:t> </a:t>
            </a:r>
            <a:r>
              <a:rPr lang="fr-FR" sz="2600" dirty="0" smtClean="0"/>
              <a:t> </a:t>
            </a:r>
          </a:p>
          <a:p>
            <a:r>
              <a:rPr lang="fr-FR" b="1" dirty="0"/>
              <a:t>Remarque :</a:t>
            </a:r>
            <a:r>
              <a:rPr lang="fr-FR" dirty="0"/>
              <a:t> Il y a plus de paramètres d’entrées possibles pour cette fonction. </a:t>
            </a:r>
            <a:r>
              <a:rPr lang="fr-FR" dirty="0" smtClean="0"/>
              <a:t/>
            </a:r>
            <a:br>
              <a:rPr lang="fr-FR" dirty="0" smtClean="0"/>
            </a:br>
            <a:r>
              <a:rPr lang="fr-FR" dirty="0" smtClean="0"/>
              <a:t>Pour </a:t>
            </a:r>
            <a:r>
              <a:rPr lang="fr-FR" dirty="0"/>
              <a:t>plus d’informations nous pouvons consulter les liens :</a:t>
            </a:r>
            <a:endParaRPr lang="en-GB" dirty="0"/>
          </a:p>
          <a:p>
            <a:pPr lvl="1">
              <a:buFont typeface="Wingdings" charset="2"/>
              <a:buChar char="Ø"/>
            </a:pPr>
            <a:r>
              <a:rPr lang="fr-FR" u="sng" dirty="0">
                <a:hlinkClick r:id="rId2"/>
              </a:rPr>
              <a:t>http://php.net/manual/en/book.mysql.php</a:t>
            </a:r>
            <a:endParaRPr lang="en-GB" dirty="0"/>
          </a:p>
          <a:p>
            <a:pPr lvl="1">
              <a:buFont typeface="Wingdings" charset="2"/>
              <a:buChar char="Ø"/>
            </a:pPr>
            <a:r>
              <a:rPr lang="fr-FR" u="sng" dirty="0">
                <a:hlinkClick r:id="rId3"/>
              </a:rPr>
              <a:t>http://www.w3schools.com/php/php_ref_mysql.asp</a:t>
            </a:r>
            <a:endParaRPr lang="en-GB" dirty="0"/>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191</a:t>
            </a:fld>
            <a:endParaRPr lang="fr-FR"/>
          </a:p>
        </p:txBody>
      </p:sp>
    </p:spTree>
    <p:extLst>
      <p:ext uri="{BB962C8B-B14F-4D97-AF65-F5344CB8AC3E}">
        <p14:creationId xmlns:p14="http://schemas.microsoft.com/office/powerpoint/2010/main" val="401603394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Connexion</a:t>
            </a:r>
            <a:endParaRPr lang="fr-FR" dirty="0"/>
          </a:p>
        </p:txBody>
      </p:sp>
      <p:sp>
        <p:nvSpPr>
          <p:cNvPr id="3" name="Espace réservé du contenu 2"/>
          <p:cNvSpPr>
            <a:spLocks noGrp="1"/>
          </p:cNvSpPr>
          <p:nvPr>
            <p:ph idx="1"/>
          </p:nvPr>
        </p:nvSpPr>
        <p:spPr/>
        <p:txBody>
          <a:bodyPr>
            <a:normAutofit fontScale="77500" lnSpcReduction="20000"/>
          </a:bodyPr>
          <a:lstStyle/>
          <a:p>
            <a:r>
              <a:rPr lang="en-GB" dirty="0" err="1" smtClean="0"/>
              <a:t>Exemple</a:t>
            </a:r>
            <a:r>
              <a:rPr lang="en-GB" dirty="0" smtClean="0"/>
              <a:t> : </a:t>
            </a:r>
            <a:br>
              <a:rPr lang="en-GB" dirty="0" smtClean="0"/>
            </a:br>
            <a:r>
              <a:rPr lang="en-GB" sz="2400" dirty="0" smtClean="0"/>
              <a:t>&lt;</a:t>
            </a:r>
            <a:r>
              <a:rPr lang="en-GB" sz="2400" dirty="0"/>
              <a:t>?</a:t>
            </a:r>
            <a:r>
              <a:rPr lang="en-GB" sz="2400" dirty="0" err="1" smtClean="0"/>
              <a:t>php</a:t>
            </a:r>
            <a:r>
              <a:rPr lang="en-GB" sz="2400" dirty="0"/>
              <a:t/>
            </a:r>
            <a:br>
              <a:rPr lang="en-GB" sz="2400" dirty="0"/>
            </a:br>
            <a:r>
              <a:rPr lang="en-GB" sz="2400" dirty="0" smtClean="0"/>
              <a:t>		$connect = </a:t>
            </a:r>
            <a:r>
              <a:rPr lang="en-GB" sz="2400" dirty="0" err="1" smtClean="0"/>
              <a:t>mysql_connect</a:t>
            </a:r>
            <a:r>
              <a:rPr lang="en-GB" sz="2400" dirty="0"/>
              <a:t>("localhost","paul","abc123")</a:t>
            </a:r>
            <a:r>
              <a:rPr lang="en-GB" sz="2400" dirty="0" smtClean="0"/>
              <a:t>;</a:t>
            </a:r>
            <a:br>
              <a:rPr lang="en-GB" sz="2400" dirty="0" smtClean="0"/>
            </a:br>
            <a:r>
              <a:rPr lang="en-GB" sz="2400" dirty="0" smtClean="0"/>
              <a:t/>
            </a:r>
            <a:br>
              <a:rPr lang="en-GB" sz="2400" dirty="0" smtClean="0"/>
            </a:br>
            <a:r>
              <a:rPr lang="en-GB" sz="2400" dirty="0" smtClean="0"/>
              <a:t>		</a:t>
            </a:r>
            <a:r>
              <a:rPr lang="fr-FR" sz="2400" dirty="0" smtClean="0"/>
              <a:t>if </a:t>
            </a:r>
            <a:r>
              <a:rPr lang="fr-FR" sz="2400" dirty="0"/>
              <a:t>(!$</a:t>
            </a:r>
            <a:r>
              <a:rPr lang="fr-FR" sz="2400" dirty="0" err="1"/>
              <a:t>connect</a:t>
            </a:r>
            <a:r>
              <a:rPr lang="fr-FR" sz="2400" dirty="0"/>
              <a:t>) </a:t>
            </a:r>
            <a:r>
              <a:rPr lang="fr-FR" sz="2400" dirty="0" smtClean="0"/>
              <a:t>{</a:t>
            </a:r>
            <a:r>
              <a:rPr lang="en-GB" sz="2400" dirty="0"/>
              <a:t/>
            </a:r>
            <a:br>
              <a:rPr lang="en-GB" sz="2400" dirty="0"/>
            </a:br>
            <a:r>
              <a:rPr lang="en-GB" sz="2400" dirty="0" smtClean="0"/>
              <a:t>			</a:t>
            </a:r>
            <a:r>
              <a:rPr lang="fr-FR" sz="2400" dirty="0" smtClean="0"/>
              <a:t>die(</a:t>
            </a:r>
            <a:r>
              <a:rPr lang="en-GB" sz="2400" dirty="0"/>
              <a:t>"</a:t>
            </a:r>
            <a:r>
              <a:rPr lang="fr-FR" sz="2400" dirty="0" smtClean="0"/>
              <a:t>Connexion </a:t>
            </a:r>
            <a:r>
              <a:rPr lang="fr-FR" sz="2400" dirty="0"/>
              <a:t>impossible</a:t>
            </a:r>
            <a:r>
              <a:rPr lang="fr-FR" sz="2400" dirty="0" smtClean="0"/>
              <a:t>:</a:t>
            </a:r>
            <a:r>
              <a:rPr lang="en-GB" sz="2400" dirty="0"/>
              <a:t>"</a:t>
            </a:r>
            <a:r>
              <a:rPr lang="fr-FR" sz="2400" dirty="0" smtClean="0"/>
              <a:t>	. </a:t>
            </a:r>
            <a:r>
              <a:rPr lang="fr-FR" sz="2400" dirty="0" err="1" smtClean="0"/>
              <a:t>mysql_error</a:t>
            </a:r>
            <a:r>
              <a:rPr lang="fr-FR" sz="2400" dirty="0"/>
              <a:t>())</a:t>
            </a:r>
            <a:r>
              <a:rPr lang="fr-FR" sz="2400" dirty="0" smtClean="0"/>
              <a:t>;</a:t>
            </a:r>
            <a:r>
              <a:rPr lang="en-GB" sz="2400" dirty="0"/>
              <a:t/>
            </a:r>
            <a:br>
              <a:rPr lang="en-GB" sz="2400" dirty="0"/>
            </a:br>
            <a:r>
              <a:rPr lang="en-GB" sz="2400" dirty="0" smtClean="0"/>
              <a:t>		</a:t>
            </a:r>
            <a:r>
              <a:rPr lang="fr-FR" sz="2400" dirty="0" smtClean="0"/>
              <a:t>}</a:t>
            </a:r>
            <a:br>
              <a:rPr lang="fr-FR" sz="2400" dirty="0" smtClean="0"/>
            </a:br>
            <a:r>
              <a:rPr lang="en-GB" sz="2400" dirty="0"/>
              <a:t/>
            </a:r>
            <a:br>
              <a:rPr lang="en-GB" sz="2400" dirty="0"/>
            </a:br>
            <a:r>
              <a:rPr lang="en-GB" sz="2400" dirty="0" smtClean="0"/>
              <a:t>		</a:t>
            </a:r>
            <a:r>
              <a:rPr lang="fr-FR" sz="2400" dirty="0" smtClean="0"/>
              <a:t>/</a:t>
            </a:r>
            <a:r>
              <a:rPr lang="fr-FR" sz="2400" dirty="0"/>
              <a:t>/ lignes de code </a:t>
            </a:r>
            <a:r>
              <a:rPr lang="fr-FR" sz="2400" dirty="0" smtClean="0"/>
              <a:t>…</a:t>
            </a:r>
            <a:r>
              <a:rPr lang="en-GB" sz="2400" dirty="0"/>
              <a:t/>
            </a:r>
            <a:br>
              <a:rPr lang="en-GB" sz="2400" dirty="0"/>
            </a:br>
            <a:r>
              <a:rPr lang="fr-FR" sz="2400" dirty="0" smtClean="0"/>
              <a:t>?</a:t>
            </a:r>
            <a:r>
              <a:rPr lang="fr-FR" sz="2400" dirty="0"/>
              <a:t>&gt;</a:t>
            </a:r>
            <a:endParaRPr lang="en-GB" sz="2400" dirty="0"/>
          </a:p>
          <a:p>
            <a:r>
              <a:rPr lang="fr-FR" dirty="0" smtClean="0"/>
              <a:t>Dans ce cas nous nous connectons sur le serveur local mais le SGBD peut se trouver sur un autre serveur dont il faut alors préciser le numéro IP ou l’adresse. </a:t>
            </a:r>
            <a:r>
              <a:rPr lang="fr-FR" dirty="0"/>
              <a:t>La valeur par défaut est « </a:t>
            </a:r>
            <a:r>
              <a:rPr lang="fr-FR" dirty="0" smtClean="0"/>
              <a:t>localhost:</a:t>
            </a:r>
            <a:r>
              <a:rPr lang="fr-FR" dirty="0"/>
              <a:t>3306 »</a:t>
            </a:r>
            <a:r>
              <a:rPr lang="en-GB" dirty="0"/>
              <a:t> </a:t>
            </a:r>
            <a:endParaRPr lang="fr-FR" dirty="0" smtClean="0"/>
          </a:p>
          <a:p>
            <a:r>
              <a:rPr lang="fr-FR" dirty="0" smtClean="0"/>
              <a:t>Dans le cas d’absence de mot de passe il suffit de remplacer </a:t>
            </a:r>
            <a:r>
              <a:rPr lang="en-GB" dirty="0"/>
              <a:t>"</a:t>
            </a:r>
            <a:r>
              <a:rPr lang="en-GB" dirty="0" smtClean="0"/>
              <a:t>abc123</a:t>
            </a:r>
            <a:r>
              <a:rPr lang="en-GB" dirty="0"/>
              <a:t>"</a:t>
            </a:r>
            <a:r>
              <a:rPr lang="en-GB" dirty="0" smtClean="0"/>
              <a:t> </a:t>
            </a:r>
            <a:r>
              <a:rPr lang="fr-FR" dirty="0" smtClean="0"/>
              <a:t>par </a:t>
            </a:r>
            <a:r>
              <a:rPr lang="en-GB" dirty="0" smtClean="0"/>
              <a:t>"</a:t>
            </a:r>
            <a:r>
              <a:rPr lang="en-GB" dirty="0"/>
              <a:t>"</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192</a:t>
            </a:fld>
            <a:endParaRPr lang="fr-FR"/>
          </a:p>
        </p:txBody>
      </p:sp>
    </p:spTree>
    <p:extLst>
      <p:ext uri="{BB962C8B-B14F-4D97-AF65-F5344CB8AC3E}">
        <p14:creationId xmlns:p14="http://schemas.microsoft.com/office/powerpoint/2010/main" val="315678785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Connexion</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La connexion se ferme automatiquement lorsque le script se termine</a:t>
            </a:r>
            <a:r>
              <a:rPr lang="fr-FR" dirty="0" smtClean="0"/>
              <a:t>.</a:t>
            </a:r>
            <a:br>
              <a:rPr lang="fr-FR" dirty="0" smtClean="0"/>
            </a:br>
            <a:endParaRPr lang="fr-FR" dirty="0" smtClean="0"/>
          </a:p>
          <a:p>
            <a:r>
              <a:rPr lang="fr-FR" dirty="0"/>
              <a:t>Pour fermer une connexion avant la fin du script il faut utiliser la fonction </a:t>
            </a:r>
            <a:r>
              <a:rPr lang="fr-FR" b="1" dirty="0" err="1"/>
              <a:t>mysql_close</a:t>
            </a:r>
            <a:r>
              <a:rPr lang="fr-FR" dirty="0"/>
              <a:t>() :</a:t>
            </a:r>
            <a:endParaRPr lang="en-GB" dirty="0"/>
          </a:p>
          <a:p>
            <a:pPr marL="0" indent="0">
              <a:buNone/>
            </a:pPr>
            <a:r>
              <a:rPr lang="fr-FR" dirty="0"/>
              <a:t> </a:t>
            </a:r>
            <a:endParaRPr lang="en-GB" dirty="0"/>
          </a:p>
          <a:p>
            <a:pPr marL="0" indent="0">
              <a:buNone/>
            </a:pPr>
            <a:r>
              <a:rPr lang="en-GB" dirty="0" smtClean="0"/>
              <a:t>	&lt;</a:t>
            </a:r>
            <a:r>
              <a:rPr lang="en-GB" dirty="0"/>
              <a:t>?</a:t>
            </a:r>
            <a:r>
              <a:rPr lang="en-GB" dirty="0" err="1"/>
              <a:t>php</a:t>
            </a:r>
            <a:endParaRPr lang="en-GB" dirty="0"/>
          </a:p>
          <a:p>
            <a:pPr marL="0" indent="0">
              <a:buNone/>
            </a:pPr>
            <a:r>
              <a:rPr lang="en-GB" dirty="0"/>
              <a:t>	</a:t>
            </a:r>
            <a:r>
              <a:rPr lang="en-GB" dirty="0" smtClean="0"/>
              <a:t>	$</a:t>
            </a:r>
            <a:r>
              <a:rPr lang="en-GB" dirty="0"/>
              <a:t>connect = </a:t>
            </a:r>
            <a:r>
              <a:rPr lang="en-GB" dirty="0" err="1"/>
              <a:t>mysql_connect</a:t>
            </a:r>
            <a:r>
              <a:rPr lang="en-GB" dirty="0"/>
              <a:t>("localhost","paul","abc123");</a:t>
            </a:r>
          </a:p>
          <a:p>
            <a:pPr marL="0" indent="0">
              <a:buNone/>
            </a:pPr>
            <a:r>
              <a:rPr lang="en-GB" dirty="0"/>
              <a:t>	</a:t>
            </a:r>
            <a:r>
              <a:rPr lang="en-GB" dirty="0" smtClean="0"/>
              <a:t>	</a:t>
            </a:r>
            <a:r>
              <a:rPr lang="fr-FR" dirty="0" smtClean="0"/>
              <a:t>if </a:t>
            </a:r>
            <a:r>
              <a:rPr lang="fr-FR" dirty="0"/>
              <a:t>(!$</a:t>
            </a:r>
            <a:r>
              <a:rPr lang="fr-FR" dirty="0" err="1"/>
              <a:t>connect</a:t>
            </a:r>
            <a:r>
              <a:rPr lang="fr-FR" dirty="0"/>
              <a:t>) {</a:t>
            </a:r>
            <a:endParaRPr lang="en-GB" dirty="0"/>
          </a:p>
          <a:p>
            <a:pPr marL="0" indent="0">
              <a:buNone/>
            </a:pPr>
            <a:r>
              <a:rPr lang="fr-FR" dirty="0"/>
              <a:t>	</a:t>
            </a:r>
            <a:r>
              <a:rPr lang="fr-FR" dirty="0" smtClean="0"/>
              <a:t>		die</a:t>
            </a:r>
            <a:r>
              <a:rPr lang="fr-FR" dirty="0"/>
              <a:t>('Connexion impossible: ' . </a:t>
            </a:r>
            <a:r>
              <a:rPr lang="fr-FR" dirty="0" err="1"/>
              <a:t>mysql_error</a:t>
            </a:r>
            <a:r>
              <a:rPr lang="fr-FR" dirty="0"/>
              <a:t>())</a:t>
            </a:r>
            <a:r>
              <a:rPr lang="fr-FR" dirty="0" smtClean="0"/>
              <a:t>;</a:t>
            </a:r>
            <a:endParaRPr lang="en-GB" dirty="0"/>
          </a:p>
          <a:p>
            <a:pPr marL="0" indent="0">
              <a:buNone/>
            </a:pPr>
            <a:r>
              <a:rPr lang="en-GB" dirty="0"/>
              <a:t>	</a:t>
            </a:r>
            <a:r>
              <a:rPr lang="en-GB" dirty="0" smtClean="0"/>
              <a:t>	</a:t>
            </a:r>
            <a:r>
              <a:rPr lang="fr-FR" dirty="0" smtClean="0"/>
              <a:t>}</a:t>
            </a:r>
            <a:endParaRPr lang="en-GB" dirty="0"/>
          </a:p>
          <a:p>
            <a:pPr marL="0" indent="0">
              <a:buNone/>
            </a:pPr>
            <a:r>
              <a:rPr lang="fr-FR" dirty="0"/>
              <a:t>	</a:t>
            </a:r>
            <a:r>
              <a:rPr lang="fr-FR" dirty="0" smtClean="0"/>
              <a:t>	/</a:t>
            </a:r>
            <a:r>
              <a:rPr lang="fr-FR" dirty="0"/>
              <a:t>/ lignes de code …</a:t>
            </a:r>
            <a:endParaRPr lang="en-GB" dirty="0"/>
          </a:p>
          <a:p>
            <a:pPr marL="0" indent="0">
              <a:buNone/>
            </a:pPr>
            <a:r>
              <a:rPr lang="fr-FR" dirty="0"/>
              <a:t> </a:t>
            </a:r>
            <a:endParaRPr lang="en-GB" dirty="0"/>
          </a:p>
          <a:p>
            <a:pPr marL="0" indent="0">
              <a:buNone/>
            </a:pPr>
            <a:r>
              <a:rPr lang="fr-FR" dirty="0"/>
              <a:t>	</a:t>
            </a:r>
            <a:r>
              <a:rPr lang="fr-FR" dirty="0" smtClean="0"/>
              <a:t>	</a:t>
            </a:r>
            <a:r>
              <a:rPr lang="fr-FR" dirty="0" err="1" smtClean="0"/>
              <a:t>mysql_close</a:t>
            </a:r>
            <a:r>
              <a:rPr lang="fr-FR" dirty="0"/>
              <a:t>($</a:t>
            </a:r>
            <a:r>
              <a:rPr lang="fr-FR" dirty="0" err="1"/>
              <a:t>connect</a:t>
            </a:r>
            <a:r>
              <a:rPr lang="fr-FR" dirty="0"/>
              <a:t>)</a:t>
            </a:r>
            <a:r>
              <a:rPr lang="fr-FR" dirty="0" smtClean="0"/>
              <a:t>;</a:t>
            </a:r>
            <a:endParaRPr lang="en-GB" dirty="0"/>
          </a:p>
          <a:p>
            <a:pPr marL="0" indent="0">
              <a:buNone/>
            </a:pPr>
            <a:r>
              <a:rPr lang="en-GB" dirty="0"/>
              <a:t>	</a:t>
            </a:r>
            <a:r>
              <a:rPr lang="fr-FR" dirty="0" smtClean="0"/>
              <a:t>?</a:t>
            </a:r>
            <a:r>
              <a:rPr lang="fr-FR" dirty="0"/>
              <a:t>&gt;</a:t>
            </a: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193</a:t>
            </a:fld>
            <a:endParaRPr lang="fr-FR"/>
          </a:p>
        </p:txBody>
      </p:sp>
    </p:spTree>
    <p:extLst>
      <p:ext uri="{BB962C8B-B14F-4D97-AF65-F5344CB8AC3E}">
        <p14:creationId xmlns:p14="http://schemas.microsoft.com/office/powerpoint/2010/main" val="38210170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a:t>
            </a:r>
            <a:r>
              <a:rPr lang="fr-FR" b="1" dirty="0" smtClean="0">
                <a:solidFill>
                  <a:schemeClr val="accent1"/>
                </a:solidFill>
              </a:rPr>
              <a:t>Base de données</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L’instruction </a:t>
            </a:r>
            <a:r>
              <a:rPr lang="fr-FR" b="1" dirty="0"/>
              <a:t>CREATE DATABASE </a:t>
            </a:r>
            <a:r>
              <a:rPr lang="fr-FR" dirty="0"/>
              <a:t>est utilisée pour créer une base de </a:t>
            </a:r>
            <a:r>
              <a:rPr lang="fr-FR" dirty="0" smtClean="0"/>
              <a:t>données :</a:t>
            </a:r>
            <a:r>
              <a:rPr lang="en-GB" dirty="0" smtClean="0"/>
              <a:t> </a:t>
            </a:r>
          </a:p>
          <a:p>
            <a:pPr marL="0" indent="0" algn="ctr">
              <a:buNone/>
            </a:pPr>
            <a:r>
              <a:rPr lang="fr-FR" b="1" dirty="0"/>
              <a:t>CREATE DATABASE </a:t>
            </a:r>
            <a:r>
              <a:rPr lang="fr-FR" b="1" dirty="0" err="1"/>
              <a:t>nom_base_de_donnee</a:t>
            </a:r>
            <a:r>
              <a:rPr lang="en-GB" dirty="0"/>
              <a:t> </a:t>
            </a:r>
            <a:endParaRPr lang="en-GB" dirty="0" smtClean="0"/>
          </a:p>
          <a:p>
            <a:r>
              <a:rPr lang="fr-FR" dirty="0"/>
              <a:t>Les liens qui suivent vous offrent une documentation complète sur le langage SQL :</a:t>
            </a:r>
            <a:endParaRPr lang="en-GB" dirty="0"/>
          </a:p>
          <a:p>
            <a:pPr lvl="1">
              <a:buFont typeface="Wingdings" charset="2"/>
              <a:buChar char="Ø"/>
            </a:pPr>
            <a:r>
              <a:rPr lang="fr-FR" u="sng" dirty="0">
                <a:hlinkClick r:id="rId2"/>
              </a:rPr>
              <a:t>http://www.sqltutorial.org/</a:t>
            </a:r>
            <a:endParaRPr lang="en-GB" dirty="0"/>
          </a:p>
          <a:p>
            <a:pPr lvl="1">
              <a:buFont typeface="Wingdings" charset="2"/>
              <a:buChar char="Ø"/>
            </a:pPr>
            <a:r>
              <a:rPr lang="fr-FR" dirty="0">
                <a:hlinkClick r:id="rId3"/>
              </a:rPr>
              <a:t>http://www.w3schools.com/sql/</a:t>
            </a:r>
            <a:r>
              <a:rPr lang="fr-FR" dirty="0" smtClean="0">
                <a:hlinkClick r:id="rId3"/>
              </a:rPr>
              <a:t>default.asp</a:t>
            </a:r>
            <a:endParaRPr lang="fr-FR" dirty="0" smtClean="0"/>
          </a:p>
          <a:p>
            <a:pPr marL="514350" indent="-457200"/>
            <a:r>
              <a:rPr lang="fr-FR" dirty="0"/>
              <a:t>L</a:t>
            </a:r>
            <a:r>
              <a:rPr lang="fr-FR" dirty="0" smtClean="0"/>
              <a:t>a </a:t>
            </a:r>
            <a:r>
              <a:rPr lang="fr-FR" dirty="0"/>
              <a:t>fonction </a:t>
            </a:r>
            <a:r>
              <a:rPr lang="fr-FR" dirty="0" err="1"/>
              <a:t>mysql_query</a:t>
            </a:r>
            <a:r>
              <a:rPr lang="fr-FR" dirty="0"/>
              <a:t>(</a:t>
            </a:r>
            <a:r>
              <a:rPr lang="fr-FR" dirty="0" smtClean="0"/>
              <a:t>)</a:t>
            </a:r>
            <a:r>
              <a:rPr lang="fr-FR" dirty="0"/>
              <a:t> </a:t>
            </a:r>
            <a:r>
              <a:rPr lang="fr-FR" dirty="0" smtClean="0"/>
              <a:t>permet d’exécuter une requête SQL ou envoyer une commande à MySQL : </a:t>
            </a:r>
            <a:endParaRPr lang="en-GB" dirty="0"/>
          </a:p>
          <a:p>
            <a:pPr marL="0" indent="0">
              <a:buNone/>
            </a:pPr>
            <a:r>
              <a:rPr lang="en-GB" dirty="0" smtClean="0"/>
              <a:t>	</a:t>
            </a:r>
          </a:p>
          <a:p>
            <a:pPr marL="0" indent="0">
              <a:buNone/>
            </a:pPr>
            <a:r>
              <a:rPr lang="en-GB" dirty="0"/>
              <a:t>	</a:t>
            </a:r>
            <a:r>
              <a:rPr lang="en-GB" dirty="0" smtClean="0"/>
              <a:t>if </a:t>
            </a:r>
            <a:r>
              <a:rPr lang="en-GB" dirty="0"/>
              <a:t>(</a:t>
            </a:r>
            <a:r>
              <a:rPr lang="en-GB" dirty="0" err="1"/>
              <a:t>mysql_query</a:t>
            </a:r>
            <a:r>
              <a:rPr lang="en-GB" dirty="0"/>
              <a:t>("CREATE DATABASE my_</a:t>
            </a:r>
            <a:r>
              <a:rPr lang="en-GB" dirty="0" err="1"/>
              <a:t>db</a:t>
            </a:r>
            <a:r>
              <a:rPr lang="en-GB" dirty="0"/>
              <a:t>",$connect)) {</a:t>
            </a:r>
          </a:p>
          <a:p>
            <a:pPr marL="0" indent="0">
              <a:buNone/>
            </a:pPr>
            <a:r>
              <a:rPr lang="en-GB" dirty="0"/>
              <a:t>	</a:t>
            </a:r>
            <a:r>
              <a:rPr lang="en-GB" dirty="0" smtClean="0"/>
              <a:t>	echo </a:t>
            </a:r>
            <a:r>
              <a:rPr lang="en-GB" dirty="0"/>
              <a:t>"Database created";</a:t>
            </a:r>
          </a:p>
          <a:p>
            <a:pPr marL="0" indent="0">
              <a:buNone/>
            </a:pPr>
            <a:r>
              <a:rPr lang="en-GB" dirty="0"/>
              <a:t>	</a:t>
            </a:r>
            <a:r>
              <a:rPr lang="en-GB" dirty="0" smtClean="0"/>
              <a:t>} </a:t>
            </a:r>
            <a:r>
              <a:rPr lang="en-GB" dirty="0"/>
              <a:t>else {</a:t>
            </a:r>
          </a:p>
          <a:p>
            <a:pPr marL="0" indent="0">
              <a:buNone/>
            </a:pPr>
            <a:r>
              <a:rPr lang="en-GB" dirty="0"/>
              <a:t>	</a:t>
            </a:r>
            <a:r>
              <a:rPr lang="en-GB" dirty="0" smtClean="0"/>
              <a:t>	echo </a:t>
            </a:r>
            <a:r>
              <a:rPr lang="en-GB" dirty="0"/>
              <a:t>"Error creating database: " . </a:t>
            </a:r>
            <a:r>
              <a:rPr lang="en-GB" dirty="0" err="1"/>
              <a:t>mysql_error</a:t>
            </a:r>
            <a:r>
              <a:rPr lang="en-GB" dirty="0"/>
              <a:t>();</a:t>
            </a:r>
          </a:p>
          <a:p>
            <a:pPr marL="0" indent="0">
              <a:buNone/>
            </a:pPr>
            <a:r>
              <a:rPr lang="en-GB" dirty="0"/>
              <a:t>	</a:t>
            </a:r>
            <a:r>
              <a:rPr lang="fr-FR" dirty="0" smtClean="0"/>
              <a:t>}</a:t>
            </a:r>
          </a:p>
          <a:p>
            <a:pPr marL="0" indent="0">
              <a:buNone/>
            </a:pPr>
            <a:r>
              <a:rPr lang="fr-FR" dirty="0"/>
              <a:t>	</a:t>
            </a:r>
            <a:r>
              <a:rPr lang="en-GB" dirty="0" err="1"/>
              <a:t>mysql_close</a:t>
            </a:r>
            <a:r>
              <a:rPr lang="en-GB" dirty="0"/>
              <a:t>($connect)</a:t>
            </a:r>
            <a:r>
              <a:rPr lang="en-GB" dirty="0" smtClean="0"/>
              <a:t>;</a:t>
            </a:r>
            <a:endParaRPr lang="en-GB"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194</a:t>
            </a:fld>
            <a:endParaRPr lang="fr-FR"/>
          </a:p>
        </p:txBody>
      </p:sp>
    </p:spTree>
    <p:extLst>
      <p:ext uri="{BB962C8B-B14F-4D97-AF65-F5344CB8AC3E}">
        <p14:creationId xmlns:p14="http://schemas.microsoft.com/office/powerpoint/2010/main" val="10557819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a:t>
            </a:r>
            <a:r>
              <a:rPr lang="fr-FR" b="1" dirty="0" smtClean="0">
                <a:solidFill>
                  <a:schemeClr val="accent1"/>
                </a:solidFill>
              </a:rPr>
              <a:t>Tables</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L’instruction CREATE TABLE est utilisée pour créer une table</a:t>
            </a:r>
            <a:r>
              <a:rPr lang="en-GB" dirty="0"/>
              <a:t> </a:t>
            </a:r>
            <a:r>
              <a:rPr lang="en-GB" dirty="0" smtClean="0"/>
              <a:t>.</a:t>
            </a:r>
          </a:p>
          <a:p>
            <a:r>
              <a:rPr lang="fr-FR" dirty="0"/>
              <a:t>La syntaxe de cette </a:t>
            </a:r>
            <a:r>
              <a:rPr lang="fr-FR" dirty="0" smtClean="0"/>
              <a:t>requête </a:t>
            </a:r>
            <a:r>
              <a:rPr lang="fr-FR" dirty="0"/>
              <a:t>SQL est la suivante :</a:t>
            </a:r>
            <a:endParaRPr lang="en-GB" dirty="0"/>
          </a:p>
          <a:p>
            <a:pPr marL="0" indent="0">
              <a:buNone/>
            </a:pPr>
            <a:r>
              <a:rPr lang="fr-FR" dirty="0" smtClean="0"/>
              <a:t>		CREATE </a:t>
            </a:r>
            <a:r>
              <a:rPr lang="fr-FR" dirty="0"/>
              <a:t>TABLE </a:t>
            </a:r>
            <a:r>
              <a:rPr lang="fr-FR" dirty="0" err="1"/>
              <a:t>nom_table</a:t>
            </a:r>
            <a:r>
              <a:rPr lang="fr-FR" dirty="0"/>
              <a:t> </a:t>
            </a:r>
            <a:r>
              <a:rPr lang="fr-FR" dirty="0" smtClean="0"/>
              <a:t>(</a:t>
            </a:r>
            <a:r>
              <a:rPr lang="en-GB" dirty="0"/>
              <a:t/>
            </a:r>
            <a:br>
              <a:rPr lang="en-GB" dirty="0"/>
            </a:br>
            <a:r>
              <a:rPr lang="en-GB" dirty="0" smtClean="0"/>
              <a:t>			</a:t>
            </a:r>
            <a:r>
              <a:rPr lang="fr-FR" dirty="0" smtClean="0"/>
              <a:t>nom_colonne1 </a:t>
            </a:r>
            <a:r>
              <a:rPr lang="fr-FR" dirty="0"/>
              <a:t>	</a:t>
            </a:r>
            <a:r>
              <a:rPr lang="fr-FR" dirty="0" err="1" smtClean="0"/>
              <a:t>type_donnee</a:t>
            </a:r>
            <a:r>
              <a:rPr lang="fr-FR" dirty="0" smtClean="0"/>
              <a:t>,</a:t>
            </a:r>
            <a:r>
              <a:rPr lang="fr-FR" dirty="0"/>
              <a:t/>
            </a:r>
            <a:br>
              <a:rPr lang="fr-FR" dirty="0"/>
            </a:br>
            <a:r>
              <a:rPr lang="fr-FR" dirty="0" smtClean="0"/>
              <a:t>			nom_colonne2</a:t>
            </a:r>
            <a:r>
              <a:rPr lang="fr-FR" dirty="0"/>
              <a:t>	</a:t>
            </a:r>
            <a:r>
              <a:rPr lang="fr-FR" dirty="0" err="1"/>
              <a:t>type_donnee</a:t>
            </a:r>
            <a:r>
              <a:rPr lang="fr-FR" dirty="0" smtClean="0"/>
              <a:t>,</a:t>
            </a:r>
            <a:r>
              <a:rPr lang="en-GB" dirty="0"/>
              <a:t/>
            </a:r>
            <a:br>
              <a:rPr lang="en-GB" dirty="0"/>
            </a:br>
            <a:r>
              <a:rPr lang="en-GB" dirty="0" smtClean="0"/>
              <a:t>			</a:t>
            </a:r>
            <a:r>
              <a:rPr lang="fr-FR" dirty="0" smtClean="0"/>
              <a:t>nom_colonne3</a:t>
            </a:r>
            <a:r>
              <a:rPr lang="fr-FR" dirty="0"/>
              <a:t>	</a:t>
            </a:r>
            <a:r>
              <a:rPr lang="fr-FR" dirty="0" err="1"/>
              <a:t>type_donnee</a:t>
            </a:r>
            <a:endParaRPr lang="en-GB" dirty="0"/>
          </a:p>
          <a:p>
            <a:pPr marL="0" indent="0">
              <a:buNone/>
            </a:pPr>
            <a:r>
              <a:rPr lang="fr-FR" dirty="0"/>
              <a:t>	</a:t>
            </a:r>
            <a:r>
              <a:rPr lang="fr-FR" dirty="0" smtClean="0"/>
              <a:t>	)</a:t>
            </a:r>
          </a:p>
          <a:p>
            <a:r>
              <a:rPr lang="fr-FR" dirty="0" smtClean="0"/>
              <a:t>Exemple : </a:t>
            </a:r>
          </a:p>
          <a:p>
            <a:pPr marL="0" indent="0">
              <a:buNone/>
            </a:pPr>
            <a:r>
              <a:rPr lang="en-GB" dirty="0" smtClean="0"/>
              <a:t>	</a:t>
            </a:r>
            <a:r>
              <a:rPr lang="en-GB" b="1" dirty="0" err="1" smtClean="0"/>
              <a:t>mysql_select_db</a:t>
            </a:r>
            <a:r>
              <a:rPr lang="en-GB" dirty="0"/>
              <a:t>("</a:t>
            </a:r>
            <a:r>
              <a:rPr lang="en-GB" dirty="0" err="1"/>
              <a:t>my_db</a:t>
            </a:r>
            <a:r>
              <a:rPr lang="en-GB" dirty="0"/>
              <a:t>", $connect);</a:t>
            </a:r>
          </a:p>
          <a:p>
            <a:pPr marL="0" indent="0">
              <a:buNone/>
            </a:pPr>
            <a:r>
              <a:rPr lang="en-GB" dirty="0"/>
              <a:t>	</a:t>
            </a:r>
            <a:r>
              <a:rPr lang="fr-FR" dirty="0" smtClean="0"/>
              <a:t>$</a:t>
            </a:r>
            <a:r>
              <a:rPr lang="fr-FR" dirty="0" err="1"/>
              <a:t>sql</a:t>
            </a:r>
            <a:r>
              <a:rPr lang="fr-FR" dirty="0"/>
              <a:t> = "CREATE TABLE </a:t>
            </a:r>
            <a:r>
              <a:rPr lang="fr-FR" dirty="0" smtClean="0"/>
              <a:t>Personne (</a:t>
            </a:r>
            <a:endParaRPr lang="en-GB" dirty="0"/>
          </a:p>
          <a:p>
            <a:pPr marL="0" indent="0">
              <a:buNone/>
            </a:pPr>
            <a:r>
              <a:rPr lang="fr-FR" dirty="0"/>
              <a:t>	</a:t>
            </a:r>
            <a:r>
              <a:rPr lang="fr-FR" dirty="0" smtClean="0"/>
              <a:t>		Nom </a:t>
            </a:r>
            <a:r>
              <a:rPr lang="fr-FR" dirty="0" err="1"/>
              <a:t>varchar</a:t>
            </a:r>
            <a:r>
              <a:rPr lang="fr-FR" dirty="0"/>
              <a:t>(15),</a:t>
            </a:r>
            <a:endParaRPr lang="en-GB" dirty="0"/>
          </a:p>
          <a:p>
            <a:pPr marL="0" indent="0">
              <a:buNone/>
            </a:pPr>
            <a:r>
              <a:rPr lang="fr-FR" dirty="0"/>
              <a:t>	</a:t>
            </a:r>
            <a:r>
              <a:rPr lang="fr-FR" dirty="0" smtClean="0"/>
              <a:t>		</a:t>
            </a:r>
            <a:r>
              <a:rPr lang="fr-FR" dirty="0" err="1" smtClean="0"/>
              <a:t>Prenom</a:t>
            </a:r>
            <a:r>
              <a:rPr lang="fr-FR" dirty="0" smtClean="0"/>
              <a:t> </a:t>
            </a:r>
            <a:r>
              <a:rPr lang="fr-FR" dirty="0" err="1"/>
              <a:t>varchar</a:t>
            </a:r>
            <a:r>
              <a:rPr lang="fr-FR" dirty="0"/>
              <a:t>(15),</a:t>
            </a:r>
            <a:endParaRPr lang="en-GB" dirty="0"/>
          </a:p>
          <a:p>
            <a:pPr marL="0" indent="0">
              <a:buNone/>
            </a:pPr>
            <a:r>
              <a:rPr lang="fr-FR" dirty="0"/>
              <a:t>	</a:t>
            </a:r>
            <a:r>
              <a:rPr lang="fr-FR" dirty="0" smtClean="0"/>
              <a:t>		Age </a:t>
            </a:r>
            <a:r>
              <a:rPr lang="fr-FR" dirty="0" err="1" smtClean="0"/>
              <a:t>int</a:t>
            </a:r>
            <a:r>
              <a:rPr lang="fr-FR" dirty="0" smtClean="0"/>
              <a:t>)</a:t>
            </a:r>
            <a:r>
              <a:rPr lang="fr-FR" dirty="0"/>
              <a:t>";</a:t>
            </a:r>
            <a:endParaRPr lang="en-GB" dirty="0"/>
          </a:p>
          <a:p>
            <a:endParaRPr lang="en-GB" dirty="0"/>
          </a:p>
          <a:p>
            <a:pPr marL="0" indent="0">
              <a:buNone/>
            </a:pPr>
            <a:r>
              <a:rPr lang="fr-FR" dirty="0"/>
              <a:t>	</a:t>
            </a:r>
            <a:r>
              <a:rPr lang="fr-FR" dirty="0" smtClean="0"/>
              <a:t>/</a:t>
            </a:r>
            <a:r>
              <a:rPr lang="fr-FR" dirty="0"/>
              <a:t>/ </a:t>
            </a:r>
            <a:r>
              <a:rPr lang="fr-FR" dirty="0" err="1"/>
              <a:t>Execution</a:t>
            </a:r>
            <a:r>
              <a:rPr lang="fr-FR" dirty="0"/>
              <a:t> de la requête</a:t>
            </a:r>
            <a:endParaRPr lang="en-GB" dirty="0"/>
          </a:p>
          <a:p>
            <a:pPr marL="0" indent="0">
              <a:buNone/>
            </a:pPr>
            <a:r>
              <a:rPr lang="fr-FR" dirty="0"/>
              <a:t>	</a:t>
            </a:r>
            <a:r>
              <a:rPr lang="en-GB" dirty="0" err="1" smtClean="0"/>
              <a:t>mysql_query</a:t>
            </a:r>
            <a:r>
              <a:rPr lang="en-GB" dirty="0"/>
              <a:t>($</a:t>
            </a:r>
            <a:r>
              <a:rPr lang="en-GB" dirty="0" err="1"/>
              <a:t>sql</a:t>
            </a:r>
            <a:r>
              <a:rPr lang="en-GB" dirty="0"/>
              <a:t>,$connect);</a:t>
            </a:r>
          </a:p>
          <a:p>
            <a:endParaRPr lang="en-GB" dirty="0"/>
          </a:p>
          <a:p>
            <a:pPr marL="0" indent="0">
              <a:buNone/>
            </a:pPr>
            <a:r>
              <a:rPr lang="en-GB" dirty="0"/>
              <a:t>	</a:t>
            </a:r>
            <a:r>
              <a:rPr lang="en-GB" dirty="0" err="1" smtClean="0"/>
              <a:t>mysql_close</a:t>
            </a:r>
            <a:r>
              <a:rPr lang="en-GB" dirty="0"/>
              <a:t>($connect);</a:t>
            </a:r>
          </a:p>
          <a:p>
            <a:pPr marL="0" indent="0">
              <a:buNone/>
            </a:pPr>
            <a:endParaRPr lang="fr-FR" dirty="0" smtClean="0"/>
          </a:p>
          <a:p>
            <a:pPr marL="0" indent="0">
              <a:buNone/>
            </a:pP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195</a:t>
            </a:fld>
            <a:endParaRPr lang="fr-FR"/>
          </a:p>
        </p:txBody>
      </p:sp>
    </p:spTree>
    <p:extLst>
      <p:ext uri="{BB962C8B-B14F-4D97-AF65-F5344CB8AC3E}">
        <p14:creationId xmlns:p14="http://schemas.microsoft.com/office/powerpoint/2010/main" val="119890953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MySQL : Tables</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a:t>Attention :</a:t>
            </a:r>
            <a:r>
              <a:rPr lang="fr-FR" dirty="0"/>
              <a:t> Une base de données doit être sélectionnée par la fonction </a:t>
            </a:r>
            <a:r>
              <a:rPr lang="fr-FR" b="1" dirty="0" err="1"/>
              <a:t>mysql_select_db</a:t>
            </a:r>
            <a:r>
              <a:rPr lang="fr-FR" dirty="0"/>
              <a:t>() avant la création d’une table.</a:t>
            </a:r>
            <a:endParaRPr lang="en-GB" dirty="0"/>
          </a:p>
          <a:p>
            <a:endParaRPr lang="en-GB" dirty="0"/>
          </a:p>
          <a:p>
            <a:r>
              <a:rPr lang="fr-FR" b="1" dirty="0"/>
              <a:t>Remarque :</a:t>
            </a:r>
            <a:r>
              <a:rPr lang="fr-FR" dirty="0"/>
              <a:t> Lorsqu’un champ de type « </a:t>
            </a:r>
            <a:r>
              <a:rPr lang="fr-FR" dirty="0" err="1"/>
              <a:t>varchar</a:t>
            </a:r>
            <a:r>
              <a:rPr lang="fr-FR" dirty="0"/>
              <a:t> » (soit une </a:t>
            </a:r>
            <a:r>
              <a:rPr lang="fr-FR" dirty="0" smtClean="0"/>
              <a:t>chaîne </a:t>
            </a:r>
            <a:r>
              <a:rPr lang="fr-FR" dirty="0"/>
              <a:t>de caractère) est créé dans une table, la taille maximale de la </a:t>
            </a:r>
            <a:r>
              <a:rPr lang="fr-FR" dirty="0" smtClean="0"/>
              <a:t>chaîne </a:t>
            </a:r>
            <a:r>
              <a:rPr lang="fr-FR" dirty="0"/>
              <a:t>doit être spécifiée, soit </a:t>
            </a:r>
            <a:r>
              <a:rPr lang="fr-FR" dirty="0" err="1"/>
              <a:t>varchar</a:t>
            </a:r>
            <a:r>
              <a:rPr lang="fr-FR" dirty="0"/>
              <a:t>(15) dans notre exemple.</a:t>
            </a:r>
            <a:endParaRPr lang="en-GB" dirty="0"/>
          </a:p>
          <a:p>
            <a:endParaRPr lang="en-GB" dirty="0"/>
          </a:p>
          <a:p>
            <a:r>
              <a:rPr lang="fr-FR" dirty="0"/>
              <a:t>Le type permet de préciser le type de donnée que la colonne peut stocker. Pour connaître l’ensemble des types possibles vous pouvez vous référer aux liens </a:t>
            </a:r>
            <a:r>
              <a:rPr lang="fr-FR" dirty="0" smtClean="0"/>
              <a:t>:</a:t>
            </a:r>
            <a:endParaRPr lang="en-GB" dirty="0"/>
          </a:p>
          <a:p>
            <a:pPr lvl="1">
              <a:buFont typeface="Wingdings" charset="2"/>
              <a:buChar char="Ø"/>
            </a:pPr>
            <a:r>
              <a:rPr lang="fr-FR" u="sng" dirty="0"/>
              <a:t>http://</a:t>
            </a:r>
            <a:r>
              <a:rPr lang="fr-FR" u="sng" dirty="0" err="1"/>
              <a:t>dev.mysql.com</a:t>
            </a:r>
            <a:r>
              <a:rPr lang="fr-FR" u="sng" dirty="0"/>
              <a:t>/doc/</a:t>
            </a:r>
            <a:r>
              <a:rPr lang="fr-FR" u="sng" dirty="0" err="1"/>
              <a:t>refman</a:t>
            </a:r>
            <a:r>
              <a:rPr lang="fr-FR" u="sng" dirty="0"/>
              <a:t>/5.0/en/</a:t>
            </a:r>
            <a:r>
              <a:rPr lang="fr-FR" u="sng" dirty="0" err="1"/>
              <a:t>data-types.html</a:t>
            </a:r>
            <a:r>
              <a:rPr lang="fr-FR" dirty="0"/>
              <a:t>,</a:t>
            </a:r>
            <a:endParaRPr lang="en-GB" dirty="0"/>
          </a:p>
          <a:p>
            <a:pPr lvl="1">
              <a:buFont typeface="Wingdings" charset="2"/>
              <a:buChar char="Ø"/>
            </a:pPr>
            <a:r>
              <a:rPr lang="fr-FR" u="sng" dirty="0"/>
              <a:t>http://www.w3schools.com/</a:t>
            </a:r>
            <a:r>
              <a:rPr lang="fr-FR" u="sng" dirty="0" err="1"/>
              <a:t>sql</a:t>
            </a:r>
            <a:r>
              <a:rPr lang="fr-FR" u="sng" dirty="0"/>
              <a:t>/</a:t>
            </a:r>
            <a:r>
              <a:rPr lang="fr-FR" u="sng" dirty="0" err="1"/>
              <a:t>sql_datatypes.asp</a:t>
            </a: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196</a:t>
            </a:fld>
            <a:endParaRPr lang="fr-FR"/>
          </a:p>
        </p:txBody>
      </p:sp>
    </p:spTree>
    <p:extLst>
      <p:ext uri="{BB962C8B-B14F-4D97-AF65-F5344CB8AC3E}">
        <p14:creationId xmlns:p14="http://schemas.microsoft.com/office/powerpoint/2010/main" val="30768657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Clés Primaires et Champs auto-incrémentés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Une clef primaire permet d’identifier de manière unique la ligne </a:t>
            </a:r>
            <a:r>
              <a:rPr lang="fr-FR" dirty="0" smtClean="0"/>
              <a:t>d’une </a:t>
            </a:r>
            <a:r>
              <a:rPr lang="fr-FR" dirty="0"/>
              <a:t>table</a:t>
            </a:r>
            <a:r>
              <a:rPr lang="fr-FR" dirty="0" smtClean="0"/>
              <a:t>.</a:t>
            </a:r>
          </a:p>
          <a:p>
            <a:r>
              <a:rPr lang="fr-FR" dirty="0"/>
              <a:t>L</a:t>
            </a:r>
            <a:r>
              <a:rPr lang="fr-FR" dirty="0" smtClean="0"/>
              <a:t>e </a:t>
            </a:r>
            <a:r>
              <a:rPr lang="fr-FR" dirty="0"/>
              <a:t>champ d’une </a:t>
            </a:r>
            <a:r>
              <a:rPr lang="fr-FR" dirty="0" smtClean="0"/>
              <a:t>clé </a:t>
            </a:r>
            <a:r>
              <a:rPr lang="fr-FR" dirty="0"/>
              <a:t>primaire ne peut être </a:t>
            </a:r>
            <a:r>
              <a:rPr lang="fr-FR" dirty="0" smtClean="0"/>
              <a:t>nul;</a:t>
            </a:r>
            <a:r>
              <a:rPr lang="fr-FR" dirty="0"/>
              <a:t> lors de la création du champ</a:t>
            </a:r>
            <a:r>
              <a:rPr lang="fr-FR" dirty="0" smtClean="0"/>
              <a:t> l’option </a:t>
            </a:r>
            <a:r>
              <a:rPr lang="fr-FR" dirty="0"/>
              <a:t>« </a:t>
            </a:r>
            <a:r>
              <a:rPr lang="fr-FR" b="1" dirty="0"/>
              <a:t>NOT NULL</a:t>
            </a:r>
            <a:r>
              <a:rPr lang="fr-FR" dirty="0"/>
              <a:t> </a:t>
            </a:r>
            <a:r>
              <a:rPr lang="fr-FR" dirty="0" smtClean="0"/>
              <a:t>» doit être utilisée.</a:t>
            </a:r>
            <a:r>
              <a:rPr lang="en-GB" dirty="0" smtClean="0"/>
              <a:t> </a:t>
            </a:r>
            <a:endParaRPr lang="fr-FR" dirty="0" smtClean="0"/>
          </a:p>
          <a:p>
            <a:r>
              <a:rPr lang="fr-FR" dirty="0"/>
              <a:t>Très souvent, une clef primaire est un numéro d’identifiant unique qui est couplé à l’instruction </a:t>
            </a:r>
            <a:r>
              <a:rPr lang="fr-FR" b="1" dirty="0"/>
              <a:t>AUTO_INCREMENT</a:t>
            </a:r>
            <a:r>
              <a:rPr lang="fr-FR" dirty="0" smtClean="0"/>
              <a:t>.</a:t>
            </a:r>
          </a:p>
          <a:p>
            <a:r>
              <a:rPr lang="fr-FR" dirty="0" smtClean="0"/>
              <a:t>AUTO_INCREMENT incrémente </a:t>
            </a:r>
            <a:r>
              <a:rPr lang="fr-FR" dirty="0"/>
              <a:t>de un la valeur de la </a:t>
            </a:r>
            <a:r>
              <a:rPr lang="fr-FR" dirty="0" smtClean="0"/>
              <a:t>clé </a:t>
            </a:r>
            <a:r>
              <a:rPr lang="fr-FR" dirty="0"/>
              <a:t>primaire à chaque nouvel enregistrement</a:t>
            </a:r>
            <a:r>
              <a:rPr lang="en-GB"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197</a:t>
            </a:fld>
            <a:endParaRPr lang="fr-FR"/>
          </a:p>
        </p:txBody>
      </p:sp>
    </p:spTree>
    <p:extLst>
      <p:ext uri="{BB962C8B-B14F-4D97-AF65-F5344CB8AC3E}">
        <p14:creationId xmlns:p14="http://schemas.microsoft.com/office/powerpoint/2010/main" val="23664882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Clés Primaires et Champs auto-incrémentés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Exemple, </a:t>
            </a:r>
            <a:r>
              <a:rPr lang="fr-FR" dirty="0"/>
              <a:t>la création d’une table « Personne » contenant une clef primaire :</a:t>
            </a:r>
            <a:endParaRPr lang="en-GB" dirty="0"/>
          </a:p>
          <a:p>
            <a:pPr marL="0" indent="0">
              <a:buNone/>
            </a:pPr>
            <a:endParaRPr lang="en-GB" dirty="0" smtClean="0"/>
          </a:p>
          <a:p>
            <a:pPr marL="0" indent="0">
              <a:buNone/>
            </a:pPr>
            <a:r>
              <a:rPr lang="en-GB" dirty="0"/>
              <a:t>	</a:t>
            </a:r>
            <a:r>
              <a:rPr lang="en-GB" dirty="0" smtClean="0"/>
              <a:t>	$</a:t>
            </a:r>
            <a:r>
              <a:rPr lang="en-GB" dirty="0" err="1"/>
              <a:t>sql</a:t>
            </a:r>
            <a:r>
              <a:rPr lang="en-GB" dirty="0"/>
              <a:t> = "CREATE TABLE </a:t>
            </a:r>
            <a:r>
              <a:rPr lang="en-GB" dirty="0" err="1"/>
              <a:t>Personne</a:t>
            </a:r>
            <a:r>
              <a:rPr lang="en-GB" dirty="0"/>
              <a:t> (</a:t>
            </a:r>
          </a:p>
          <a:p>
            <a:pPr marL="0" indent="0">
              <a:buNone/>
            </a:pPr>
            <a:r>
              <a:rPr lang="en-GB" dirty="0"/>
              <a:t>	</a:t>
            </a:r>
            <a:r>
              <a:rPr lang="en-GB" dirty="0" smtClean="0"/>
              <a:t>		</a:t>
            </a:r>
            <a:r>
              <a:rPr lang="en-GB" dirty="0" err="1" smtClean="0"/>
              <a:t>ID_personne</a:t>
            </a:r>
            <a:r>
              <a:rPr lang="en-GB" dirty="0" smtClean="0"/>
              <a:t> </a:t>
            </a:r>
            <a:r>
              <a:rPr lang="en-GB" dirty="0" err="1"/>
              <a:t>int</a:t>
            </a:r>
            <a:r>
              <a:rPr lang="en-GB" dirty="0"/>
              <a:t> </a:t>
            </a:r>
            <a:r>
              <a:rPr lang="en-GB" b="1" dirty="0"/>
              <a:t>NOT NULL AUTO_INCREMENT</a:t>
            </a:r>
            <a:r>
              <a:rPr lang="en-GB" dirty="0"/>
              <a:t>, </a:t>
            </a:r>
          </a:p>
          <a:p>
            <a:pPr marL="0" indent="0">
              <a:buNone/>
            </a:pPr>
            <a:r>
              <a:rPr lang="en-GB" dirty="0"/>
              <a:t>	</a:t>
            </a:r>
            <a:r>
              <a:rPr lang="en-GB" dirty="0" smtClean="0"/>
              <a:t>		</a:t>
            </a:r>
            <a:r>
              <a:rPr lang="en-GB" b="1" dirty="0" smtClean="0"/>
              <a:t>PRIMARY </a:t>
            </a:r>
            <a:r>
              <a:rPr lang="en-GB" b="1" dirty="0"/>
              <a:t>KEY</a:t>
            </a:r>
            <a:r>
              <a:rPr lang="en-GB" dirty="0"/>
              <a:t>(</a:t>
            </a:r>
            <a:r>
              <a:rPr lang="en-GB" dirty="0" err="1"/>
              <a:t>ID_personne</a:t>
            </a:r>
            <a:r>
              <a:rPr lang="en-GB" dirty="0"/>
              <a:t>),</a:t>
            </a:r>
          </a:p>
          <a:p>
            <a:pPr marL="0" indent="0">
              <a:buNone/>
            </a:pPr>
            <a:r>
              <a:rPr lang="en-GB" dirty="0"/>
              <a:t>	</a:t>
            </a:r>
            <a:r>
              <a:rPr lang="en-GB" dirty="0" smtClean="0"/>
              <a:t>		Nom </a:t>
            </a:r>
            <a:r>
              <a:rPr lang="en-GB" dirty="0" err="1"/>
              <a:t>varchar</a:t>
            </a:r>
            <a:r>
              <a:rPr lang="en-GB" dirty="0"/>
              <a:t>(15),</a:t>
            </a:r>
          </a:p>
          <a:p>
            <a:pPr marL="0" indent="0">
              <a:buNone/>
            </a:pPr>
            <a:r>
              <a:rPr lang="en-GB" dirty="0"/>
              <a:t>	</a:t>
            </a:r>
            <a:r>
              <a:rPr lang="en-GB" dirty="0" smtClean="0"/>
              <a:t>		</a:t>
            </a:r>
            <a:r>
              <a:rPr lang="en-GB" dirty="0" err="1" smtClean="0"/>
              <a:t>Prenom</a:t>
            </a:r>
            <a:r>
              <a:rPr lang="en-GB" dirty="0" smtClean="0"/>
              <a:t> </a:t>
            </a:r>
            <a:r>
              <a:rPr lang="en-GB" dirty="0" err="1"/>
              <a:t>varchar</a:t>
            </a:r>
            <a:r>
              <a:rPr lang="en-GB" dirty="0"/>
              <a:t>(15)</a:t>
            </a:r>
            <a:r>
              <a:rPr lang="en-GB" dirty="0" smtClean="0"/>
              <a:t>,</a:t>
            </a:r>
          </a:p>
          <a:p>
            <a:pPr marL="0" indent="0">
              <a:buNone/>
            </a:pPr>
            <a:r>
              <a:rPr lang="en-GB" dirty="0"/>
              <a:t>	</a:t>
            </a:r>
            <a:r>
              <a:rPr lang="en-GB" dirty="0" smtClean="0"/>
              <a:t>		Age </a:t>
            </a:r>
            <a:r>
              <a:rPr lang="en-GB" dirty="0" err="1" smtClean="0"/>
              <a:t>int</a:t>
            </a:r>
            <a:r>
              <a:rPr lang="en-GB" dirty="0" smtClean="0"/>
              <a:t>)</a:t>
            </a:r>
            <a:r>
              <a:rPr lang="en-GB" dirty="0"/>
              <a:t>"</a:t>
            </a:r>
            <a:r>
              <a:rPr lang="en-GB" dirty="0" smtClean="0"/>
              <a:t>;</a:t>
            </a:r>
          </a:p>
          <a:p>
            <a:pPr marL="0" indent="0">
              <a:buNone/>
            </a:pPr>
            <a:endParaRPr lang="en-GB" dirty="0"/>
          </a:p>
          <a:p>
            <a:pPr marL="0" indent="0">
              <a:buNone/>
            </a:pPr>
            <a:r>
              <a:rPr lang="en-GB" dirty="0"/>
              <a:t>	</a:t>
            </a:r>
            <a:r>
              <a:rPr lang="en-GB" dirty="0" smtClean="0"/>
              <a:t>	</a:t>
            </a:r>
            <a:r>
              <a:rPr lang="en-GB" dirty="0" err="1" smtClean="0"/>
              <a:t>mysql_query</a:t>
            </a:r>
            <a:r>
              <a:rPr lang="en-GB" dirty="0"/>
              <a:t>($</a:t>
            </a:r>
            <a:r>
              <a:rPr lang="en-GB" dirty="0" err="1"/>
              <a:t>sql</a:t>
            </a:r>
            <a:r>
              <a:rPr lang="en-GB" dirty="0"/>
              <a:t>,$connect);</a:t>
            </a:r>
          </a:p>
          <a:p>
            <a:endParaRPr lang="en-GB" dirty="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198</a:t>
            </a:fld>
            <a:endParaRPr lang="fr-FR"/>
          </a:p>
        </p:txBody>
      </p:sp>
    </p:spTree>
    <p:extLst>
      <p:ext uri="{BB962C8B-B14F-4D97-AF65-F5344CB8AC3E}">
        <p14:creationId xmlns:p14="http://schemas.microsoft.com/office/powerpoint/2010/main" val="20164742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
            </a:r>
            <a:br>
              <a:rPr lang="fr-FR" b="1" dirty="0" smtClean="0">
                <a:solidFill>
                  <a:schemeClr val="accent1"/>
                </a:solidFill>
              </a:rPr>
            </a:br>
            <a:r>
              <a:rPr lang="fr-FR" b="1" dirty="0" smtClean="0">
                <a:solidFill>
                  <a:schemeClr val="accent1"/>
                </a:solidFill>
              </a:rPr>
              <a:t>Insertion dans une table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L’instruction SQL « INSERT INTO » est utilisée pour insérer des données dans une table</a:t>
            </a:r>
            <a:r>
              <a:rPr lang="fr-FR" dirty="0" smtClean="0"/>
              <a:t>.</a:t>
            </a:r>
          </a:p>
          <a:p>
            <a:r>
              <a:rPr lang="fr-FR" dirty="0" smtClean="0"/>
              <a:t>La syntaxe </a:t>
            </a:r>
            <a:r>
              <a:rPr lang="fr-FR" dirty="0"/>
              <a:t>de cette instruction peut être exprimée de deux manières :</a:t>
            </a:r>
            <a:r>
              <a:rPr lang="en-GB" dirty="0"/>
              <a:t> </a:t>
            </a:r>
            <a:endParaRPr lang="en-GB" dirty="0" smtClean="0"/>
          </a:p>
          <a:p>
            <a:pPr lvl="1">
              <a:buFont typeface="Wingdings" charset="2"/>
              <a:buChar char="Ø"/>
            </a:pPr>
            <a:r>
              <a:rPr lang="fr-FR" dirty="0"/>
              <a:t>La première ne spécifie pas les noms des colonnes où doivent être insérées les données </a:t>
            </a:r>
            <a:r>
              <a:rPr lang="fr-FR" dirty="0" smtClean="0"/>
              <a:t>:</a:t>
            </a:r>
            <a:r>
              <a:rPr lang="en-GB" dirty="0"/>
              <a:t/>
            </a:r>
            <a:br>
              <a:rPr lang="en-GB" dirty="0"/>
            </a:br>
            <a:r>
              <a:rPr lang="en-GB" dirty="0" smtClean="0"/>
              <a:t>		</a:t>
            </a:r>
            <a:r>
              <a:rPr lang="fr-FR" b="1" dirty="0" smtClean="0"/>
              <a:t>INSERT </a:t>
            </a:r>
            <a:r>
              <a:rPr lang="fr-FR" b="1" dirty="0"/>
              <a:t>INTO </a:t>
            </a:r>
            <a:r>
              <a:rPr lang="fr-FR" dirty="0" err="1" smtClean="0"/>
              <a:t>nom_table</a:t>
            </a:r>
            <a:r>
              <a:rPr lang="en-GB" dirty="0"/>
              <a:t/>
            </a:r>
            <a:br>
              <a:rPr lang="en-GB" dirty="0"/>
            </a:br>
            <a:r>
              <a:rPr lang="en-GB" dirty="0" smtClean="0"/>
              <a:t>		</a:t>
            </a:r>
            <a:r>
              <a:rPr lang="fr-FR" b="1" dirty="0" smtClean="0"/>
              <a:t>VALUES</a:t>
            </a:r>
            <a:r>
              <a:rPr lang="fr-FR" dirty="0" smtClean="0"/>
              <a:t> </a:t>
            </a:r>
            <a:r>
              <a:rPr lang="fr-FR" dirty="0"/>
              <a:t>(valeur1, valeur2, valeur3,...)</a:t>
            </a:r>
            <a:r>
              <a:rPr lang="en-GB" dirty="0"/>
              <a:t> </a:t>
            </a:r>
            <a:endParaRPr lang="en-GB" dirty="0" smtClean="0"/>
          </a:p>
          <a:p>
            <a:pPr lvl="1">
              <a:buFont typeface="Wingdings" charset="2"/>
              <a:buChar char="Ø"/>
            </a:pPr>
            <a:r>
              <a:rPr lang="fr-FR" dirty="0" smtClean="0"/>
              <a:t>La </a:t>
            </a:r>
            <a:r>
              <a:rPr lang="fr-FR" dirty="0"/>
              <a:t>seconde spécifie à la fois les noms des </a:t>
            </a:r>
            <a:r>
              <a:rPr lang="fr-FR" dirty="0" smtClean="0"/>
              <a:t>colonnes </a:t>
            </a:r>
            <a:r>
              <a:rPr lang="fr-FR" dirty="0"/>
              <a:t>et les valeurs à insérer :</a:t>
            </a:r>
            <a:r>
              <a:rPr lang="en-GB" dirty="0"/>
              <a:t> </a:t>
            </a:r>
            <a:r>
              <a:rPr lang="en-GB" dirty="0" smtClean="0"/>
              <a:t/>
            </a:r>
            <a:br>
              <a:rPr lang="en-GB" dirty="0" smtClean="0"/>
            </a:br>
            <a:r>
              <a:rPr lang="en-GB" dirty="0" smtClean="0"/>
              <a:t>		</a:t>
            </a:r>
            <a:r>
              <a:rPr lang="fr-FR" b="1" dirty="0" smtClean="0"/>
              <a:t>INSERT </a:t>
            </a:r>
            <a:r>
              <a:rPr lang="fr-FR" b="1" dirty="0"/>
              <a:t>INTO</a:t>
            </a:r>
            <a:r>
              <a:rPr lang="fr-FR" dirty="0"/>
              <a:t> </a:t>
            </a:r>
            <a:r>
              <a:rPr lang="fr-FR" dirty="0" err="1"/>
              <a:t>nom_table</a:t>
            </a:r>
            <a:r>
              <a:rPr lang="fr-FR" dirty="0"/>
              <a:t> (colonne1, colonne2, </a:t>
            </a:r>
            <a:r>
              <a:rPr lang="fr-FR" dirty="0" smtClean="0"/>
              <a:t>									colonne3</a:t>
            </a:r>
            <a:r>
              <a:rPr lang="fr-FR" dirty="0"/>
              <a:t>,...</a:t>
            </a:r>
            <a:r>
              <a:rPr lang="fr-FR" dirty="0" smtClean="0"/>
              <a:t>)</a:t>
            </a:r>
            <a:r>
              <a:rPr lang="en-GB" dirty="0"/>
              <a:t/>
            </a:r>
            <a:br>
              <a:rPr lang="en-GB" dirty="0"/>
            </a:br>
            <a:r>
              <a:rPr lang="en-GB" dirty="0" smtClean="0"/>
              <a:t>		</a:t>
            </a:r>
            <a:r>
              <a:rPr lang="fr-FR" b="1" dirty="0" smtClean="0"/>
              <a:t>VALUES</a:t>
            </a:r>
            <a:r>
              <a:rPr lang="fr-FR" dirty="0" smtClean="0"/>
              <a:t> </a:t>
            </a:r>
            <a:r>
              <a:rPr lang="fr-FR" dirty="0"/>
              <a:t>(valeur1, valeur2, valeur3,...)</a:t>
            </a:r>
            <a:r>
              <a:rPr lang="en-GB"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199</a:t>
            </a:fld>
            <a:endParaRPr lang="fr-FR"/>
          </a:p>
        </p:txBody>
      </p:sp>
    </p:spTree>
    <p:extLst>
      <p:ext uri="{BB962C8B-B14F-4D97-AF65-F5344CB8AC3E}">
        <p14:creationId xmlns:p14="http://schemas.microsoft.com/office/powerpoint/2010/main" val="130632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Objet de ce Cours</a:t>
            </a:r>
            <a:endParaRPr lang="fr-FR" b="1" dirty="0">
              <a:solidFill>
                <a:schemeClr val="accent1"/>
              </a:solidFill>
            </a:endParaRPr>
          </a:p>
        </p:txBody>
      </p:sp>
      <p:sp>
        <p:nvSpPr>
          <p:cNvPr id="3" name="Espace réservé du contenu 2"/>
          <p:cNvSpPr>
            <a:spLocks noGrp="1"/>
          </p:cNvSpPr>
          <p:nvPr>
            <p:ph idx="1"/>
          </p:nvPr>
        </p:nvSpPr>
        <p:spPr/>
        <p:txBody>
          <a:bodyPr>
            <a:normAutofit fontScale="70000" lnSpcReduction="20000"/>
          </a:bodyPr>
          <a:lstStyle/>
          <a:p>
            <a:r>
              <a:rPr lang="fr-FR" sz="2800" dirty="0" smtClean="0"/>
              <a:t>Développer des programmes qui s ’exécutent sur un serveur web distant à partir d’une page en html.</a:t>
            </a:r>
            <a:br>
              <a:rPr lang="fr-FR" sz="2800" dirty="0" smtClean="0"/>
            </a:br>
            <a:endParaRPr lang="fr-FR" sz="2800" dirty="0" smtClean="0"/>
          </a:p>
          <a:p>
            <a:r>
              <a:rPr lang="fr-FR" sz="2800" dirty="0"/>
              <a:t> </a:t>
            </a:r>
            <a:r>
              <a:rPr lang="fr-FR" sz="2800" dirty="0" smtClean="0"/>
              <a:t>Rendre une page web dynamique et traiter les données d’un formulaire html via des programmes qui s’exécutent sur un serveur distant.</a:t>
            </a:r>
            <a:br>
              <a:rPr lang="fr-FR" sz="2800" dirty="0" smtClean="0"/>
            </a:br>
            <a:endParaRPr lang="fr-FR" sz="2800" dirty="0" smtClean="0"/>
          </a:p>
          <a:p>
            <a:r>
              <a:rPr lang="fr-FR" sz="2800" dirty="0" smtClean="0"/>
              <a:t>Mettre à jour des SGBD (Système de base de données) sur un serveur distant.</a:t>
            </a:r>
            <a:br>
              <a:rPr lang="fr-FR" sz="2800" dirty="0" smtClean="0"/>
            </a:br>
            <a:endParaRPr lang="fr-FR" sz="2800" dirty="0" smtClean="0"/>
          </a:p>
          <a:p>
            <a:r>
              <a:rPr lang="fr-FR" sz="2800" dirty="0" smtClean="0"/>
              <a:t>Lancer des programmes destinés à effectuer des tâches de fond pour des actions répétées dans le temps.</a:t>
            </a:r>
            <a:br>
              <a:rPr lang="fr-FR" sz="2800" dirty="0" smtClean="0"/>
            </a:br>
            <a:endParaRPr lang="fr-FR" sz="2800" dirty="0" smtClean="0"/>
          </a:p>
          <a:p>
            <a:r>
              <a:rPr lang="fr-FR" sz="2800" dirty="0" smtClean="0"/>
              <a:t>Utiliser les outils employés par les entreprises et apprendre à travailler dans le contexte d’un modèle MVC (Model, </a:t>
            </a:r>
            <a:r>
              <a:rPr lang="fr-FR" sz="2800" dirty="0" err="1" smtClean="0"/>
              <a:t>View</a:t>
            </a:r>
            <a:r>
              <a:rPr lang="fr-FR" sz="2800" dirty="0" smtClean="0"/>
              <a:t>, </a:t>
            </a:r>
            <a:r>
              <a:rPr lang="fr-FR" sz="2800" dirty="0" err="1" smtClean="0"/>
              <a:t>Controler</a:t>
            </a:r>
            <a:r>
              <a:rPr lang="fr-FR" sz="2800" dirty="0" smtClean="0"/>
              <a:t>)</a:t>
            </a:r>
            <a:endParaRPr lang="fr-FR" sz="28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a:t>
            </a:fld>
            <a:endParaRPr lang="fr-FR" dirty="0"/>
          </a:p>
        </p:txBody>
      </p:sp>
    </p:spTree>
    <p:extLst>
      <p:ext uri="{BB962C8B-B14F-4D97-AF65-F5344CB8AC3E}">
        <p14:creationId xmlns:p14="http://schemas.microsoft.com/office/powerpoint/2010/main" val="26887917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Chaînes de Caractères </a:t>
            </a:r>
            <a:r>
              <a:rPr lang="fr-FR" b="1" dirty="0" smtClean="0">
                <a:solidFill>
                  <a:srgbClr val="4F81BD"/>
                </a:solidFill>
              </a:rPr>
              <a:t>: </a:t>
            </a:r>
            <a:br>
              <a:rPr lang="fr-FR" b="1" dirty="0" smtClean="0">
                <a:solidFill>
                  <a:srgbClr val="4F81BD"/>
                </a:solidFill>
              </a:rPr>
            </a:br>
            <a:r>
              <a:rPr lang="fr-FR" b="1" dirty="0" err="1" smtClean="0">
                <a:solidFill>
                  <a:srgbClr val="4F81BD"/>
                </a:solidFill>
              </a:rPr>
              <a:t>Heredoc</a:t>
            </a:r>
            <a:r>
              <a:rPr lang="fr-FR" b="1" dirty="0" smtClean="0">
                <a:solidFill>
                  <a:srgbClr val="4F81BD"/>
                </a:solidFill>
              </a:rPr>
              <a:t> et </a:t>
            </a:r>
            <a:r>
              <a:rPr lang="fr-FR" b="1" dirty="0" err="1" smtClean="0">
                <a:solidFill>
                  <a:srgbClr val="4F81BD"/>
                </a:solidFill>
              </a:rPr>
              <a:t>Nowdoc</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La syntaxe de </a:t>
            </a:r>
            <a:r>
              <a:rPr lang="fr-FR" dirty="0" err="1" smtClean="0"/>
              <a:t>Heredoc</a:t>
            </a:r>
            <a:r>
              <a:rPr lang="fr-FR" dirty="0" smtClean="0"/>
              <a:t> est : </a:t>
            </a:r>
            <a:br>
              <a:rPr lang="fr-FR" dirty="0" smtClean="0"/>
            </a:br>
            <a:r>
              <a:rPr lang="fr-FR" dirty="0"/>
              <a:t>$</a:t>
            </a:r>
            <a:r>
              <a:rPr lang="fr-FR" dirty="0" err="1"/>
              <a:t>str</a:t>
            </a:r>
            <a:r>
              <a:rPr lang="fr-FR" dirty="0"/>
              <a:t> = </a:t>
            </a:r>
            <a:r>
              <a:rPr lang="fr-FR" b="1" dirty="0">
                <a:solidFill>
                  <a:srgbClr val="FF0000"/>
                </a:solidFill>
              </a:rPr>
              <a:t>&lt;&lt;&lt;</a:t>
            </a:r>
            <a:r>
              <a:rPr lang="fr-FR" dirty="0">
                <a:solidFill>
                  <a:schemeClr val="tx2"/>
                </a:solidFill>
              </a:rPr>
              <a:t>EOD</a:t>
            </a:r>
            <a:r>
              <a:rPr lang="fr-FR" dirty="0"/>
              <a:t/>
            </a:r>
            <a:br>
              <a:rPr lang="fr-FR" dirty="0"/>
            </a:br>
            <a:r>
              <a:rPr lang="fr-FR" dirty="0"/>
              <a:t>Exemple de chaîne</a:t>
            </a:r>
            <a:br>
              <a:rPr lang="fr-FR" dirty="0"/>
            </a:br>
            <a:r>
              <a:rPr lang="fr-FR" dirty="0"/>
              <a:t>sur plusieurs lignes</a:t>
            </a:r>
            <a:br>
              <a:rPr lang="fr-FR" dirty="0"/>
            </a:br>
            <a:r>
              <a:rPr lang="fr-FR" dirty="0"/>
              <a:t>en utilisant la syntaxe </a:t>
            </a:r>
            <a:r>
              <a:rPr lang="fr-FR" dirty="0" err="1"/>
              <a:t>Heredoc</a:t>
            </a:r>
            <a:r>
              <a:rPr lang="fr-FR" dirty="0"/>
              <a:t>.</a:t>
            </a:r>
            <a:br>
              <a:rPr lang="fr-FR" dirty="0"/>
            </a:br>
            <a:r>
              <a:rPr lang="fr-FR" dirty="0">
                <a:solidFill>
                  <a:srgbClr val="1F497D"/>
                </a:solidFill>
              </a:rPr>
              <a:t>EOD</a:t>
            </a:r>
            <a:r>
              <a:rPr lang="fr-FR" b="1" dirty="0" smtClean="0">
                <a:solidFill>
                  <a:srgbClr val="FF0000"/>
                </a:solidFill>
              </a:rPr>
              <a:t>;</a:t>
            </a:r>
          </a:p>
          <a:p>
            <a:r>
              <a:rPr lang="fr-FR" b="1" dirty="0" err="1" smtClean="0"/>
              <a:t>Heredoc</a:t>
            </a:r>
            <a:r>
              <a:rPr lang="fr-FR" dirty="0"/>
              <a:t> </a:t>
            </a:r>
            <a:r>
              <a:rPr lang="fr-FR" dirty="0" smtClean="0"/>
              <a:t>permet donc de créer une chaîne s’étendant sur un bloc de ligne avec l’utilisation de l’opérateur &lt;&lt;&lt;, d’un label (ici EOD) et du ;. De plus, PHP7 interprète la chaîne comme si elle était encadrée par des doubles guillemets. </a:t>
            </a:r>
          </a:p>
          <a:p>
            <a:r>
              <a:rPr lang="fr-FR" b="1" dirty="0" err="1" smtClean="0"/>
              <a:t>Nowdoc</a:t>
            </a:r>
            <a:r>
              <a:rPr lang="fr-FR" dirty="0" smtClean="0"/>
              <a:t> </a:t>
            </a:r>
            <a:r>
              <a:rPr lang="fr-FR" dirty="0"/>
              <a:t>est aux chaînes guillemets simples ce qu'</a:t>
            </a:r>
            <a:r>
              <a:rPr lang="fr-FR" dirty="0" err="1"/>
              <a:t>Heredoc</a:t>
            </a:r>
            <a:r>
              <a:rPr lang="fr-FR" dirty="0"/>
              <a:t> est aux chaînes guillemets </a:t>
            </a:r>
            <a:r>
              <a:rPr lang="fr-FR" dirty="0" smtClean="0"/>
              <a:t>doubles, il a été mise en place à partir de PHP 5.3.4. La syntaxe est : </a:t>
            </a:r>
            <a:br>
              <a:rPr lang="fr-FR" dirty="0" smtClean="0"/>
            </a:br>
            <a:r>
              <a:rPr lang="fr-FR" dirty="0" err="1"/>
              <a:t>echo</a:t>
            </a:r>
            <a:r>
              <a:rPr lang="fr-FR" dirty="0"/>
              <a:t> = </a:t>
            </a:r>
            <a:r>
              <a:rPr lang="fr-FR" dirty="0">
                <a:solidFill>
                  <a:srgbClr val="FF0000"/>
                </a:solidFill>
              </a:rPr>
              <a:t>&lt;&lt;&lt;'</a:t>
            </a:r>
            <a:r>
              <a:rPr lang="fr-FR" dirty="0" smtClean="0">
                <a:solidFill>
                  <a:srgbClr val="1F497D"/>
                </a:solidFill>
              </a:rPr>
              <a:t>EOS</a:t>
            </a:r>
            <a:r>
              <a:rPr lang="fr-FR" dirty="0" smtClean="0">
                <a:solidFill>
                  <a:srgbClr val="FF0000"/>
                </a:solidFill>
              </a:rPr>
              <a:t>'</a:t>
            </a:r>
            <a:r>
              <a:rPr lang="fr-FR" dirty="0"/>
              <a:t/>
            </a:r>
            <a:br>
              <a:rPr lang="fr-FR" dirty="0"/>
            </a:br>
            <a:r>
              <a:rPr lang="fr-FR" dirty="0"/>
              <a:t>Exemple de chaîne sur plusieurs lignes en utilisant la syntaxe </a:t>
            </a:r>
            <a:r>
              <a:rPr lang="fr-FR" dirty="0" err="1"/>
              <a:t>Nowdoc</a:t>
            </a:r>
            <a:r>
              <a:rPr lang="fr-FR" dirty="0"/>
              <a:t>.</a:t>
            </a:r>
            <a:br>
              <a:rPr lang="fr-FR" dirty="0"/>
            </a:br>
            <a:r>
              <a:rPr lang="fr-FR" dirty="0"/>
              <a:t>Les barre oblique inversée sont toujours traité de façon </a:t>
            </a:r>
            <a:r>
              <a:rPr lang="fr-FR" dirty="0" err="1"/>
              <a:t>litérale</a:t>
            </a:r>
            <a:r>
              <a:rPr lang="fr-FR" dirty="0"/>
              <a:t>,</a:t>
            </a:r>
            <a:br>
              <a:rPr lang="fr-FR" dirty="0"/>
            </a:br>
            <a:r>
              <a:rPr lang="fr-FR" dirty="0"/>
              <a:t>par exemple \\ and \'.</a:t>
            </a:r>
            <a:br>
              <a:rPr lang="fr-FR" dirty="0"/>
            </a:br>
            <a:r>
              <a:rPr lang="fr-FR" dirty="0" smtClean="0">
                <a:solidFill>
                  <a:srgbClr val="1F497D"/>
                </a:solidFill>
              </a:rPr>
              <a:t>EOS</a:t>
            </a:r>
            <a:r>
              <a:rPr lang="fr-FR" dirty="0" smtClean="0">
                <a:solidFill>
                  <a:srgbClr val="FF0000"/>
                </a:solidFill>
              </a:rPr>
              <a:t>;</a:t>
            </a:r>
            <a:endParaRPr lang="fr-FR" b="1" dirty="0">
              <a:solidFill>
                <a:srgbClr val="FF0000"/>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a:t>
            </a:fld>
            <a:endParaRPr lang="fr-FR"/>
          </a:p>
        </p:txBody>
      </p:sp>
    </p:spTree>
    <p:extLst>
      <p:ext uri="{BB962C8B-B14F-4D97-AF65-F5344CB8AC3E}">
        <p14:creationId xmlns:p14="http://schemas.microsoft.com/office/powerpoint/2010/main" val="25355387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Insertion dans une table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Exemple, </a:t>
            </a:r>
            <a:r>
              <a:rPr lang="fr-FR" dirty="0"/>
              <a:t>nous avions créé une table « Personne » qui contenait trois colonnes « Nom », « </a:t>
            </a:r>
            <a:r>
              <a:rPr lang="fr-FR" dirty="0" err="1"/>
              <a:t>Prenom</a:t>
            </a:r>
            <a:r>
              <a:rPr lang="fr-FR" dirty="0"/>
              <a:t> » et « Age », nous allons maintenant insérer deux nouveaux enregistrements dans la table « Personne » :</a:t>
            </a:r>
            <a:r>
              <a:rPr lang="en-GB" dirty="0"/>
              <a:t> </a:t>
            </a:r>
            <a:endParaRPr lang="en-GB" dirty="0" smtClean="0"/>
          </a:p>
          <a:p>
            <a:endParaRPr lang="en-GB" dirty="0" smtClean="0"/>
          </a:p>
          <a:p>
            <a:pPr marL="0" indent="0">
              <a:buNone/>
            </a:pPr>
            <a:r>
              <a:rPr lang="en-GB" dirty="0" smtClean="0"/>
              <a:t>		</a:t>
            </a:r>
            <a:r>
              <a:rPr lang="en-GB" dirty="0" err="1" smtClean="0"/>
              <a:t>mysql_query</a:t>
            </a:r>
            <a:r>
              <a:rPr lang="en-GB" dirty="0"/>
              <a:t>("INSERT INTO </a:t>
            </a:r>
            <a:r>
              <a:rPr lang="en-GB" dirty="0" err="1"/>
              <a:t>Personne</a:t>
            </a:r>
            <a:r>
              <a:rPr lang="en-GB" dirty="0"/>
              <a:t> (</a:t>
            </a:r>
            <a:r>
              <a:rPr lang="en-GB" dirty="0" err="1"/>
              <a:t>Prenom</a:t>
            </a:r>
            <a:r>
              <a:rPr lang="en-GB" dirty="0"/>
              <a:t>, Nom, Age</a:t>
            </a:r>
            <a:r>
              <a:rPr lang="en-GB" dirty="0" smtClean="0"/>
              <a:t>)</a:t>
            </a:r>
          </a:p>
          <a:p>
            <a:pPr marL="0" indent="0">
              <a:buNone/>
            </a:pPr>
            <a:r>
              <a:rPr lang="en-GB" dirty="0"/>
              <a:t>	</a:t>
            </a:r>
            <a:r>
              <a:rPr lang="en-GB" dirty="0" smtClean="0"/>
              <a:t>					</a:t>
            </a:r>
            <a:r>
              <a:rPr lang="fr-FR" dirty="0" smtClean="0"/>
              <a:t>VALUES </a:t>
            </a:r>
            <a:r>
              <a:rPr lang="fr-FR" dirty="0"/>
              <a:t>('Pierre', 'Le Grand', '35'</a:t>
            </a:r>
            <a:r>
              <a:rPr lang="fr-FR" dirty="0" smtClean="0"/>
              <a:t>) », $</a:t>
            </a:r>
            <a:r>
              <a:rPr lang="fr-FR" dirty="0" err="1" smtClean="0"/>
              <a:t>connect</a:t>
            </a:r>
            <a:r>
              <a:rPr lang="fr-FR" dirty="0" smtClean="0"/>
              <a:t>)</a:t>
            </a:r>
            <a:r>
              <a:rPr lang="fr-FR" dirty="0"/>
              <a:t>;</a:t>
            </a:r>
            <a:endParaRPr lang="en-GB" dirty="0"/>
          </a:p>
          <a:p>
            <a:endParaRPr lang="en-GB" dirty="0"/>
          </a:p>
          <a:p>
            <a:pPr marL="0" indent="0">
              <a:buNone/>
            </a:pPr>
            <a:r>
              <a:rPr lang="fr-FR" dirty="0"/>
              <a:t>	</a:t>
            </a:r>
            <a:r>
              <a:rPr lang="fr-FR" dirty="0" smtClean="0"/>
              <a:t>	</a:t>
            </a:r>
            <a:r>
              <a:rPr lang="en-GB" dirty="0" err="1" smtClean="0"/>
              <a:t>mysql_query</a:t>
            </a:r>
            <a:r>
              <a:rPr lang="en-GB" dirty="0"/>
              <a:t>("INSERT INTO </a:t>
            </a:r>
            <a:r>
              <a:rPr lang="en-GB" dirty="0" err="1"/>
              <a:t>Personne</a:t>
            </a:r>
            <a:r>
              <a:rPr lang="en-GB" dirty="0"/>
              <a:t> (</a:t>
            </a:r>
            <a:r>
              <a:rPr lang="en-GB" dirty="0" err="1"/>
              <a:t>Prenom</a:t>
            </a:r>
            <a:r>
              <a:rPr lang="en-GB" dirty="0"/>
              <a:t>, Nom, Age) </a:t>
            </a:r>
          </a:p>
          <a:p>
            <a:pPr marL="0" indent="0">
              <a:buNone/>
            </a:pPr>
            <a:r>
              <a:rPr lang="en-US" dirty="0"/>
              <a:t>	</a:t>
            </a:r>
            <a:r>
              <a:rPr lang="en-US" dirty="0" smtClean="0"/>
              <a:t>					</a:t>
            </a:r>
            <a:r>
              <a:rPr lang="fr-FR" dirty="0" smtClean="0"/>
              <a:t>VALUES </a:t>
            </a:r>
            <a:r>
              <a:rPr lang="fr-FR" dirty="0"/>
              <a:t>('Gérard', 'Simard', '33'</a:t>
            </a:r>
            <a:r>
              <a:rPr lang="fr-FR" dirty="0" smtClean="0"/>
              <a:t>) », $</a:t>
            </a:r>
            <a:r>
              <a:rPr lang="fr-FR" dirty="0" err="1" smtClean="0"/>
              <a:t>connect</a:t>
            </a:r>
            <a:r>
              <a:rPr lang="fr-FR" dirty="0" smtClean="0"/>
              <a:t>)</a:t>
            </a:r>
            <a:r>
              <a:rPr lang="fr-FR" dirty="0"/>
              <a:t>;</a:t>
            </a:r>
            <a:endParaRPr lang="en-GB" dirty="0"/>
          </a:p>
          <a:p>
            <a:pPr marL="0" indent="0">
              <a:buNone/>
            </a:pPr>
            <a:r>
              <a:rPr lang="fr-FR" dirty="0"/>
              <a:t> </a:t>
            </a:r>
            <a:endParaRPr lang="en-GB" dirty="0"/>
          </a:p>
          <a:p>
            <a:pPr marL="0" indent="0">
              <a:buNone/>
            </a:pPr>
            <a:r>
              <a:rPr lang="fr-FR" dirty="0"/>
              <a:t>	</a:t>
            </a:r>
            <a:r>
              <a:rPr lang="fr-FR" dirty="0" smtClean="0"/>
              <a:t>	</a:t>
            </a:r>
            <a:r>
              <a:rPr lang="fr-FR" dirty="0" err="1" smtClean="0"/>
              <a:t>mysql_close</a:t>
            </a:r>
            <a:r>
              <a:rPr lang="fr-FR" dirty="0"/>
              <a:t>($</a:t>
            </a:r>
            <a:r>
              <a:rPr lang="fr-FR" dirty="0" err="1"/>
              <a:t>connect</a:t>
            </a:r>
            <a:r>
              <a:rPr lang="fr-FR" dirty="0"/>
              <a:t>);</a:t>
            </a: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200</a:t>
            </a:fld>
            <a:endParaRPr lang="fr-FR"/>
          </a:p>
        </p:txBody>
      </p:sp>
    </p:spTree>
    <p:extLst>
      <p:ext uri="{BB962C8B-B14F-4D97-AF65-F5344CB8AC3E}">
        <p14:creationId xmlns:p14="http://schemas.microsoft.com/office/powerpoint/2010/main" val="9740943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Insertion </a:t>
            </a:r>
            <a:r>
              <a:rPr lang="fr-FR" b="1" dirty="0" smtClean="0">
                <a:solidFill>
                  <a:schemeClr val="accent1"/>
                </a:solidFill>
              </a:rPr>
              <a:t>multiple dans </a:t>
            </a:r>
            <a:r>
              <a:rPr lang="fr-FR" b="1" dirty="0">
                <a:solidFill>
                  <a:schemeClr val="accent1"/>
                </a:solidFill>
              </a:rPr>
              <a:t>une table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Pour enchaîner plusieurs requêtes d’insertions nous faisons appel à la fonction </a:t>
            </a:r>
            <a:r>
              <a:rPr lang="fr-FR" b="1" dirty="0" err="1" smtClean="0"/>
              <a:t>mysqli_multi_query</a:t>
            </a:r>
            <a:r>
              <a:rPr lang="fr-FR" b="1" dirty="0" smtClean="0"/>
              <a:t>()</a:t>
            </a:r>
            <a:r>
              <a:rPr lang="fr-FR" dirty="0" smtClean="0"/>
              <a:t>.</a:t>
            </a:r>
          </a:p>
          <a:p>
            <a:r>
              <a:rPr lang="fr-FR" dirty="0" smtClean="0"/>
              <a:t>Exemple : </a:t>
            </a:r>
          </a:p>
          <a:p>
            <a:pPr marL="0" indent="0">
              <a:buNone/>
            </a:pPr>
            <a:r>
              <a:rPr lang="fr-FR" dirty="0" smtClean="0"/>
              <a:t>	$</a:t>
            </a:r>
            <a:r>
              <a:rPr lang="fr-FR" dirty="0" err="1" smtClean="0"/>
              <a:t>sql</a:t>
            </a:r>
            <a:r>
              <a:rPr lang="fr-FR" dirty="0" smtClean="0"/>
              <a:t> = "INSERT INTO Personne (</a:t>
            </a:r>
            <a:r>
              <a:rPr lang="fr-FR" dirty="0" err="1" smtClean="0"/>
              <a:t>prenom</a:t>
            </a:r>
            <a:r>
              <a:rPr lang="fr-FR" dirty="0" smtClean="0"/>
              <a:t>, nom, </a:t>
            </a:r>
            <a:r>
              <a:rPr lang="fr-FR" dirty="0" err="1" smtClean="0"/>
              <a:t>age</a:t>
            </a:r>
            <a:r>
              <a:rPr lang="fr-FR" dirty="0" smtClean="0"/>
              <a:t>)</a:t>
            </a:r>
            <a:br>
              <a:rPr lang="fr-FR" dirty="0" smtClean="0"/>
            </a:br>
            <a:r>
              <a:rPr lang="fr-FR" dirty="0" smtClean="0"/>
              <a:t>		VALUES ('John', '</a:t>
            </a:r>
            <a:r>
              <a:rPr lang="fr-FR" dirty="0" err="1" smtClean="0"/>
              <a:t>Doe</a:t>
            </a:r>
            <a:r>
              <a:rPr lang="fr-FR" dirty="0" smtClean="0"/>
              <a:t>', ’24');";</a:t>
            </a:r>
            <a:br>
              <a:rPr lang="fr-FR" dirty="0" smtClean="0"/>
            </a:br>
            <a:r>
              <a:rPr lang="fr-FR" dirty="0" smtClean="0"/>
              <a:t>	$</a:t>
            </a:r>
            <a:r>
              <a:rPr lang="fr-FR" dirty="0" err="1" smtClean="0"/>
              <a:t>sql</a:t>
            </a:r>
            <a:r>
              <a:rPr lang="fr-FR" dirty="0" smtClean="0"/>
              <a:t> .= "INSERT INTO Personne (</a:t>
            </a:r>
            <a:r>
              <a:rPr lang="fr-FR" dirty="0" err="1" smtClean="0"/>
              <a:t>prenom</a:t>
            </a:r>
            <a:r>
              <a:rPr lang="fr-FR" dirty="0" smtClean="0"/>
              <a:t>, nom, </a:t>
            </a:r>
            <a:r>
              <a:rPr lang="fr-FR" dirty="0" err="1" smtClean="0"/>
              <a:t>age</a:t>
            </a:r>
            <a:r>
              <a:rPr lang="fr-FR" dirty="0" smtClean="0"/>
              <a:t>)</a:t>
            </a:r>
            <a:br>
              <a:rPr lang="fr-FR" dirty="0" smtClean="0"/>
            </a:br>
            <a:r>
              <a:rPr lang="fr-FR" dirty="0" smtClean="0"/>
              <a:t>		VALUES ('Mary', 'Moe', ’20');";</a:t>
            </a:r>
            <a:br>
              <a:rPr lang="fr-FR" dirty="0" smtClean="0"/>
            </a:br>
            <a:r>
              <a:rPr lang="fr-FR" dirty="0" smtClean="0"/>
              <a:t>	$</a:t>
            </a:r>
            <a:r>
              <a:rPr lang="fr-FR" dirty="0" err="1" smtClean="0"/>
              <a:t>sql</a:t>
            </a:r>
            <a:r>
              <a:rPr lang="fr-FR" dirty="0" smtClean="0"/>
              <a:t> .= "INSERT INTO Personne (</a:t>
            </a:r>
            <a:r>
              <a:rPr lang="fr-FR" dirty="0" err="1" smtClean="0"/>
              <a:t>prenom</a:t>
            </a:r>
            <a:r>
              <a:rPr lang="fr-FR" dirty="0" smtClean="0"/>
              <a:t>, nom, </a:t>
            </a:r>
            <a:r>
              <a:rPr lang="fr-FR" dirty="0" err="1" smtClean="0"/>
              <a:t>age</a:t>
            </a:r>
            <a:r>
              <a:rPr lang="fr-FR" dirty="0" smtClean="0"/>
              <a:t>)</a:t>
            </a:r>
            <a:br>
              <a:rPr lang="fr-FR" dirty="0" smtClean="0"/>
            </a:br>
            <a:r>
              <a:rPr lang="fr-FR" dirty="0" smtClean="0"/>
              <a:t>		VALUES ('Julie', '</a:t>
            </a:r>
            <a:r>
              <a:rPr lang="fr-FR" dirty="0" err="1" smtClean="0"/>
              <a:t>Dooley</a:t>
            </a:r>
            <a:r>
              <a:rPr lang="fr-FR" dirty="0" smtClean="0"/>
              <a:t>', ’22')";</a:t>
            </a:r>
            <a:br>
              <a:rPr lang="fr-FR" dirty="0" smtClean="0"/>
            </a:br>
            <a:r>
              <a:rPr lang="fr-FR" dirty="0" smtClean="0"/>
              <a:t/>
            </a:r>
            <a:br>
              <a:rPr lang="fr-FR" dirty="0" smtClean="0"/>
            </a:br>
            <a:r>
              <a:rPr lang="fr-FR" dirty="0" smtClean="0"/>
              <a:t>	if (</a:t>
            </a:r>
            <a:r>
              <a:rPr lang="fr-FR" dirty="0" err="1" smtClean="0"/>
              <a:t>mysqli_multi_query</a:t>
            </a:r>
            <a:r>
              <a:rPr lang="fr-FR" dirty="0" smtClean="0"/>
              <a:t>($</a:t>
            </a:r>
            <a:r>
              <a:rPr lang="fr-FR" dirty="0" err="1" smtClean="0"/>
              <a:t>conn</a:t>
            </a:r>
            <a:r>
              <a:rPr lang="fr-FR" dirty="0" smtClean="0"/>
              <a:t>, $</a:t>
            </a:r>
            <a:r>
              <a:rPr lang="fr-FR" dirty="0" err="1" smtClean="0"/>
              <a:t>sql</a:t>
            </a:r>
            <a:r>
              <a:rPr lang="fr-FR" dirty="0" smtClean="0"/>
              <a:t>)) {</a:t>
            </a:r>
            <a:br>
              <a:rPr lang="fr-FR" dirty="0" smtClean="0"/>
            </a:br>
            <a:r>
              <a:rPr lang="fr-FR" dirty="0" smtClean="0"/>
              <a:t>    		</a:t>
            </a:r>
            <a:r>
              <a:rPr lang="fr-FR" dirty="0" err="1" smtClean="0"/>
              <a:t>echo</a:t>
            </a:r>
            <a:r>
              <a:rPr lang="fr-FR" dirty="0" smtClean="0"/>
              <a:t> ”Les nouvelles insertions ont été exécutées";</a:t>
            </a:r>
            <a:br>
              <a:rPr lang="fr-FR" dirty="0" smtClean="0"/>
            </a:br>
            <a:r>
              <a:rPr lang="fr-FR" dirty="0" smtClean="0"/>
              <a:t>	} </a:t>
            </a:r>
            <a:r>
              <a:rPr lang="fr-FR" dirty="0" err="1" smtClean="0"/>
              <a:t>else</a:t>
            </a:r>
            <a:r>
              <a:rPr lang="fr-FR" dirty="0" smtClean="0"/>
              <a:t> {</a:t>
            </a:r>
            <a:br>
              <a:rPr lang="fr-FR" dirty="0" smtClean="0"/>
            </a:br>
            <a:r>
              <a:rPr lang="fr-FR" dirty="0" smtClean="0"/>
              <a:t>    		</a:t>
            </a:r>
            <a:r>
              <a:rPr lang="fr-FR" dirty="0" err="1" smtClean="0"/>
              <a:t>echo</a:t>
            </a:r>
            <a:r>
              <a:rPr lang="fr-FR" dirty="0" smtClean="0"/>
              <a:t> ”Erreur d’insertion : " . $</a:t>
            </a:r>
            <a:r>
              <a:rPr lang="fr-FR" dirty="0" err="1" smtClean="0"/>
              <a:t>sql</a:t>
            </a:r>
            <a:r>
              <a:rPr lang="fr-FR" dirty="0" smtClean="0"/>
              <a:t> . "&lt;</a:t>
            </a:r>
            <a:r>
              <a:rPr lang="fr-FR" dirty="0" err="1" smtClean="0"/>
              <a:t>br</a:t>
            </a:r>
            <a:r>
              <a:rPr lang="fr-FR" dirty="0" smtClean="0"/>
              <a:t>&gt;" . </a:t>
            </a:r>
            <a:r>
              <a:rPr lang="fr-FR" dirty="0" err="1" smtClean="0"/>
              <a:t>mysqli_error</a:t>
            </a:r>
            <a:r>
              <a:rPr lang="fr-FR" dirty="0" smtClean="0"/>
              <a:t>($</a:t>
            </a:r>
            <a:r>
              <a:rPr lang="fr-FR" dirty="0" err="1" smtClean="0"/>
              <a:t>conn</a:t>
            </a:r>
            <a:r>
              <a:rPr lang="fr-FR" dirty="0" smtClean="0"/>
              <a:t>);</a:t>
            </a:r>
            <a:br>
              <a:rPr lang="fr-FR" dirty="0" smtClean="0"/>
            </a:br>
            <a:r>
              <a:rPr lang="en-US"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201</a:t>
            </a:fld>
            <a:endParaRPr lang="fr-FR"/>
          </a:p>
        </p:txBody>
      </p:sp>
    </p:spTree>
    <p:extLst>
      <p:ext uri="{BB962C8B-B14F-4D97-AF65-F5344CB8AC3E}">
        <p14:creationId xmlns:p14="http://schemas.microsoft.com/office/powerpoint/2010/main" val="32055859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Insertion avec auto-incrémentation de clé primaire</a:t>
            </a:r>
            <a:endParaRPr lang="fr-FR" dirty="0"/>
          </a:p>
        </p:txBody>
      </p:sp>
      <p:sp>
        <p:nvSpPr>
          <p:cNvPr id="3" name="Espace réservé du contenu 2"/>
          <p:cNvSpPr>
            <a:spLocks noGrp="1"/>
          </p:cNvSpPr>
          <p:nvPr>
            <p:ph idx="1"/>
          </p:nvPr>
        </p:nvSpPr>
        <p:spPr/>
        <p:txBody>
          <a:bodyPr/>
          <a:lstStyle/>
          <a:p>
            <a:r>
              <a:rPr lang="fr-FR" dirty="0" smtClean="0"/>
              <a:t>Considérons une table avec dont le champ id est une clé primaire auto incrémentée,</a:t>
            </a:r>
          </a:p>
          <a:p>
            <a:r>
              <a:rPr lang="fr-FR" dirty="0" smtClean="0"/>
              <a:t>Chaque insertion implique l’auto incrémentation automatique du champ id.</a:t>
            </a:r>
          </a:p>
          <a:p>
            <a:r>
              <a:rPr lang="fr-FR" dirty="0"/>
              <a:t>La fonction </a:t>
            </a:r>
            <a:r>
              <a:rPr lang="fr-FR" dirty="0" err="1" smtClean="0"/>
              <a:t>mysqli_insert_id</a:t>
            </a:r>
            <a:r>
              <a:rPr lang="fr-FR" dirty="0" smtClean="0"/>
              <a:t> permet de récupérer la dernière valeur du champ id.</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202</a:t>
            </a:fld>
            <a:endParaRPr lang="fr-FR"/>
          </a:p>
        </p:txBody>
      </p:sp>
    </p:spTree>
    <p:extLst>
      <p:ext uri="{BB962C8B-B14F-4D97-AF65-F5344CB8AC3E}">
        <p14:creationId xmlns:p14="http://schemas.microsoft.com/office/powerpoint/2010/main" val="144548326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Insertion avec auto-incrémentation de clé primaire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Exemple:  </a:t>
            </a:r>
            <a:r>
              <a:rPr lang="fr-FR" dirty="0"/>
              <a:t>S</a:t>
            </a:r>
            <a:r>
              <a:rPr lang="fr-FR" dirty="0" smtClean="0"/>
              <a:t>oit la table : </a:t>
            </a:r>
          </a:p>
          <a:p>
            <a:pPr marL="0" indent="0">
              <a:buNone/>
            </a:pPr>
            <a:r>
              <a:rPr lang="fr-FR" dirty="0" smtClean="0"/>
              <a:t>	CREATE TABLE Personne (</a:t>
            </a:r>
            <a:br>
              <a:rPr lang="fr-FR" dirty="0" smtClean="0"/>
            </a:br>
            <a:r>
              <a:rPr lang="fr-FR" dirty="0" smtClean="0"/>
              <a:t>		id INT(6) UNSIGNED AUTO_INCREMENT PRIMARY KEY,</a:t>
            </a:r>
            <a:br>
              <a:rPr lang="fr-FR" dirty="0" smtClean="0"/>
            </a:br>
            <a:r>
              <a:rPr lang="fr-FR" dirty="0" smtClean="0"/>
              <a:t>		nom VARCHAR(30) NOT NULL,</a:t>
            </a:r>
          </a:p>
          <a:p>
            <a:pPr marL="0" indent="0">
              <a:buNone/>
            </a:pPr>
            <a:r>
              <a:rPr lang="fr-FR" dirty="0"/>
              <a:t>	</a:t>
            </a:r>
            <a:r>
              <a:rPr lang="fr-FR" dirty="0" smtClean="0"/>
              <a:t>	</a:t>
            </a:r>
            <a:r>
              <a:rPr lang="fr-FR" dirty="0" err="1" smtClean="0"/>
              <a:t>prenom</a:t>
            </a:r>
            <a:r>
              <a:rPr lang="fr-FR" dirty="0" smtClean="0"/>
              <a:t> </a:t>
            </a:r>
            <a:r>
              <a:rPr lang="fr-FR" dirty="0"/>
              <a:t>VARCHAR(30) NOT </a:t>
            </a:r>
            <a:r>
              <a:rPr lang="fr-FR" dirty="0" smtClean="0"/>
              <a:t>NULL,</a:t>
            </a:r>
            <a:br>
              <a:rPr lang="fr-FR" dirty="0" smtClean="0"/>
            </a:br>
            <a:r>
              <a:rPr lang="fr-FR" dirty="0" smtClean="0"/>
              <a:t>		</a:t>
            </a:r>
            <a:r>
              <a:rPr lang="fr-FR" dirty="0" err="1" smtClean="0"/>
              <a:t>age</a:t>
            </a:r>
            <a:r>
              <a:rPr lang="fr-FR" dirty="0" smtClean="0"/>
              <a:t> INT(3),</a:t>
            </a:r>
            <a:br>
              <a:rPr lang="fr-FR" dirty="0" smtClean="0"/>
            </a:br>
            <a:r>
              <a:rPr lang="fr-FR" dirty="0" smtClean="0"/>
              <a:t>		</a:t>
            </a:r>
            <a:r>
              <a:rPr lang="fr-FR" dirty="0" err="1" smtClean="0"/>
              <a:t>date_saisie</a:t>
            </a:r>
            <a:r>
              <a:rPr lang="fr-FR" dirty="0" smtClean="0"/>
              <a:t> TIMESTAMP) </a:t>
            </a:r>
          </a:p>
          <a:p>
            <a:r>
              <a:rPr lang="fr-FR" dirty="0" smtClean="0"/>
              <a:t>Le code pour insérer un élément et récupérer ensuite son Id est : </a:t>
            </a:r>
          </a:p>
          <a:p>
            <a:pPr marL="0" indent="0">
              <a:buNone/>
            </a:pPr>
            <a:r>
              <a:rPr lang="en-US" dirty="0" smtClean="0"/>
              <a:t>	</a:t>
            </a:r>
            <a:r>
              <a:rPr lang="fr-FR" dirty="0" smtClean="0"/>
              <a:t>$</a:t>
            </a:r>
            <a:r>
              <a:rPr lang="fr-FR" dirty="0" err="1" smtClean="0"/>
              <a:t>sql</a:t>
            </a:r>
            <a:r>
              <a:rPr lang="fr-FR" dirty="0" smtClean="0"/>
              <a:t> = "INSERT INTO Personne (</a:t>
            </a:r>
            <a:r>
              <a:rPr lang="fr-FR" dirty="0" err="1" smtClean="0"/>
              <a:t>prenom</a:t>
            </a:r>
            <a:r>
              <a:rPr lang="fr-FR" dirty="0" smtClean="0"/>
              <a:t>, nom, </a:t>
            </a:r>
            <a:r>
              <a:rPr lang="fr-FR" dirty="0" err="1" smtClean="0"/>
              <a:t>age</a:t>
            </a:r>
            <a:r>
              <a:rPr lang="fr-FR" dirty="0" smtClean="0"/>
              <a:t>)</a:t>
            </a:r>
            <a:br>
              <a:rPr lang="fr-FR" dirty="0" smtClean="0"/>
            </a:br>
            <a:r>
              <a:rPr lang="fr-FR" dirty="0" smtClean="0"/>
              <a:t>	VALUES ('John', '</a:t>
            </a:r>
            <a:r>
              <a:rPr lang="fr-FR" dirty="0" err="1" smtClean="0"/>
              <a:t>Doe</a:t>
            </a:r>
            <a:r>
              <a:rPr lang="fr-FR" dirty="0" smtClean="0"/>
              <a:t>', </a:t>
            </a:r>
            <a:r>
              <a:rPr lang="fr-FR" dirty="0"/>
              <a:t>'</a:t>
            </a:r>
            <a:r>
              <a:rPr lang="fr-FR" dirty="0" smtClean="0"/>
              <a:t>23</a:t>
            </a:r>
            <a:r>
              <a:rPr lang="fr-FR" dirty="0"/>
              <a:t>')</a:t>
            </a:r>
            <a:r>
              <a:rPr lang="fr-FR" dirty="0" smtClean="0"/>
              <a:t>";</a:t>
            </a:r>
            <a:br>
              <a:rPr lang="fr-FR" dirty="0" smtClean="0"/>
            </a:br>
            <a:r>
              <a:rPr lang="fr-FR" dirty="0" smtClean="0"/>
              <a:t/>
            </a:r>
            <a:br>
              <a:rPr lang="fr-FR" dirty="0" smtClean="0"/>
            </a:br>
            <a:r>
              <a:rPr lang="fr-FR" dirty="0" smtClean="0"/>
              <a:t>	if (</a:t>
            </a:r>
            <a:r>
              <a:rPr lang="fr-FR" dirty="0" err="1" smtClean="0"/>
              <a:t>mysqli_query</a:t>
            </a:r>
            <a:r>
              <a:rPr lang="fr-FR" dirty="0" smtClean="0"/>
              <a:t>($</a:t>
            </a:r>
            <a:r>
              <a:rPr lang="fr-FR" dirty="0" err="1" smtClean="0"/>
              <a:t>conn</a:t>
            </a:r>
            <a:r>
              <a:rPr lang="fr-FR" dirty="0" smtClean="0"/>
              <a:t>, $</a:t>
            </a:r>
            <a:r>
              <a:rPr lang="fr-FR" dirty="0" err="1" smtClean="0"/>
              <a:t>sql</a:t>
            </a:r>
            <a:r>
              <a:rPr lang="fr-FR" dirty="0" smtClean="0"/>
              <a:t>)) {</a:t>
            </a:r>
            <a:br>
              <a:rPr lang="fr-FR" dirty="0" smtClean="0"/>
            </a:br>
            <a:r>
              <a:rPr lang="fr-FR" dirty="0" smtClean="0"/>
              <a:t>    		$</a:t>
            </a:r>
            <a:r>
              <a:rPr lang="fr-FR" dirty="0" err="1" smtClean="0"/>
              <a:t>last_id</a:t>
            </a:r>
            <a:r>
              <a:rPr lang="fr-FR" dirty="0" smtClean="0"/>
              <a:t> = </a:t>
            </a:r>
            <a:r>
              <a:rPr lang="fr-FR" b="1" dirty="0" err="1" smtClean="0"/>
              <a:t>mysqli_insert_id</a:t>
            </a:r>
            <a:r>
              <a:rPr lang="fr-FR" dirty="0" smtClean="0"/>
              <a:t>($</a:t>
            </a:r>
            <a:r>
              <a:rPr lang="fr-FR" dirty="0" err="1" smtClean="0"/>
              <a:t>conn</a:t>
            </a:r>
            <a:r>
              <a:rPr lang="fr-FR" dirty="0" smtClean="0"/>
              <a:t>);</a:t>
            </a:r>
            <a:br>
              <a:rPr lang="fr-FR" dirty="0" smtClean="0"/>
            </a:br>
            <a:r>
              <a:rPr lang="fr-FR" dirty="0" smtClean="0"/>
              <a:t>    		</a:t>
            </a:r>
            <a:r>
              <a:rPr lang="fr-FR" dirty="0" err="1" smtClean="0"/>
              <a:t>echo</a:t>
            </a:r>
            <a:r>
              <a:rPr lang="fr-FR" dirty="0" smtClean="0"/>
              <a:t> ”Nouvel enregistrement ok, le nouvel ID est : " . $</a:t>
            </a:r>
            <a:r>
              <a:rPr lang="fr-FR" dirty="0" err="1" smtClean="0"/>
              <a:t>last_id</a:t>
            </a:r>
            <a:r>
              <a:rPr lang="fr-FR" dirty="0" smtClean="0"/>
              <a:t>;</a:t>
            </a:r>
            <a:br>
              <a:rPr lang="fr-FR" dirty="0" smtClean="0"/>
            </a:br>
            <a:r>
              <a:rPr lang="fr-FR" dirty="0" smtClean="0"/>
              <a:t>	} </a:t>
            </a:r>
            <a:r>
              <a:rPr lang="fr-FR" dirty="0" err="1" smtClean="0"/>
              <a:t>else</a:t>
            </a:r>
            <a:r>
              <a:rPr lang="fr-FR" dirty="0" smtClean="0"/>
              <a:t> {</a:t>
            </a:r>
            <a:br>
              <a:rPr lang="fr-FR" dirty="0" smtClean="0"/>
            </a:br>
            <a:r>
              <a:rPr lang="fr-FR" dirty="0" smtClean="0"/>
              <a:t>   	 	</a:t>
            </a:r>
            <a:r>
              <a:rPr lang="fr-FR" dirty="0" err="1" smtClean="0"/>
              <a:t>echo</a:t>
            </a:r>
            <a:r>
              <a:rPr lang="fr-FR" dirty="0" smtClean="0"/>
              <a:t> "Erreur: " . $</a:t>
            </a:r>
            <a:r>
              <a:rPr lang="fr-FR" dirty="0" err="1" smtClean="0"/>
              <a:t>sql</a:t>
            </a:r>
            <a:r>
              <a:rPr lang="fr-FR" dirty="0" smtClean="0"/>
              <a:t> . "&lt;</a:t>
            </a:r>
            <a:r>
              <a:rPr lang="fr-FR" dirty="0" err="1" smtClean="0"/>
              <a:t>br</a:t>
            </a:r>
            <a:r>
              <a:rPr lang="fr-FR" dirty="0" smtClean="0"/>
              <a:t>&gt;" . </a:t>
            </a:r>
            <a:r>
              <a:rPr lang="fr-FR" dirty="0" err="1" smtClean="0"/>
              <a:t>mysqli_error</a:t>
            </a:r>
            <a:r>
              <a:rPr lang="fr-FR" dirty="0" smtClean="0"/>
              <a:t>($</a:t>
            </a:r>
            <a:r>
              <a:rPr lang="fr-FR" dirty="0" err="1" smtClean="0"/>
              <a:t>conn</a:t>
            </a:r>
            <a:r>
              <a:rPr lang="fr-FR" dirty="0" smtClean="0"/>
              <a:t>);</a:t>
            </a:r>
            <a:br>
              <a:rPr lang="fr-FR" dirty="0" smtClean="0"/>
            </a:b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203</a:t>
            </a:fld>
            <a:endParaRPr lang="fr-FR"/>
          </a:p>
        </p:txBody>
      </p:sp>
    </p:spTree>
    <p:extLst>
      <p:ext uri="{BB962C8B-B14F-4D97-AF65-F5344CB8AC3E}">
        <p14:creationId xmlns:p14="http://schemas.microsoft.com/office/powerpoint/2010/main" val="413214881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Insertion de données dans une table par un formulaire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Nous allons maintenant créer un formulaire HTML qui nous permette d’insérer des enregistrements dans la table Personne</a:t>
            </a:r>
            <a:r>
              <a:rPr lang="fr-FR" dirty="0" smtClean="0"/>
              <a:t>.</a:t>
            </a:r>
            <a:br>
              <a:rPr lang="fr-FR" dirty="0" smtClean="0"/>
            </a:br>
            <a:endParaRPr lang="en-GB" dirty="0"/>
          </a:p>
          <a:p>
            <a:r>
              <a:rPr lang="fr-FR" dirty="0" smtClean="0"/>
              <a:t>Soit le formulaire : </a:t>
            </a:r>
            <a:br>
              <a:rPr lang="fr-FR" dirty="0" smtClean="0"/>
            </a:br>
            <a:r>
              <a:rPr lang="fr-FR" dirty="0"/>
              <a:t>&lt;</a:t>
            </a:r>
            <a:r>
              <a:rPr lang="fr-FR" dirty="0" err="1"/>
              <a:t>form</a:t>
            </a:r>
            <a:r>
              <a:rPr lang="fr-FR" dirty="0"/>
              <a:t> action="</a:t>
            </a:r>
            <a:r>
              <a:rPr lang="fr-FR" dirty="0" err="1"/>
              <a:t>inserer.php</a:t>
            </a:r>
            <a:r>
              <a:rPr lang="fr-FR" dirty="0"/>
              <a:t>" </a:t>
            </a:r>
            <a:r>
              <a:rPr lang="fr-FR" dirty="0" err="1"/>
              <a:t>method</a:t>
            </a:r>
            <a:r>
              <a:rPr lang="fr-FR" dirty="0"/>
              <a:t>="</a:t>
            </a:r>
            <a:r>
              <a:rPr lang="fr-FR" b="1" dirty="0"/>
              <a:t>post</a:t>
            </a:r>
            <a:r>
              <a:rPr lang="fr-FR" dirty="0"/>
              <a:t>"&gt;</a:t>
            </a:r>
            <a:r>
              <a:rPr lang="en-GB" dirty="0"/>
              <a:t> </a:t>
            </a:r>
            <a:endParaRPr lang="fr-FR" dirty="0" smtClean="0"/>
          </a:p>
          <a:p>
            <a:pPr marL="0" indent="0">
              <a:buNone/>
            </a:pPr>
            <a:r>
              <a:rPr lang="en-GB" dirty="0"/>
              <a:t>	</a:t>
            </a:r>
            <a:r>
              <a:rPr lang="en-GB" dirty="0" smtClean="0"/>
              <a:t>	</a:t>
            </a:r>
            <a:r>
              <a:rPr lang="en-GB" dirty="0" err="1" smtClean="0"/>
              <a:t>Prénom</a:t>
            </a:r>
            <a:r>
              <a:rPr lang="en-GB" dirty="0"/>
              <a:t>: &lt;input type="text" name="</a:t>
            </a:r>
            <a:r>
              <a:rPr lang="en-GB" dirty="0" err="1"/>
              <a:t>prenom</a:t>
            </a:r>
            <a:r>
              <a:rPr lang="en-GB" dirty="0"/>
              <a:t>" /&gt;</a:t>
            </a:r>
          </a:p>
          <a:p>
            <a:pPr marL="0" indent="0">
              <a:buNone/>
            </a:pPr>
            <a:r>
              <a:rPr lang="en-GB" dirty="0"/>
              <a:t>	</a:t>
            </a:r>
            <a:r>
              <a:rPr lang="en-GB" dirty="0" smtClean="0"/>
              <a:t>	Nom</a:t>
            </a:r>
            <a:r>
              <a:rPr lang="en-GB" dirty="0"/>
              <a:t>: &lt;input type="text" name="nom" /&gt;</a:t>
            </a:r>
          </a:p>
          <a:p>
            <a:pPr marL="0" indent="0">
              <a:buNone/>
            </a:pPr>
            <a:r>
              <a:rPr lang="en-GB" dirty="0"/>
              <a:t>	</a:t>
            </a:r>
            <a:r>
              <a:rPr lang="en-GB" dirty="0" smtClean="0"/>
              <a:t>	Age</a:t>
            </a:r>
            <a:r>
              <a:rPr lang="en-GB" dirty="0"/>
              <a:t>: &lt;input type="text" name="age" /&gt;</a:t>
            </a:r>
          </a:p>
          <a:p>
            <a:pPr marL="0" indent="0">
              <a:buNone/>
            </a:pPr>
            <a:r>
              <a:rPr lang="en-GB" dirty="0"/>
              <a:t>	</a:t>
            </a:r>
            <a:r>
              <a:rPr lang="en-GB" dirty="0" smtClean="0"/>
              <a:t>	&lt;</a:t>
            </a:r>
            <a:r>
              <a:rPr lang="en-GB" dirty="0"/>
              <a:t>input type="submit" value="</a:t>
            </a:r>
            <a:r>
              <a:rPr lang="en-GB" dirty="0" err="1"/>
              <a:t>Valider</a:t>
            </a:r>
            <a:r>
              <a:rPr lang="en-GB" dirty="0"/>
              <a:t>"/&gt;</a:t>
            </a:r>
          </a:p>
          <a:p>
            <a:pPr marL="0" indent="0">
              <a:buNone/>
            </a:pPr>
            <a:r>
              <a:rPr lang="en-GB" dirty="0"/>
              <a:t>	</a:t>
            </a:r>
            <a:r>
              <a:rPr lang="fr-FR" dirty="0" smtClean="0"/>
              <a:t>&lt;</a:t>
            </a:r>
            <a:r>
              <a:rPr lang="fr-FR" dirty="0"/>
              <a:t>/</a:t>
            </a:r>
            <a:r>
              <a:rPr lang="fr-FR" dirty="0" err="1"/>
              <a:t>form</a:t>
            </a:r>
            <a:r>
              <a:rPr lang="fr-FR" dirty="0" smtClean="0"/>
              <a:t>&gt;</a:t>
            </a:r>
          </a:p>
          <a:p>
            <a:pPr marL="0" indent="0">
              <a:buNone/>
            </a:pP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204</a:t>
            </a:fld>
            <a:endParaRPr lang="fr-FR"/>
          </a:p>
        </p:txBody>
      </p:sp>
    </p:spTree>
    <p:extLst>
      <p:ext uri="{BB962C8B-B14F-4D97-AF65-F5344CB8AC3E}">
        <p14:creationId xmlns:p14="http://schemas.microsoft.com/office/powerpoint/2010/main" val="56586136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Insertion de données dans une table par un formulaire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 code PHP contenu dans le fichier « </a:t>
            </a:r>
            <a:r>
              <a:rPr lang="fr-FR" dirty="0" err="1"/>
              <a:t>inserer.php</a:t>
            </a:r>
            <a:r>
              <a:rPr lang="fr-FR" dirty="0"/>
              <a:t> » est le suivant </a:t>
            </a:r>
            <a:r>
              <a:rPr lang="fr-FR" dirty="0" smtClean="0"/>
              <a:t>:</a:t>
            </a:r>
            <a:endParaRPr lang="en-GB" dirty="0" smtClean="0"/>
          </a:p>
          <a:p>
            <a:pPr marL="0" indent="0">
              <a:buNone/>
            </a:pPr>
            <a:r>
              <a:rPr lang="en-GB" dirty="0" smtClean="0"/>
              <a:t>	</a:t>
            </a:r>
            <a:r>
              <a:rPr lang="en-GB" dirty="0" err="1" smtClean="0"/>
              <a:t>mysql_select_db</a:t>
            </a:r>
            <a:r>
              <a:rPr lang="en-GB" dirty="0"/>
              <a:t>("</a:t>
            </a:r>
            <a:r>
              <a:rPr lang="en-GB" dirty="0" err="1"/>
              <a:t>my_db</a:t>
            </a:r>
            <a:r>
              <a:rPr lang="en-GB" dirty="0"/>
              <a:t>", $connect);</a:t>
            </a:r>
          </a:p>
          <a:p>
            <a:endParaRPr lang="en-GB" dirty="0"/>
          </a:p>
          <a:p>
            <a:pPr marL="0" indent="0">
              <a:buNone/>
            </a:pPr>
            <a:r>
              <a:rPr lang="en-GB" dirty="0" smtClean="0"/>
              <a:t>	$</a:t>
            </a:r>
            <a:r>
              <a:rPr lang="en-GB" dirty="0" err="1"/>
              <a:t>sql</a:t>
            </a:r>
            <a:r>
              <a:rPr lang="en-GB" dirty="0" smtClean="0"/>
              <a:t>=	"</a:t>
            </a:r>
            <a:r>
              <a:rPr lang="en-GB" dirty="0"/>
              <a:t>INSERT INTO </a:t>
            </a:r>
            <a:r>
              <a:rPr lang="en-GB" dirty="0" err="1"/>
              <a:t>Personne</a:t>
            </a:r>
            <a:r>
              <a:rPr lang="en-GB" dirty="0"/>
              <a:t> (Nom, </a:t>
            </a:r>
            <a:r>
              <a:rPr lang="en-GB" dirty="0" err="1"/>
              <a:t>Prenom</a:t>
            </a:r>
            <a:r>
              <a:rPr lang="en-GB" dirty="0"/>
              <a:t>, Age</a:t>
            </a:r>
            <a:r>
              <a:rPr lang="en-GB" dirty="0" smtClean="0"/>
              <a:t>)</a:t>
            </a:r>
          </a:p>
          <a:p>
            <a:pPr marL="0" indent="0">
              <a:buNone/>
            </a:pPr>
            <a:r>
              <a:rPr lang="en-GB" dirty="0"/>
              <a:t>	</a:t>
            </a:r>
            <a:r>
              <a:rPr lang="en-GB" dirty="0" smtClean="0"/>
              <a:t>		VALUES </a:t>
            </a:r>
            <a:r>
              <a:rPr lang="en-GB" dirty="0"/>
              <a:t> </a:t>
            </a:r>
            <a:endParaRPr lang="en-GB" dirty="0" smtClean="0"/>
          </a:p>
          <a:p>
            <a:pPr marL="0" indent="0">
              <a:buNone/>
            </a:pPr>
            <a:r>
              <a:rPr lang="en-GB" dirty="0"/>
              <a:t>	</a:t>
            </a:r>
            <a:r>
              <a:rPr lang="en-GB" dirty="0" smtClean="0"/>
              <a:t>		</a:t>
            </a:r>
            <a:r>
              <a:rPr lang="fr-FR" sz="2400" dirty="0" smtClean="0"/>
              <a:t>(</a:t>
            </a:r>
            <a:r>
              <a:rPr lang="fr-FR" sz="2400" dirty="0"/>
              <a:t>'".$_POST["nom"]."','".$_POST["</a:t>
            </a:r>
            <a:r>
              <a:rPr lang="fr-FR" sz="2400" dirty="0" err="1"/>
              <a:t>prenom</a:t>
            </a:r>
            <a:r>
              <a:rPr lang="fr-FR" sz="2400" dirty="0"/>
              <a:t>"]."','".$_POST["</a:t>
            </a:r>
            <a:r>
              <a:rPr lang="fr-FR" sz="2400" dirty="0" err="1"/>
              <a:t>age</a:t>
            </a:r>
            <a:r>
              <a:rPr lang="fr-FR" sz="2400" dirty="0"/>
              <a:t>"]."')";</a:t>
            </a:r>
            <a:r>
              <a:rPr lang="en-GB" sz="2400" dirty="0"/>
              <a:t> </a:t>
            </a:r>
          </a:p>
          <a:p>
            <a:pPr marL="0" indent="0">
              <a:buNone/>
            </a:pPr>
            <a:r>
              <a:rPr lang="en-GB" dirty="0" smtClean="0"/>
              <a:t>	if </a:t>
            </a:r>
            <a:r>
              <a:rPr lang="en-GB" dirty="0"/>
              <a:t>(!</a:t>
            </a:r>
            <a:r>
              <a:rPr lang="en-GB" dirty="0" err="1"/>
              <a:t>mysql_query</a:t>
            </a:r>
            <a:r>
              <a:rPr lang="en-GB" dirty="0"/>
              <a:t>($</a:t>
            </a:r>
            <a:r>
              <a:rPr lang="en-GB" dirty="0" err="1"/>
              <a:t>sql</a:t>
            </a:r>
            <a:r>
              <a:rPr lang="en-GB" dirty="0"/>
              <a:t>,$connect)) {</a:t>
            </a:r>
          </a:p>
          <a:p>
            <a:pPr marL="0" indent="0">
              <a:buNone/>
            </a:pPr>
            <a:r>
              <a:rPr lang="en-GB" dirty="0" smtClean="0"/>
              <a:t>		</a:t>
            </a:r>
            <a:r>
              <a:rPr lang="fr-FR" dirty="0" smtClean="0"/>
              <a:t>die</a:t>
            </a:r>
            <a:r>
              <a:rPr lang="fr-FR" dirty="0"/>
              <a:t>('Erreur: ' . </a:t>
            </a:r>
            <a:r>
              <a:rPr lang="fr-FR" dirty="0" err="1"/>
              <a:t>mysql_error</a:t>
            </a:r>
            <a:r>
              <a:rPr lang="fr-FR" dirty="0"/>
              <a:t>())</a:t>
            </a:r>
            <a:r>
              <a:rPr lang="fr-FR" dirty="0" smtClean="0"/>
              <a:t>;</a:t>
            </a:r>
          </a:p>
          <a:p>
            <a:pPr marL="0" indent="0">
              <a:buNone/>
            </a:pPr>
            <a:r>
              <a:rPr lang="fr-FR" dirty="0" smtClean="0"/>
              <a:t>	</a:t>
            </a:r>
            <a:r>
              <a:rPr lang="fr-FR" dirty="0" err="1" smtClean="0"/>
              <a:t>echo</a:t>
            </a:r>
            <a:r>
              <a:rPr lang="fr-FR" dirty="0" smtClean="0"/>
              <a:t> </a:t>
            </a:r>
            <a:r>
              <a:rPr lang="fr-FR" dirty="0"/>
              <a:t>"un enregistrement a été ajouté";</a:t>
            </a:r>
            <a:endParaRPr lang="en-GB" dirty="0"/>
          </a:p>
          <a:p>
            <a:endParaRPr lang="en-GB" dirty="0"/>
          </a:p>
          <a:p>
            <a:pPr marL="0" indent="0">
              <a:buNone/>
            </a:pPr>
            <a:r>
              <a:rPr lang="fr-FR" dirty="0"/>
              <a:t>	</a:t>
            </a:r>
            <a:r>
              <a:rPr lang="fr-FR" dirty="0" err="1" smtClean="0"/>
              <a:t>mysql_close</a:t>
            </a:r>
            <a:r>
              <a:rPr lang="fr-FR" dirty="0"/>
              <a:t>($</a:t>
            </a:r>
            <a:r>
              <a:rPr lang="fr-FR" dirty="0" err="1"/>
              <a:t>connect</a:t>
            </a:r>
            <a:r>
              <a:rPr lang="fr-FR" dirty="0"/>
              <a:t>)</a:t>
            </a:r>
            <a:endParaRPr lang="en-GB" dirty="0"/>
          </a:p>
          <a:p>
            <a:pPr marL="0" indent="0">
              <a:buNone/>
            </a:pP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205</a:t>
            </a:fld>
            <a:endParaRPr lang="fr-FR"/>
          </a:p>
        </p:txBody>
      </p:sp>
    </p:spTree>
    <p:extLst>
      <p:ext uri="{BB962C8B-B14F-4D97-AF65-F5344CB8AC3E}">
        <p14:creationId xmlns:p14="http://schemas.microsoft.com/office/powerpoint/2010/main" val="314701025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
            </a:r>
            <a:br>
              <a:rPr lang="fr-FR" b="1" dirty="0" smtClean="0">
                <a:solidFill>
                  <a:schemeClr val="accent1"/>
                </a:solidFill>
              </a:rPr>
            </a:br>
            <a:r>
              <a:rPr lang="fr-FR" b="1" dirty="0" smtClean="0">
                <a:solidFill>
                  <a:schemeClr val="accent1"/>
                </a:solidFill>
              </a:rPr>
              <a:t>Sélection </a:t>
            </a:r>
            <a:r>
              <a:rPr lang="fr-FR" b="1" dirty="0">
                <a:solidFill>
                  <a:schemeClr val="accent1"/>
                </a:solidFill>
              </a:rPr>
              <a:t>de données dans une </a:t>
            </a:r>
            <a:r>
              <a:rPr lang="fr-FR" b="1" dirty="0" smtClean="0">
                <a:solidFill>
                  <a:schemeClr val="accent1"/>
                </a:solidFill>
              </a:rPr>
              <a:t>table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L</a:t>
            </a:r>
            <a:r>
              <a:rPr lang="fr-FR" dirty="0" smtClean="0"/>
              <a:t>’instruction </a:t>
            </a:r>
            <a:r>
              <a:rPr lang="fr-FR" dirty="0"/>
              <a:t>SQL « SELECT » </a:t>
            </a:r>
            <a:r>
              <a:rPr lang="fr-FR" dirty="0" smtClean="0"/>
              <a:t>permet </a:t>
            </a:r>
            <a:r>
              <a:rPr lang="fr-FR" dirty="0"/>
              <a:t>de sélectionner des données dans une table</a:t>
            </a:r>
            <a:r>
              <a:rPr lang="en-GB" dirty="0"/>
              <a:t> </a:t>
            </a:r>
            <a:r>
              <a:rPr lang="en-GB" dirty="0" smtClean="0"/>
              <a:t>:</a:t>
            </a:r>
          </a:p>
          <a:p>
            <a:pPr marL="0" indent="0">
              <a:buNone/>
            </a:pPr>
            <a:r>
              <a:rPr lang="en-US" dirty="0" smtClean="0"/>
              <a:t>		SELECT </a:t>
            </a:r>
            <a:r>
              <a:rPr lang="en-US" dirty="0" err="1"/>
              <a:t>nom_colonne</a:t>
            </a:r>
            <a:r>
              <a:rPr lang="en-US" dirty="0"/>
              <a:t>(s)	</a:t>
            </a:r>
            <a:br>
              <a:rPr lang="en-US" dirty="0"/>
            </a:br>
            <a:r>
              <a:rPr lang="en-US" dirty="0" smtClean="0"/>
              <a:t>		FROM </a:t>
            </a:r>
            <a:r>
              <a:rPr lang="en-US" dirty="0" err="1"/>
              <a:t>nom_table</a:t>
            </a:r>
            <a:r>
              <a:rPr lang="en-GB" dirty="0"/>
              <a:t> </a:t>
            </a:r>
            <a:endParaRPr lang="en-GB" dirty="0" smtClean="0"/>
          </a:p>
          <a:p>
            <a:r>
              <a:rPr lang="en-GB" dirty="0" err="1" smtClean="0"/>
              <a:t>Exemple</a:t>
            </a:r>
            <a:r>
              <a:rPr lang="en-GB" dirty="0" smtClean="0"/>
              <a:t> : </a:t>
            </a:r>
          </a:p>
          <a:p>
            <a:pPr marL="0" indent="0">
              <a:buNone/>
            </a:pPr>
            <a:r>
              <a:rPr lang="en-GB" dirty="0" smtClean="0"/>
              <a:t>		</a:t>
            </a:r>
            <a:r>
              <a:rPr lang="en-GB" dirty="0" err="1" smtClean="0"/>
              <a:t>mysql_select_db</a:t>
            </a:r>
            <a:r>
              <a:rPr lang="en-GB" dirty="0"/>
              <a:t>("</a:t>
            </a:r>
            <a:r>
              <a:rPr lang="en-GB" dirty="0" err="1"/>
              <a:t>my_db</a:t>
            </a:r>
            <a:r>
              <a:rPr lang="en-GB" dirty="0"/>
              <a:t>", $connect);</a:t>
            </a:r>
          </a:p>
          <a:p>
            <a:endParaRPr lang="en-GB" dirty="0"/>
          </a:p>
          <a:p>
            <a:pPr marL="0" indent="0">
              <a:buNone/>
            </a:pPr>
            <a:r>
              <a:rPr lang="en-GB" dirty="0"/>
              <a:t>	</a:t>
            </a:r>
            <a:r>
              <a:rPr lang="en-GB" dirty="0" smtClean="0"/>
              <a:t>	$</a:t>
            </a:r>
            <a:r>
              <a:rPr lang="en-GB" dirty="0"/>
              <a:t>result = </a:t>
            </a:r>
            <a:r>
              <a:rPr lang="en-GB" dirty="0" err="1"/>
              <a:t>mysql_query</a:t>
            </a:r>
            <a:r>
              <a:rPr lang="en-GB" dirty="0"/>
              <a:t>("SELECT * FROM </a:t>
            </a:r>
            <a:r>
              <a:rPr lang="en-GB" dirty="0" err="1"/>
              <a:t>Personne</a:t>
            </a:r>
            <a:r>
              <a:rPr lang="en-GB" dirty="0"/>
              <a:t>", </a:t>
            </a:r>
            <a:r>
              <a:rPr lang="en-GB" dirty="0" smtClean="0"/>
              <a:t>$connect)</a:t>
            </a:r>
            <a:r>
              <a:rPr lang="en-GB" dirty="0"/>
              <a:t>;</a:t>
            </a:r>
          </a:p>
          <a:p>
            <a:pPr marL="0" indent="0">
              <a:buNone/>
            </a:pPr>
            <a:endParaRPr lang="en-GB" dirty="0"/>
          </a:p>
          <a:p>
            <a:pPr marL="0" indent="0">
              <a:buNone/>
            </a:pPr>
            <a:r>
              <a:rPr lang="en-GB" dirty="0"/>
              <a:t>	</a:t>
            </a:r>
            <a:r>
              <a:rPr lang="en-GB" dirty="0" smtClean="0"/>
              <a:t>	while</a:t>
            </a:r>
            <a:r>
              <a:rPr lang="en-GB" dirty="0"/>
              <a:t>($row = </a:t>
            </a:r>
            <a:r>
              <a:rPr lang="en-GB" b="1" dirty="0" err="1"/>
              <a:t>mysql_fetch_array</a:t>
            </a:r>
            <a:r>
              <a:rPr lang="en-GB" dirty="0"/>
              <a:t>($result)) {</a:t>
            </a:r>
          </a:p>
          <a:p>
            <a:pPr marL="0" indent="0">
              <a:buNone/>
            </a:pPr>
            <a:r>
              <a:rPr lang="en-GB" dirty="0"/>
              <a:t>	</a:t>
            </a:r>
            <a:r>
              <a:rPr lang="en-GB" dirty="0" smtClean="0"/>
              <a:t>		echo </a:t>
            </a:r>
            <a:r>
              <a:rPr lang="en-GB" dirty="0"/>
              <a:t>$row['Nom'] . " " . $row['</a:t>
            </a:r>
            <a:r>
              <a:rPr lang="en-GB" dirty="0" err="1"/>
              <a:t>Prenom</a:t>
            </a:r>
            <a:r>
              <a:rPr lang="en-GB" dirty="0"/>
              <a:t>'];</a:t>
            </a:r>
          </a:p>
          <a:p>
            <a:pPr marL="0" indent="0">
              <a:buNone/>
            </a:pPr>
            <a:r>
              <a:rPr lang="en-GB" dirty="0"/>
              <a:t>	</a:t>
            </a:r>
            <a:r>
              <a:rPr lang="en-GB" dirty="0" smtClean="0"/>
              <a:t>		echo </a:t>
            </a:r>
            <a:r>
              <a:rPr lang="en-GB" dirty="0"/>
              <a:t>"&lt;</a:t>
            </a:r>
            <a:r>
              <a:rPr lang="en-GB" dirty="0" err="1"/>
              <a:t>br</a:t>
            </a:r>
            <a:r>
              <a:rPr lang="en-GB" dirty="0"/>
              <a:t> /&gt;";</a:t>
            </a:r>
          </a:p>
          <a:p>
            <a:pPr marL="0" indent="0">
              <a:buNone/>
            </a:pPr>
            <a:r>
              <a:rPr lang="en-GB" dirty="0"/>
              <a:t>	</a:t>
            </a:r>
            <a:r>
              <a:rPr lang="en-GB" dirty="0" smtClean="0"/>
              <a:t>	}</a:t>
            </a:r>
            <a:endParaRPr lang="en-GB" dirty="0"/>
          </a:p>
          <a:p>
            <a:pPr marL="0" indent="0">
              <a:buNone/>
            </a:pPr>
            <a:r>
              <a:rPr lang="en-GB" dirty="0"/>
              <a:t>	</a:t>
            </a:r>
            <a:r>
              <a:rPr lang="en-GB" dirty="0" smtClean="0"/>
              <a:t>	</a:t>
            </a:r>
            <a:r>
              <a:rPr lang="en-GB" dirty="0" err="1" smtClean="0"/>
              <a:t>mysql_close</a:t>
            </a:r>
            <a:r>
              <a:rPr lang="en-GB" dirty="0"/>
              <a:t>($connect);</a:t>
            </a:r>
          </a:p>
          <a:p>
            <a:r>
              <a:rPr lang="fr-FR" dirty="0" smtClean="0"/>
              <a:t>La fonction </a:t>
            </a:r>
            <a:r>
              <a:rPr lang="fr-FR" b="1" dirty="0" err="1" smtClean="0"/>
              <a:t>mysql_fetch_array</a:t>
            </a:r>
            <a:r>
              <a:rPr lang="fr-FR" dirty="0"/>
              <a:t>() </a:t>
            </a:r>
            <a:r>
              <a:rPr lang="fr-FR" dirty="0" smtClean="0"/>
              <a:t>permet </a:t>
            </a:r>
            <a:r>
              <a:rPr lang="fr-FR" dirty="0"/>
              <a:t>à chaque appel de récupérer une ligne de données correspondant à celles sélectionnées dans la </a:t>
            </a:r>
            <a:r>
              <a:rPr lang="fr-FR" dirty="0" smtClean="0"/>
              <a:t>table.</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206</a:t>
            </a:fld>
            <a:endParaRPr lang="fr-FR" dirty="0"/>
          </a:p>
        </p:txBody>
      </p:sp>
    </p:spTree>
    <p:extLst>
      <p:ext uri="{BB962C8B-B14F-4D97-AF65-F5344CB8AC3E}">
        <p14:creationId xmlns:p14="http://schemas.microsoft.com/office/powerpoint/2010/main" val="106955121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Sélection </a:t>
            </a:r>
            <a:r>
              <a:rPr lang="fr-FR" b="1" dirty="0">
                <a:solidFill>
                  <a:schemeClr val="accent1"/>
                </a:solidFill>
              </a:rPr>
              <a:t>de données dans une </a:t>
            </a:r>
            <a:r>
              <a:rPr lang="fr-FR" b="1" dirty="0" smtClean="0">
                <a:solidFill>
                  <a:schemeClr val="accent1"/>
                </a:solidFill>
              </a:rPr>
              <a:t>table avec filtrage</a:t>
            </a:r>
            <a:endParaRPr lang="fr-FR" dirty="0"/>
          </a:p>
        </p:txBody>
      </p:sp>
      <p:sp>
        <p:nvSpPr>
          <p:cNvPr id="3" name="Espace réservé du contenu 2"/>
          <p:cNvSpPr>
            <a:spLocks noGrp="1"/>
          </p:cNvSpPr>
          <p:nvPr>
            <p:ph idx="1"/>
          </p:nvPr>
        </p:nvSpPr>
        <p:spPr/>
        <p:txBody>
          <a:bodyPr/>
          <a:lstStyle/>
          <a:p>
            <a:r>
              <a:rPr lang="fr-FR" dirty="0"/>
              <a:t>L’instruction SQL « WHERE » permet d’extraire des données qui remplissent certains critères.</a:t>
            </a:r>
            <a:r>
              <a:rPr lang="en-GB" dirty="0"/>
              <a:t> </a:t>
            </a:r>
            <a:endParaRPr lang="en-GB" dirty="0" smtClean="0"/>
          </a:p>
          <a:p>
            <a:r>
              <a:rPr lang="fr-FR" dirty="0"/>
              <a:t>La syntaxe de l’instruction WHERE s’écrit :</a:t>
            </a:r>
            <a:r>
              <a:rPr lang="en-GB" dirty="0"/>
              <a:t> </a:t>
            </a:r>
            <a:endParaRPr lang="en-GB" dirty="0" smtClean="0"/>
          </a:p>
          <a:p>
            <a:pPr marL="0" indent="0">
              <a:buNone/>
            </a:pPr>
            <a:r>
              <a:rPr lang="fr-FR" dirty="0" smtClean="0"/>
              <a:t>		</a:t>
            </a:r>
            <a:r>
              <a:rPr lang="fr-FR" b="1" dirty="0" smtClean="0"/>
              <a:t>SELECT</a:t>
            </a:r>
            <a:r>
              <a:rPr lang="fr-FR" dirty="0" smtClean="0"/>
              <a:t> </a:t>
            </a:r>
            <a:r>
              <a:rPr lang="fr-FR" dirty="0" err="1"/>
              <a:t>nom_colonne</a:t>
            </a:r>
            <a:r>
              <a:rPr lang="fr-FR" dirty="0"/>
              <a:t>(s</a:t>
            </a:r>
            <a:r>
              <a:rPr lang="fr-FR" dirty="0" smtClean="0"/>
              <a:t>)</a:t>
            </a:r>
            <a:r>
              <a:rPr lang="en-GB" dirty="0"/>
              <a:t/>
            </a:r>
            <a:br>
              <a:rPr lang="en-GB" dirty="0"/>
            </a:br>
            <a:r>
              <a:rPr lang="en-GB" dirty="0" smtClean="0"/>
              <a:t>		</a:t>
            </a:r>
            <a:r>
              <a:rPr lang="en-GB" b="1" dirty="0" smtClean="0"/>
              <a:t>FROM</a:t>
            </a:r>
            <a:r>
              <a:rPr lang="en-GB" dirty="0" smtClean="0"/>
              <a:t> </a:t>
            </a:r>
            <a:r>
              <a:rPr lang="en-GB" dirty="0" err="1" smtClean="0"/>
              <a:t>nom_table</a:t>
            </a:r>
            <a:r>
              <a:rPr lang="en-GB" dirty="0"/>
              <a:t/>
            </a:r>
            <a:br>
              <a:rPr lang="en-GB" dirty="0"/>
            </a:br>
            <a:r>
              <a:rPr lang="en-GB" dirty="0" smtClean="0"/>
              <a:t>		</a:t>
            </a:r>
            <a:r>
              <a:rPr lang="fr-FR" b="1" dirty="0" smtClean="0"/>
              <a:t>WHERE</a:t>
            </a:r>
            <a:r>
              <a:rPr lang="fr-FR" dirty="0" smtClean="0"/>
              <a:t> </a:t>
            </a:r>
            <a:r>
              <a:rPr lang="fr-FR" dirty="0" err="1"/>
              <a:t>nom_colonne</a:t>
            </a:r>
            <a:r>
              <a:rPr lang="fr-FR" dirty="0"/>
              <a:t> </a:t>
            </a:r>
            <a:r>
              <a:rPr lang="fr-FR" dirty="0" err="1"/>
              <a:t>operator</a:t>
            </a:r>
            <a:r>
              <a:rPr lang="fr-FR" dirty="0"/>
              <a:t> valeur</a:t>
            </a:r>
            <a:r>
              <a:rPr lang="en-GB"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207</a:t>
            </a:fld>
            <a:endParaRPr lang="fr-FR"/>
          </a:p>
        </p:txBody>
      </p:sp>
    </p:spTree>
    <p:extLst>
      <p:ext uri="{BB962C8B-B14F-4D97-AF65-F5344CB8AC3E}">
        <p14:creationId xmlns:p14="http://schemas.microsoft.com/office/powerpoint/2010/main" val="262481618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Sélection de données dans une table avec filtrage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L’exemple qui suit permet de sélectionner dans la table Personne toutes les lignes où le champ « </a:t>
            </a:r>
            <a:r>
              <a:rPr lang="fr-FR" dirty="0" err="1"/>
              <a:t>Prenom</a:t>
            </a:r>
            <a:r>
              <a:rPr lang="fr-FR" dirty="0"/>
              <a:t> » a la valeur « Pierre ».</a:t>
            </a:r>
            <a:endParaRPr lang="en-GB" dirty="0"/>
          </a:p>
          <a:p>
            <a:pPr marL="0" indent="0">
              <a:buNone/>
            </a:pPr>
            <a:r>
              <a:rPr lang="fr-FR" dirty="0"/>
              <a:t>	</a:t>
            </a:r>
            <a:r>
              <a:rPr lang="fr-FR" dirty="0" smtClean="0"/>
              <a:t>	</a:t>
            </a:r>
            <a:r>
              <a:rPr lang="en-GB" dirty="0" err="1" smtClean="0"/>
              <a:t>mysql_select_db</a:t>
            </a:r>
            <a:r>
              <a:rPr lang="en-GB" dirty="0"/>
              <a:t>("</a:t>
            </a:r>
            <a:r>
              <a:rPr lang="en-GB" dirty="0" err="1"/>
              <a:t>my_db</a:t>
            </a:r>
            <a:r>
              <a:rPr lang="en-GB" dirty="0"/>
              <a:t>", $connect);</a:t>
            </a:r>
          </a:p>
          <a:p>
            <a:pPr marL="0" indent="0">
              <a:buNone/>
            </a:pPr>
            <a:r>
              <a:rPr lang="en-GB" dirty="0"/>
              <a:t>	</a:t>
            </a:r>
            <a:r>
              <a:rPr lang="en-GB" dirty="0" smtClean="0"/>
              <a:t>	$</a:t>
            </a:r>
            <a:r>
              <a:rPr lang="en-GB" dirty="0"/>
              <a:t>result = </a:t>
            </a:r>
            <a:r>
              <a:rPr lang="en-GB" dirty="0" err="1"/>
              <a:t>mysql_query</a:t>
            </a:r>
            <a:r>
              <a:rPr lang="en-GB" dirty="0"/>
              <a:t>("SELECT * FROM </a:t>
            </a:r>
            <a:r>
              <a:rPr lang="en-GB" dirty="0" err="1"/>
              <a:t>Personne</a:t>
            </a:r>
            <a:endParaRPr lang="en-GB" dirty="0"/>
          </a:p>
          <a:p>
            <a:pPr marL="0" indent="0">
              <a:buNone/>
            </a:pPr>
            <a:r>
              <a:rPr lang="en-GB" dirty="0"/>
              <a:t>	</a:t>
            </a:r>
            <a:r>
              <a:rPr lang="en-GB" dirty="0" smtClean="0"/>
              <a:t>					WHERE </a:t>
            </a:r>
            <a:r>
              <a:rPr lang="en-GB" dirty="0" err="1"/>
              <a:t>Prenom</a:t>
            </a:r>
            <a:r>
              <a:rPr lang="en-GB" dirty="0"/>
              <a:t>='Pierre</a:t>
            </a:r>
            <a:r>
              <a:rPr lang="en-GB" dirty="0" smtClean="0"/>
              <a:t>'”, $connect)</a:t>
            </a:r>
            <a:r>
              <a:rPr lang="en-GB" dirty="0"/>
              <a:t>;</a:t>
            </a:r>
          </a:p>
          <a:p>
            <a:pPr marL="0" indent="0">
              <a:buNone/>
            </a:pPr>
            <a:r>
              <a:rPr lang="en-GB" dirty="0"/>
              <a:t>	</a:t>
            </a:r>
            <a:r>
              <a:rPr lang="en-GB" dirty="0" smtClean="0"/>
              <a:t>	while</a:t>
            </a:r>
            <a:r>
              <a:rPr lang="en-GB" dirty="0"/>
              <a:t>($row = </a:t>
            </a:r>
            <a:r>
              <a:rPr lang="en-GB" dirty="0" err="1"/>
              <a:t>mysql_fetch_array</a:t>
            </a:r>
            <a:r>
              <a:rPr lang="en-GB" dirty="0"/>
              <a:t>($result)) </a:t>
            </a:r>
            <a:r>
              <a:rPr lang="en-GB" dirty="0" smtClean="0"/>
              <a:t>{</a:t>
            </a:r>
          </a:p>
          <a:p>
            <a:pPr marL="0" indent="0">
              <a:buNone/>
            </a:pPr>
            <a:r>
              <a:rPr lang="en-GB" dirty="0"/>
              <a:t>	</a:t>
            </a:r>
            <a:r>
              <a:rPr lang="en-GB" dirty="0" smtClean="0"/>
              <a:t>		echo </a:t>
            </a:r>
            <a:r>
              <a:rPr lang="en-GB" dirty="0"/>
              <a:t>$row['Nom'] . " " . $row['</a:t>
            </a:r>
            <a:r>
              <a:rPr lang="en-GB" dirty="0" err="1"/>
              <a:t>Prenom</a:t>
            </a:r>
            <a:r>
              <a:rPr lang="en-GB" dirty="0"/>
              <a:t>'];</a:t>
            </a:r>
          </a:p>
          <a:p>
            <a:pPr marL="0" indent="0">
              <a:buNone/>
            </a:pPr>
            <a:r>
              <a:rPr lang="en-GB" dirty="0"/>
              <a:t>	</a:t>
            </a:r>
            <a:r>
              <a:rPr lang="en-GB" dirty="0" smtClean="0"/>
              <a:t>		</a:t>
            </a:r>
            <a:r>
              <a:rPr lang="fr-FR" dirty="0" err="1" smtClean="0"/>
              <a:t>echo</a:t>
            </a:r>
            <a:r>
              <a:rPr lang="fr-FR" dirty="0" smtClean="0"/>
              <a:t> </a:t>
            </a:r>
            <a:r>
              <a:rPr lang="fr-FR" dirty="0"/>
              <a:t>"&lt;</a:t>
            </a:r>
            <a:r>
              <a:rPr lang="fr-FR" dirty="0" err="1"/>
              <a:t>br</a:t>
            </a:r>
            <a:r>
              <a:rPr lang="fr-FR" dirty="0"/>
              <a:t> /&gt;";</a:t>
            </a:r>
            <a:endParaRPr lang="en-GB" dirty="0"/>
          </a:p>
          <a:p>
            <a:pPr marL="0" indent="0">
              <a:buNone/>
            </a:pPr>
            <a:r>
              <a:rPr lang="fr-FR" dirty="0"/>
              <a:t>	</a:t>
            </a:r>
            <a:r>
              <a:rPr lang="fr-FR" dirty="0" smtClean="0"/>
              <a:t>	}</a:t>
            </a:r>
          </a:p>
          <a:p>
            <a:r>
              <a:rPr lang="fr-FR" dirty="0" smtClean="0"/>
              <a:t>L’exécution du code précédent affiche : </a:t>
            </a:r>
          </a:p>
          <a:p>
            <a:pPr marL="0" indent="0">
              <a:buNone/>
            </a:pPr>
            <a:r>
              <a:rPr lang="fr-FR" dirty="0" smtClean="0"/>
              <a:t>	</a:t>
            </a:r>
            <a:r>
              <a:rPr lang="fr-FR" dirty="0"/>
              <a:t>	Le Grand Pierre</a:t>
            </a:r>
            <a:endParaRPr lang="en-GB" dirty="0"/>
          </a:p>
          <a:p>
            <a:pPr marL="0" indent="0">
              <a:buNone/>
            </a:pP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208</a:t>
            </a:fld>
            <a:endParaRPr lang="fr-FR"/>
          </a:p>
        </p:txBody>
      </p:sp>
    </p:spTree>
    <p:extLst>
      <p:ext uri="{BB962C8B-B14F-4D97-AF65-F5344CB8AC3E}">
        <p14:creationId xmlns:p14="http://schemas.microsoft.com/office/powerpoint/2010/main" val="311752513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Sélection de données dans une table avec filtrage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L’instruction SQL « ORDER BY » complétée d’un mot clef permet de trier les données </a:t>
            </a:r>
            <a:r>
              <a:rPr lang="fr-FR" dirty="0" smtClean="0"/>
              <a:t>parmi </a:t>
            </a:r>
            <a:r>
              <a:rPr lang="fr-FR" dirty="0"/>
              <a:t>celles qui ont été sélectionnées.</a:t>
            </a:r>
            <a:endParaRPr lang="en-GB" dirty="0"/>
          </a:p>
          <a:p>
            <a:r>
              <a:rPr lang="fr-FR" dirty="0"/>
              <a:t>La syntaxe de l’instruction SQL devient alors :</a:t>
            </a:r>
            <a:endParaRPr lang="en-GB" dirty="0"/>
          </a:p>
          <a:p>
            <a:pPr marL="0" indent="0">
              <a:buNone/>
            </a:pPr>
            <a:r>
              <a:rPr lang="fr-FR" dirty="0" smtClean="0"/>
              <a:t>		SELECT </a:t>
            </a:r>
            <a:r>
              <a:rPr lang="fr-FR" dirty="0" err="1"/>
              <a:t>nom_colonne</a:t>
            </a:r>
            <a:r>
              <a:rPr lang="fr-FR" dirty="0"/>
              <a:t>(s</a:t>
            </a:r>
            <a:r>
              <a:rPr lang="fr-FR" dirty="0" smtClean="0"/>
              <a:t>)</a:t>
            </a:r>
            <a:r>
              <a:rPr lang="en-GB" dirty="0"/>
              <a:t/>
            </a:r>
            <a:br>
              <a:rPr lang="en-GB" dirty="0"/>
            </a:br>
            <a:r>
              <a:rPr lang="en-GB" dirty="0" smtClean="0"/>
              <a:t>		FROM </a:t>
            </a:r>
            <a:r>
              <a:rPr lang="en-GB" dirty="0" err="1" smtClean="0"/>
              <a:t>nom_table</a:t>
            </a:r>
            <a:r>
              <a:rPr lang="en-GB" dirty="0"/>
              <a:t/>
            </a:r>
            <a:br>
              <a:rPr lang="en-GB" dirty="0"/>
            </a:br>
            <a:r>
              <a:rPr lang="en-GB" dirty="0" smtClean="0"/>
              <a:t>		</a:t>
            </a:r>
            <a:r>
              <a:rPr lang="fr-FR" b="1" dirty="0" smtClean="0"/>
              <a:t>ORDER </a:t>
            </a:r>
            <a:r>
              <a:rPr lang="fr-FR" b="1" dirty="0"/>
              <a:t>BY </a:t>
            </a:r>
            <a:r>
              <a:rPr lang="fr-FR" dirty="0" err="1"/>
              <a:t>nom_colonne</a:t>
            </a:r>
            <a:r>
              <a:rPr lang="fr-FR" dirty="0"/>
              <a:t>(s) </a:t>
            </a:r>
            <a:r>
              <a:rPr lang="fr-FR" b="1" dirty="0"/>
              <a:t>ASC|DESC</a:t>
            </a:r>
            <a:r>
              <a:rPr lang="en-GB" b="1" dirty="0"/>
              <a:t> </a:t>
            </a:r>
            <a:endParaRPr lang="en-GB" b="1" dirty="0" smtClean="0"/>
          </a:p>
          <a:p>
            <a:r>
              <a:rPr lang="fr-FR" dirty="0" smtClean="0"/>
              <a:t>Les mots clés ASC et DESC permettent un classement ascendant ou descendant. Par défaut, c’est le mot clé DESC qui </a:t>
            </a:r>
            <a:r>
              <a:rPr lang="fr-FR" smtClean="0"/>
              <a:t>est pris.</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209</a:t>
            </a:fld>
            <a:endParaRPr lang="fr-FR"/>
          </a:p>
        </p:txBody>
      </p:sp>
    </p:spTree>
    <p:extLst>
      <p:ext uri="{BB962C8B-B14F-4D97-AF65-F5344CB8AC3E}">
        <p14:creationId xmlns:p14="http://schemas.microsoft.com/office/powerpoint/2010/main" val="383697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autres types de données</a:t>
            </a:r>
            <a:endParaRPr lang="fr-FR" dirty="0"/>
          </a:p>
        </p:txBody>
      </p:sp>
      <p:sp>
        <p:nvSpPr>
          <p:cNvPr id="3" name="Espace réservé du contenu 2"/>
          <p:cNvSpPr>
            <a:spLocks noGrp="1"/>
          </p:cNvSpPr>
          <p:nvPr>
            <p:ph idx="1"/>
          </p:nvPr>
        </p:nvSpPr>
        <p:spPr/>
        <p:txBody>
          <a:bodyPr/>
          <a:lstStyle/>
          <a:p>
            <a:r>
              <a:rPr lang="fr-FR" dirty="0" smtClean="0"/>
              <a:t>Les entiers : </a:t>
            </a:r>
            <a:r>
              <a:rPr lang="fr-FR" dirty="0" err="1" smtClean="0"/>
              <a:t>Integer</a:t>
            </a:r>
            <a:endParaRPr lang="fr-FR" dirty="0" smtClean="0"/>
          </a:p>
          <a:p>
            <a:r>
              <a:rPr lang="fr-FR" dirty="0" smtClean="0"/>
              <a:t>Les flottants : </a:t>
            </a:r>
            <a:r>
              <a:rPr lang="fr-FR" dirty="0" err="1" smtClean="0"/>
              <a:t>Float</a:t>
            </a:r>
            <a:r>
              <a:rPr lang="fr-FR" dirty="0" smtClean="0"/>
              <a:t> ou Double</a:t>
            </a:r>
          </a:p>
          <a:p>
            <a:r>
              <a:rPr lang="fr-FR" dirty="0" smtClean="0"/>
              <a:t>Les Booléens : </a:t>
            </a:r>
            <a:r>
              <a:rPr lang="fr-FR" dirty="0" err="1" smtClean="0"/>
              <a:t>Boolean</a:t>
            </a:r>
            <a:endParaRPr lang="fr-FR" dirty="0" smtClean="0"/>
          </a:p>
          <a:p>
            <a:r>
              <a:rPr lang="fr-FR" dirty="0" smtClean="0"/>
              <a:t>Les tables numériques ou associatives : </a:t>
            </a:r>
            <a:r>
              <a:rPr lang="fr-FR" dirty="0" err="1" smtClean="0"/>
              <a:t>Array</a:t>
            </a:r>
            <a:endParaRPr lang="fr-FR" dirty="0" smtClean="0"/>
          </a:p>
          <a:p>
            <a:r>
              <a:rPr lang="fr-FR" dirty="0" smtClean="0"/>
              <a:t>Les objets : étudiés plus tard, mais nous en verrons un exemple.</a:t>
            </a:r>
          </a:p>
          <a:p>
            <a:r>
              <a:rPr lang="fr-FR" dirty="0" smtClean="0"/>
              <a:t>La valeur « NULL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a:t>
            </a:fld>
            <a:endParaRPr lang="fr-FR"/>
          </a:p>
        </p:txBody>
      </p:sp>
    </p:spTree>
    <p:extLst>
      <p:ext uri="{BB962C8B-B14F-4D97-AF65-F5344CB8AC3E}">
        <p14:creationId xmlns:p14="http://schemas.microsoft.com/office/powerpoint/2010/main" val="15096407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Sélection de données dans une table avec filtrage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Exemple, sélection </a:t>
            </a:r>
            <a:r>
              <a:rPr lang="fr-FR" dirty="0"/>
              <a:t>de toutes les personnes enregistrées dans la table Personne, triées d’après leur </a:t>
            </a:r>
            <a:r>
              <a:rPr lang="fr-FR" dirty="0" smtClean="0"/>
              <a:t>âge</a:t>
            </a:r>
            <a:r>
              <a:rPr lang="fr-FR" dirty="0"/>
              <a:t> </a:t>
            </a:r>
            <a:r>
              <a:rPr lang="fr-FR" dirty="0" smtClean="0"/>
              <a:t>: </a:t>
            </a:r>
            <a:endParaRPr lang="en-GB" dirty="0" smtClean="0"/>
          </a:p>
          <a:p>
            <a:pPr marL="0" indent="0">
              <a:buNone/>
            </a:pPr>
            <a:r>
              <a:rPr lang="en-GB" dirty="0"/>
              <a:t>	</a:t>
            </a:r>
            <a:r>
              <a:rPr lang="en-GB" dirty="0" smtClean="0"/>
              <a:t>	</a:t>
            </a:r>
            <a:r>
              <a:rPr lang="en-GB" dirty="0" err="1" smtClean="0"/>
              <a:t>mysql_select_db</a:t>
            </a:r>
            <a:r>
              <a:rPr lang="en-GB" dirty="0"/>
              <a:t>("</a:t>
            </a:r>
            <a:r>
              <a:rPr lang="en-GB" dirty="0" err="1"/>
              <a:t>my_db</a:t>
            </a:r>
            <a:r>
              <a:rPr lang="en-GB" dirty="0"/>
              <a:t>", $connect)</a:t>
            </a:r>
            <a:r>
              <a:rPr lang="en-GB" dirty="0" smtClean="0"/>
              <a:t>;</a:t>
            </a:r>
          </a:p>
          <a:p>
            <a:pPr marL="0" indent="0">
              <a:buNone/>
            </a:pPr>
            <a:r>
              <a:rPr lang="en-GB" dirty="0"/>
              <a:t>	</a:t>
            </a:r>
            <a:r>
              <a:rPr lang="en-GB" dirty="0" smtClean="0"/>
              <a:t>	$</a:t>
            </a:r>
            <a:r>
              <a:rPr lang="en-GB" dirty="0"/>
              <a:t>result = </a:t>
            </a:r>
            <a:r>
              <a:rPr lang="en-GB" dirty="0" err="1"/>
              <a:t>mysql_query</a:t>
            </a:r>
            <a:r>
              <a:rPr lang="en-GB" dirty="0"/>
              <a:t>("SELECT * FROM </a:t>
            </a:r>
            <a:r>
              <a:rPr lang="en-GB" dirty="0" err="1"/>
              <a:t>Personne</a:t>
            </a:r>
            <a:r>
              <a:rPr lang="en-GB" dirty="0"/>
              <a:t> ORDER BY age", </a:t>
            </a:r>
            <a:r>
              <a:rPr lang="en-GB" dirty="0" smtClean="0"/>
              <a:t>$connect);</a:t>
            </a:r>
            <a:endParaRPr lang="en-GB" dirty="0"/>
          </a:p>
          <a:p>
            <a:pPr marL="0" indent="0">
              <a:buNone/>
            </a:pPr>
            <a:r>
              <a:rPr lang="en-GB" dirty="0"/>
              <a:t>	</a:t>
            </a:r>
            <a:r>
              <a:rPr lang="en-GB" dirty="0" smtClean="0"/>
              <a:t>	while</a:t>
            </a:r>
            <a:r>
              <a:rPr lang="en-GB" dirty="0"/>
              <a:t>($row = </a:t>
            </a:r>
            <a:r>
              <a:rPr lang="en-GB" dirty="0" err="1"/>
              <a:t>mysql_fetch_array</a:t>
            </a:r>
            <a:r>
              <a:rPr lang="en-GB" dirty="0"/>
              <a:t>($result)) {</a:t>
            </a:r>
          </a:p>
          <a:p>
            <a:pPr marL="0" indent="0">
              <a:buNone/>
            </a:pPr>
            <a:r>
              <a:rPr lang="en-GB" dirty="0"/>
              <a:t>	</a:t>
            </a:r>
            <a:r>
              <a:rPr lang="en-GB" dirty="0" smtClean="0"/>
              <a:t>		echo </a:t>
            </a:r>
            <a:r>
              <a:rPr lang="en-GB" dirty="0"/>
              <a:t>$row['Nom'];</a:t>
            </a:r>
          </a:p>
          <a:p>
            <a:pPr marL="0" indent="0">
              <a:buNone/>
            </a:pPr>
            <a:r>
              <a:rPr lang="en-GB" dirty="0"/>
              <a:t>	</a:t>
            </a:r>
            <a:r>
              <a:rPr lang="en-GB" dirty="0" smtClean="0"/>
              <a:t>		echo </a:t>
            </a:r>
            <a:r>
              <a:rPr lang="en-GB" dirty="0"/>
              <a:t>" " . $row['</a:t>
            </a:r>
            <a:r>
              <a:rPr lang="en-GB" dirty="0" err="1"/>
              <a:t>Prenom</a:t>
            </a:r>
            <a:r>
              <a:rPr lang="en-GB" dirty="0"/>
              <a:t>'];</a:t>
            </a:r>
          </a:p>
          <a:p>
            <a:pPr marL="0" indent="0">
              <a:buNone/>
            </a:pPr>
            <a:r>
              <a:rPr lang="en-GB" dirty="0"/>
              <a:t>	</a:t>
            </a:r>
            <a:r>
              <a:rPr lang="en-GB" dirty="0" smtClean="0"/>
              <a:t>		echo </a:t>
            </a:r>
            <a:r>
              <a:rPr lang="en-GB" dirty="0"/>
              <a:t>" " . $row['Age'];</a:t>
            </a:r>
          </a:p>
          <a:p>
            <a:pPr marL="0" indent="0">
              <a:buNone/>
            </a:pPr>
            <a:r>
              <a:rPr lang="en-GB" dirty="0"/>
              <a:t>	</a:t>
            </a:r>
            <a:r>
              <a:rPr lang="en-GB" dirty="0" smtClean="0"/>
              <a:t>		echo </a:t>
            </a:r>
            <a:r>
              <a:rPr lang="en-GB" dirty="0"/>
              <a:t>"&lt;</a:t>
            </a:r>
            <a:r>
              <a:rPr lang="en-GB" dirty="0" err="1"/>
              <a:t>br</a:t>
            </a:r>
            <a:r>
              <a:rPr lang="en-GB" dirty="0"/>
              <a:t> /&gt;";</a:t>
            </a:r>
          </a:p>
          <a:p>
            <a:pPr marL="0" indent="0">
              <a:buNone/>
            </a:pPr>
            <a:r>
              <a:rPr lang="en-GB" dirty="0"/>
              <a:t>	</a:t>
            </a:r>
            <a:r>
              <a:rPr lang="en-GB" dirty="0" smtClean="0"/>
              <a:t>	</a:t>
            </a:r>
            <a:r>
              <a:rPr lang="fr-FR" dirty="0" smtClean="0"/>
              <a:t>}</a:t>
            </a:r>
            <a:endParaRPr lang="en-GB" dirty="0"/>
          </a:p>
          <a:p>
            <a:pPr marL="0" indent="0">
              <a:buNone/>
            </a:pPr>
            <a:r>
              <a:rPr lang="fr-FR" dirty="0"/>
              <a:t>	</a:t>
            </a:r>
            <a:r>
              <a:rPr lang="fr-FR" dirty="0" smtClean="0"/>
              <a:t>	</a:t>
            </a:r>
            <a:r>
              <a:rPr lang="fr-FR" dirty="0" err="1" smtClean="0"/>
              <a:t>mysql_close</a:t>
            </a:r>
            <a:r>
              <a:rPr lang="fr-FR" dirty="0"/>
              <a:t>($</a:t>
            </a:r>
            <a:r>
              <a:rPr lang="fr-FR" dirty="0" err="1"/>
              <a:t>connect</a:t>
            </a:r>
            <a:r>
              <a:rPr lang="fr-FR" dirty="0"/>
              <a:t>)</a:t>
            </a:r>
            <a:r>
              <a:rPr lang="fr-FR" dirty="0" smtClean="0"/>
              <a:t>;</a:t>
            </a:r>
            <a:br>
              <a:rPr lang="fr-FR" dirty="0" smtClean="0"/>
            </a:br>
            <a:endParaRPr lang="fr-FR" dirty="0" smtClean="0"/>
          </a:p>
          <a:p>
            <a:r>
              <a:rPr lang="fr-FR" dirty="0"/>
              <a:t>Le résultat de l’exécution de ce code affiche :</a:t>
            </a:r>
            <a:endParaRPr lang="en-GB" dirty="0"/>
          </a:p>
          <a:p>
            <a:pPr marL="0" indent="0">
              <a:buNone/>
            </a:pPr>
            <a:r>
              <a:rPr lang="fr-FR" dirty="0"/>
              <a:t>	</a:t>
            </a:r>
            <a:r>
              <a:rPr lang="fr-FR" dirty="0" smtClean="0"/>
              <a:t>	Simard </a:t>
            </a:r>
            <a:r>
              <a:rPr lang="fr-FR" dirty="0"/>
              <a:t>Gérard </a:t>
            </a:r>
            <a:r>
              <a:rPr lang="fr-FR" dirty="0" smtClean="0"/>
              <a:t>33</a:t>
            </a:r>
            <a:r>
              <a:rPr lang="en-GB" dirty="0"/>
              <a:t/>
            </a:r>
            <a:br>
              <a:rPr lang="en-GB" dirty="0"/>
            </a:br>
            <a:r>
              <a:rPr lang="en-GB" dirty="0" smtClean="0"/>
              <a:t>		</a:t>
            </a:r>
            <a:r>
              <a:rPr lang="fr-FR" dirty="0" smtClean="0"/>
              <a:t>Le </a:t>
            </a:r>
            <a:r>
              <a:rPr lang="fr-FR" dirty="0"/>
              <a:t>Grand Pierre 35</a:t>
            </a:r>
            <a:endParaRPr lang="en-GB" dirty="0"/>
          </a:p>
          <a:p>
            <a:endParaRPr lang="en-GB" dirty="0"/>
          </a:p>
          <a:p>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210</a:t>
            </a:fld>
            <a:endParaRPr lang="fr-FR"/>
          </a:p>
        </p:txBody>
      </p:sp>
    </p:spTree>
    <p:extLst>
      <p:ext uri="{BB962C8B-B14F-4D97-AF65-F5344CB8AC3E}">
        <p14:creationId xmlns:p14="http://schemas.microsoft.com/office/powerpoint/2010/main" val="234230528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Sélection de données dans une table avec filtrage</a:t>
            </a:r>
            <a:endParaRPr lang="fr-FR" dirty="0"/>
          </a:p>
        </p:txBody>
      </p:sp>
      <p:sp>
        <p:nvSpPr>
          <p:cNvPr id="3" name="Espace réservé du contenu 2"/>
          <p:cNvSpPr>
            <a:spLocks noGrp="1"/>
          </p:cNvSpPr>
          <p:nvPr>
            <p:ph idx="1"/>
          </p:nvPr>
        </p:nvSpPr>
        <p:spPr/>
        <p:txBody>
          <a:bodyPr>
            <a:normAutofit lnSpcReduction="10000"/>
          </a:bodyPr>
          <a:lstStyle/>
          <a:p>
            <a:r>
              <a:rPr lang="fr-FR" dirty="0"/>
              <a:t>L’instruction </a:t>
            </a:r>
            <a:r>
              <a:rPr lang="fr-FR" dirty="0" err="1"/>
              <a:t>Order</a:t>
            </a:r>
            <a:r>
              <a:rPr lang="fr-FR" dirty="0"/>
              <a:t> By </a:t>
            </a:r>
            <a:r>
              <a:rPr lang="fr-FR" dirty="0" smtClean="0"/>
              <a:t>peut être appliquée </a:t>
            </a:r>
            <a:r>
              <a:rPr lang="fr-FR" dirty="0"/>
              <a:t>à deux colonnes d’une table</a:t>
            </a:r>
            <a:endParaRPr lang="en-GB" dirty="0"/>
          </a:p>
          <a:p>
            <a:r>
              <a:rPr lang="fr-FR" dirty="0" smtClean="0"/>
              <a:t>Lorsque </a:t>
            </a:r>
            <a:r>
              <a:rPr lang="fr-FR" dirty="0"/>
              <a:t>l’on tri sur plus d’une colonne, la seconde colonne est utilisée lorsque les valeurs de la première colonne sont égales. </a:t>
            </a:r>
            <a:endParaRPr lang="fr-FR" dirty="0" smtClean="0"/>
          </a:p>
          <a:p>
            <a:r>
              <a:rPr lang="fr-FR" dirty="0" smtClean="0"/>
              <a:t>La </a:t>
            </a:r>
            <a:r>
              <a:rPr lang="fr-FR" dirty="0"/>
              <a:t>syntaxe de l’instruction est la suivante :</a:t>
            </a:r>
            <a:r>
              <a:rPr lang="en-GB" dirty="0"/>
              <a:t> </a:t>
            </a:r>
          </a:p>
          <a:p>
            <a:pPr marL="0" indent="0">
              <a:buNone/>
            </a:pPr>
            <a:r>
              <a:rPr lang="fr-FR" dirty="0" smtClean="0"/>
              <a:t>		SELECT </a:t>
            </a:r>
            <a:r>
              <a:rPr lang="fr-FR" dirty="0" err="1"/>
              <a:t>nom_colonne</a:t>
            </a:r>
            <a:r>
              <a:rPr lang="fr-FR" dirty="0"/>
              <a:t>(s</a:t>
            </a:r>
            <a:r>
              <a:rPr lang="fr-FR" dirty="0" smtClean="0"/>
              <a:t>)</a:t>
            </a:r>
            <a:r>
              <a:rPr lang="en-GB" dirty="0"/>
              <a:t/>
            </a:r>
            <a:br>
              <a:rPr lang="en-GB" dirty="0"/>
            </a:br>
            <a:r>
              <a:rPr lang="en-GB" dirty="0" smtClean="0"/>
              <a:t>		FROM </a:t>
            </a:r>
            <a:r>
              <a:rPr lang="en-GB" dirty="0" err="1" smtClean="0"/>
              <a:t>nom_table</a:t>
            </a:r>
            <a:r>
              <a:rPr lang="en-GB" dirty="0"/>
              <a:t/>
            </a:r>
            <a:br>
              <a:rPr lang="en-GB" dirty="0"/>
            </a:br>
            <a:r>
              <a:rPr lang="en-GB" dirty="0" smtClean="0"/>
              <a:t>		</a:t>
            </a:r>
            <a:r>
              <a:rPr lang="fr-FR" b="1" dirty="0" smtClean="0"/>
              <a:t>ORDER </a:t>
            </a:r>
            <a:r>
              <a:rPr lang="fr-FR" b="1" dirty="0"/>
              <a:t>BY colonne1, colonne2</a:t>
            </a:r>
            <a:r>
              <a:rPr lang="en-GB"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211</a:t>
            </a:fld>
            <a:endParaRPr lang="fr-FR"/>
          </a:p>
        </p:txBody>
      </p:sp>
    </p:spTree>
    <p:extLst>
      <p:ext uri="{BB962C8B-B14F-4D97-AF65-F5344CB8AC3E}">
        <p14:creationId xmlns:p14="http://schemas.microsoft.com/office/powerpoint/2010/main" val="26386155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accent1"/>
                </a:solidFill>
              </a:rPr>
              <a:t>PHP et MySQL : </a:t>
            </a:r>
            <a:r>
              <a:rPr lang="fr-FR" b="1" dirty="0" smtClean="0">
                <a:solidFill>
                  <a:schemeClr val="accent1"/>
                </a:solidFill>
              </a:rPr>
              <a:t>ORDER BY</a:t>
            </a:r>
            <a:endParaRPr lang="fr-FR" dirty="0"/>
          </a:p>
        </p:txBody>
      </p:sp>
      <p:sp>
        <p:nvSpPr>
          <p:cNvPr id="3" name="Espace réservé du contenu 2"/>
          <p:cNvSpPr>
            <a:spLocks noGrp="1"/>
          </p:cNvSpPr>
          <p:nvPr>
            <p:ph idx="1"/>
          </p:nvPr>
        </p:nvSpPr>
        <p:spPr>
          <a:xfrm>
            <a:off x="457200" y="1417638"/>
            <a:ext cx="8229600" cy="4525963"/>
          </a:xfrm>
        </p:spPr>
        <p:txBody>
          <a:bodyPr>
            <a:normAutofit/>
          </a:bodyPr>
          <a:lstStyle/>
          <a:p>
            <a:pPr marL="0" indent="0">
              <a:buNone/>
            </a:pPr>
            <a:r>
              <a:rPr lang="fr-FR" sz="2000" dirty="0" smtClean="0"/>
              <a:t>Exemple soit la table « Personne » dont le contenu est :</a:t>
            </a: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r>
              <a:rPr lang="fr-FR" sz="2000" dirty="0" smtClean="0"/>
              <a:t>La requête :  </a:t>
            </a:r>
            <a:r>
              <a:rPr lang="en-US" sz="1800" dirty="0" smtClean="0"/>
              <a:t>SELECT </a:t>
            </a:r>
            <a:r>
              <a:rPr lang="en-US" sz="1800" dirty="0"/>
              <a:t>* FROM </a:t>
            </a:r>
            <a:r>
              <a:rPr lang="en-US" sz="1800" dirty="0" err="1" smtClean="0"/>
              <a:t>Personne</a:t>
            </a:r>
            <a:r>
              <a:rPr lang="en-US" sz="1800" dirty="0" smtClean="0"/>
              <a:t> </a:t>
            </a:r>
            <a:r>
              <a:rPr lang="en-US" sz="1800" dirty="0"/>
              <a:t>ORDER BY </a:t>
            </a:r>
            <a:r>
              <a:rPr lang="en-US" sz="1800" dirty="0" smtClean="0"/>
              <a:t>Nom </a:t>
            </a:r>
            <a:r>
              <a:rPr lang="en-US" sz="1800" dirty="0"/>
              <a:t>DESC, </a:t>
            </a:r>
            <a:r>
              <a:rPr lang="en-US" sz="1800" dirty="0" err="1" smtClean="0"/>
              <a:t>AnneeNaissance</a:t>
            </a:r>
            <a:r>
              <a:rPr lang="en-US" sz="1800" dirty="0" smtClean="0"/>
              <a:t> ASC</a:t>
            </a:r>
          </a:p>
          <a:p>
            <a:pPr marL="0" indent="0">
              <a:buNone/>
            </a:pPr>
            <a:r>
              <a:rPr lang="en-US" sz="2000" dirty="0" smtClean="0"/>
              <a:t>Donne : </a:t>
            </a:r>
            <a:endParaRPr lang="fr-FR" sz="2000" dirty="0" smtClean="0"/>
          </a:p>
          <a:p>
            <a:pPr marL="0" indent="0">
              <a:buNone/>
            </a:pPr>
            <a:r>
              <a:rPr lang="fr-FR" dirty="0" smtClean="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4169560460"/>
              </p:ext>
            </p:extLst>
          </p:nvPr>
        </p:nvGraphicFramePr>
        <p:xfrm>
          <a:off x="1032930" y="1854201"/>
          <a:ext cx="7196670" cy="1758252"/>
        </p:xfrm>
        <a:graphic>
          <a:graphicData uri="http://schemas.openxmlformats.org/drawingml/2006/table">
            <a:tbl>
              <a:tblPr firstRow="1" bandRow="1">
                <a:tableStyleId>{5C22544A-7EE6-4342-B048-85BDC9FD1C3A}</a:tableStyleId>
              </a:tblPr>
              <a:tblGrid>
                <a:gridCol w="2398890"/>
                <a:gridCol w="2398890"/>
                <a:gridCol w="2398890"/>
              </a:tblGrid>
              <a:tr h="325693">
                <a:tc>
                  <a:txBody>
                    <a:bodyPr/>
                    <a:lstStyle/>
                    <a:p>
                      <a:r>
                        <a:rPr lang="fr-FR" sz="1400" dirty="0" smtClean="0"/>
                        <a:t>Nom</a:t>
                      </a:r>
                      <a:endParaRPr lang="fr-FR" sz="1400" dirty="0"/>
                    </a:p>
                  </a:txBody>
                  <a:tcPr/>
                </a:tc>
                <a:tc>
                  <a:txBody>
                    <a:bodyPr/>
                    <a:lstStyle/>
                    <a:p>
                      <a:r>
                        <a:rPr lang="fr-FR" sz="1400" dirty="0" err="1" smtClean="0"/>
                        <a:t>Prenom</a:t>
                      </a:r>
                      <a:endParaRPr lang="fr-FR" sz="1400" dirty="0"/>
                    </a:p>
                  </a:txBody>
                  <a:tcPr/>
                </a:tc>
                <a:tc>
                  <a:txBody>
                    <a:bodyPr/>
                    <a:lstStyle/>
                    <a:p>
                      <a:r>
                        <a:rPr lang="fr-FR" sz="1400" dirty="0" err="1" smtClean="0"/>
                        <a:t>AnneeNaissance</a:t>
                      </a:r>
                      <a:endParaRPr lang="fr-FR" sz="1400" dirty="0"/>
                    </a:p>
                  </a:txBody>
                  <a:tcPr/>
                </a:tc>
              </a:tr>
              <a:tr h="278377">
                <a:tc>
                  <a:txBody>
                    <a:bodyPr/>
                    <a:lstStyle/>
                    <a:p>
                      <a:r>
                        <a:rPr lang="en-US" sz="1400" dirty="0" smtClean="0"/>
                        <a:t>Thomas</a:t>
                      </a:r>
                      <a:endParaRPr lang="fr-FR" sz="1400" dirty="0"/>
                    </a:p>
                  </a:txBody>
                  <a:tcPr/>
                </a:tc>
                <a:tc>
                  <a:txBody>
                    <a:bodyPr/>
                    <a:lstStyle/>
                    <a:p>
                      <a:r>
                        <a:rPr lang="en-US" sz="1400" dirty="0" smtClean="0"/>
                        <a:t>Alva Edison</a:t>
                      </a:r>
                      <a:endParaRPr lang="fr-FR" sz="1400" dirty="0"/>
                    </a:p>
                  </a:txBody>
                  <a:tcPr/>
                </a:tc>
                <a:tc>
                  <a:txBody>
                    <a:bodyPr/>
                    <a:lstStyle/>
                    <a:p>
                      <a:r>
                        <a:rPr lang="fr-FR" sz="1400" dirty="0" smtClean="0"/>
                        <a:t>1847</a:t>
                      </a:r>
                      <a:endParaRPr lang="fr-FR" sz="1400" dirty="0"/>
                    </a:p>
                  </a:txBody>
                  <a:tcPr/>
                </a:tc>
              </a:tr>
              <a:tr h="278377">
                <a:tc>
                  <a:txBody>
                    <a:bodyPr/>
                    <a:lstStyle/>
                    <a:p>
                      <a:r>
                        <a:rPr lang="en-US" sz="1400" dirty="0" smtClean="0"/>
                        <a:t>Benjamin</a:t>
                      </a:r>
                      <a:endParaRPr lang="fr-FR" sz="1400" dirty="0"/>
                    </a:p>
                  </a:txBody>
                  <a:tcPr/>
                </a:tc>
                <a:tc>
                  <a:txBody>
                    <a:bodyPr/>
                    <a:lstStyle/>
                    <a:p>
                      <a:r>
                        <a:rPr lang="en-US" sz="1400" dirty="0" smtClean="0"/>
                        <a:t>Franklin</a:t>
                      </a:r>
                      <a:endParaRPr lang="fr-FR" sz="1400" dirty="0"/>
                    </a:p>
                  </a:txBody>
                  <a:tcPr/>
                </a:tc>
                <a:tc>
                  <a:txBody>
                    <a:bodyPr/>
                    <a:lstStyle/>
                    <a:p>
                      <a:r>
                        <a:rPr lang="fr-FR" sz="1400" dirty="0" smtClean="0"/>
                        <a:t>1706</a:t>
                      </a:r>
                      <a:endParaRPr lang="fr-FR" sz="1400" dirty="0"/>
                    </a:p>
                  </a:txBody>
                  <a:tcPr/>
                </a:tc>
              </a:tr>
              <a:tr h="278377">
                <a:tc>
                  <a:txBody>
                    <a:bodyPr/>
                    <a:lstStyle/>
                    <a:p>
                      <a:r>
                        <a:rPr lang="en-US" sz="1400" dirty="0" smtClean="0"/>
                        <a:t>Thomas</a:t>
                      </a:r>
                      <a:endParaRPr lang="fr-FR" sz="1400" dirty="0"/>
                    </a:p>
                  </a:txBody>
                  <a:tcPr/>
                </a:tc>
                <a:tc>
                  <a:txBody>
                    <a:bodyPr/>
                    <a:lstStyle/>
                    <a:p>
                      <a:r>
                        <a:rPr lang="en-US" sz="1400" dirty="0" smtClean="0"/>
                        <a:t>More</a:t>
                      </a:r>
                      <a:endParaRPr lang="fr-FR" sz="1400" dirty="0"/>
                    </a:p>
                  </a:txBody>
                  <a:tcPr/>
                </a:tc>
                <a:tc>
                  <a:txBody>
                    <a:bodyPr/>
                    <a:lstStyle/>
                    <a:p>
                      <a:r>
                        <a:rPr lang="en-US" sz="1400" dirty="0" smtClean="0"/>
                        <a:t>1478</a:t>
                      </a:r>
                      <a:endParaRPr lang="fr-FR" sz="1400" dirty="0"/>
                    </a:p>
                  </a:txBody>
                  <a:tcPr/>
                </a:tc>
              </a:tr>
              <a:tr h="473241">
                <a:tc>
                  <a:txBody>
                    <a:bodyPr/>
                    <a:lstStyle/>
                    <a:p>
                      <a:r>
                        <a:rPr lang="en-US" sz="1400" dirty="0" smtClean="0"/>
                        <a:t>Thomas</a:t>
                      </a:r>
                      <a:endParaRPr lang="fr-FR" sz="1400" dirty="0"/>
                    </a:p>
                  </a:txBody>
                  <a:tcPr/>
                </a:tc>
                <a:tc>
                  <a:txBody>
                    <a:bodyPr/>
                    <a:lstStyle/>
                    <a:p>
                      <a:r>
                        <a:rPr lang="en-US" sz="1400" dirty="0" smtClean="0"/>
                        <a:t>Jefferson</a:t>
                      </a:r>
                      <a:endParaRPr lang="fr-FR"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1826</a:t>
                      </a:r>
                      <a:endParaRPr lang="fr-FR" sz="1400" dirty="0" smtClean="0"/>
                    </a:p>
                    <a:p>
                      <a:endParaRPr lang="fr-FR" sz="1400" dirty="0"/>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698096526"/>
              </p:ext>
            </p:extLst>
          </p:nvPr>
        </p:nvGraphicFramePr>
        <p:xfrm>
          <a:off x="1041403" y="4428064"/>
          <a:ext cx="7154334" cy="1885951"/>
        </p:xfrm>
        <a:graphic>
          <a:graphicData uri="http://schemas.openxmlformats.org/drawingml/2006/table">
            <a:tbl>
              <a:tblPr firstRow="1" bandRow="1">
                <a:tableStyleId>{5C22544A-7EE6-4342-B048-85BDC9FD1C3A}</a:tableStyleId>
              </a:tblPr>
              <a:tblGrid>
                <a:gridCol w="2384778"/>
                <a:gridCol w="2384778"/>
                <a:gridCol w="2384778"/>
              </a:tblGrid>
              <a:tr h="403182">
                <a:tc>
                  <a:txBody>
                    <a:bodyPr/>
                    <a:lstStyle/>
                    <a:p>
                      <a:r>
                        <a:rPr lang="fr-FR" sz="1400" dirty="0" smtClean="0"/>
                        <a:t>Nom</a:t>
                      </a:r>
                      <a:endParaRPr lang="fr-FR" sz="1400" dirty="0"/>
                    </a:p>
                  </a:txBody>
                  <a:tcPr/>
                </a:tc>
                <a:tc>
                  <a:txBody>
                    <a:bodyPr/>
                    <a:lstStyle/>
                    <a:p>
                      <a:r>
                        <a:rPr lang="fr-FR" sz="1400" dirty="0" err="1" smtClean="0"/>
                        <a:t>Prenom</a:t>
                      </a:r>
                      <a:endParaRPr lang="fr-FR" sz="1400" dirty="0"/>
                    </a:p>
                  </a:txBody>
                  <a:tcPr/>
                </a:tc>
                <a:tc>
                  <a:txBody>
                    <a:bodyPr/>
                    <a:lstStyle/>
                    <a:p>
                      <a:r>
                        <a:rPr lang="fr-FR" sz="1400" dirty="0" err="1" smtClean="0"/>
                        <a:t>AnneeNaissance</a:t>
                      </a:r>
                      <a:endParaRPr lang="fr-FR" sz="1400" dirty="0"/>
                    </a:p>
                  </a:txBody>
                  <a:tcPr/>
                </a:tc>
              </a:tr>
              <a:tr h="312162">
                <a:tc>
                  <a:txBody>
                    <a:bodyPr/>
                    <a:lstStyle/>
                    <a:p>
                      <a:r>
                        <a:rPr lang="en-US" sz="1400" dirty="0" smtClean="0"/>
                        <a:t>Thomas</a:t>
                      </a:r>
                      <a:endParaRPr lang="fr-FR" sz="1400" dirty="0"/>
                    </a:p>
                  </a:txBody>
                  <a:tcPr/>
                </a:tc>
                <a:tc>
                  <a:txBody>
                    <a:bodyPr/>
                    <a:lstStyle/>
                    <a:p>
                      <a:r>
                        <a:rPr lang="en-US" sz="1400" dirty="0" smtClean="0"/>
                        <a:t>More</a:t>
                      </a:r>
                      <a:endParaRPr lang="fr-FR" sz="1400" dirty="0"/>
                    </a:p>
                  </a:txBody>
                  <a:tcPr/>
                </a:tc>
                <a:tc>
                  <a:txBody>
                    <a:bodyPr/>
                    <a:lstStyle/>
                    <a:p>
                      <a:r>
                        <a:rPr lang="en-US" sz="1400" dirty="0" smtClean="0"/>
                        <a:t>1478</a:t>
                      </a:r>
                      <a:endParaRPr lang="fr-FR" sz="1400" dirty="0"/>
                    </a:p>
                  </a:txBody>
                  <a:tcPr/>
                </a:tc>
              </a:tr>
              <a:tr h="312162">
                <a:tc>
                  <a:txBody>
                    <a:bodyPr/>
                    <a:lstStyle/>
                    <a:p>
                      <a:r>
                        <a:rPr lang="en-US" sz="1400" dirty="0" smtClean="0"/>
                        <a:t>Thomas</a:t>
                      </a:r>
                      <a:endParaRPr lang="fr-FR" sz="1400" dirty="0"/>
                    </a:p>
                  </a:txBody>
                  <a:tcPr/>
                </a:tc>
                <a:tc>
                  <a:txBody>
                    <a:bodyPr/>
                    <a:lstStyle/>
                    <a:p>
                      <a:r>
                        <a:rPr lang="en-US" sz="1400" dirty="0" smtClean="0"/>
                        <a:t>Jefferson</a:t>
                      </a:r>
                      <a:endParaRPr lang="fr-FR"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1826</a:t>
                      </a:r>
                      <a:endParaRPr lang="fr-FR" sz="1400" dirty="0" smtClean="0"/>
                    </a:p>
                  </a:txBody>
                  <a:tcPr/>
                </a:tc>
              </a:tr>
              <a:tr h="312162">
                <a:tc>
                  <a:txBody>
                    <a:bodyPr/>
                    <a:lstStyle/>
                    <a:p>
                      <a:r>
                        <a:rPr lang="en-US" sz="1400" dirty="0" smtClean="0"/>
                        <a:t>Thomas</a:t>
                      </a:r>
                      <a:endParaRPr lang="fr-FR" sz="1400" dirty="0"/>
                    </a:p>
                  </a:txBody>
                  <a:tcPr/>
                </a:tc>
                <a:tc>
                  <a:txBody>
                    <a:bodyPr/>
                    <a:lstStyle/>
                    <a:p>
                      <a:r>
                        <a:rPr lang="en-US" sz="1400" dirty="0" smtClean="0"/>
                        <a:t>Alva Edison</a:t>
                      </a:r>
                      <a:endParaRPr lang="fr-FR" sz="1400" dirty="0"/>
                    </a:p>
                  </a:txBody>
                  <a:tcPr/>
                </a:tc>
                <a:tc>
                  <a:txBody>
                    <a:bodyPr/>
                    <a:lstStyle/>
                    <a:p>
                      <a:r>
                        <a:rPr lang="fr-FR" sz="1400" dirty="0" smtClean="0"/>
                        <a:t>1847</a:t>
                      </a:r>
                      <a:endParaRPr lang="fr-FR" sz="1400" dirty="0"/>
                    </a:p>
                  </a:txBody>
                  <a:tcPr/>
                </a:tc>
              </a:tr>
              <a:tr h="546283">
                <a:tc>
                  <a:txBody>
                    <a:bodyPr/>
                    <a:lstStyle/>
                    <a:p>
                      <a:r>
                        <a:rPr lang="en-US" sz="1400" dirty="0" smtClean="0"/>
                        <a:t>Benjamin</a:t>
                      </a:r>
                      <a:endParaRPr lang="fr-FR" sz="1400" dirty="0"/>
                    </a:p>
                  </a:txBody>
                  <a:tcPr/>
                </a:tc>
                <a:tc>
                  <a:txBody>
                    <a:bodyPr/>
                    <a:lstStyle/>
                    <a:p>
                      <a:r>
                        <a:rPr lang="en-US" sz="1400" dirty="0" smtClean="0"/>
                        <a:t>Franklin</a:t>
                      </a:r>
                      <a:endParaRPr lang="fr-FR" sz="1400" dirty="0"/>
                    </a:p>
                  </a:txBody>
                  <a:tcPr/>
                </a:tc>
                <a:tc>
                  <a:txBody>
                    <a:bodyPr/>
                    <a:lstStyle/>
                    <a:p>
                      <a:r>
                        <a:rPr lang="fr-FR" sz="1400" dirty="0" smtClean="0"/>
                        <a:t>1706</a:t>
                      </a:r>
                      <a:endParaRPr lang="fr-FR" sz="1400" dirty="0"/>
                    </a:p>
                  </a:txBody>
                  <a:tcPr/>
                </a:tc>
              </a:tr>
            </a:tbl>
          </a:graphicData>
        </a:graphic>
      </p:graphicFrame>
    </p:spTree>
    <p:extLst>
      <p:ext uri="{BB962C8B-B14F-4D97-AF65-F5344CB8AC3E}">
        <p14:creationId xmlns:p14="http://schemas.microsoft.com/office/powerpoint/2010/main" val="152563150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chemeClr val="accent1"/>
                </a:solidFill>
              </a:rPr>
              <a:t>PHP et MySQL : Sélection de données dans une table avec </a:t>
            </a:r>
            <a:r>
              <a:rPr lang="fr-FR" sz="3600" b="1" dirty="0" smtClean="0">
                <a:solidFill>
                  <a:schemeClr val="accent1"/>
                </a:solidFill>
              </a:rPr>
              <a:t>filtrage et limitations</a:t>
            </a:r>
            <a:endParaRPr lang="fr-FR" sz="3600" dirty="0"/>
          </a:p>
        </p:txBody>
      </p:sp>
      <p:sp>
        <p:nvSpPr>
          <p:cNvPr id="3" name="Espace réservé du contenu 2"/>
          <p:cNvSpPr>
            <a:spLocks noGrp="1"/>
          </p:cNvSpPr>
          <p:nvPr>
            <p:ph idx="1"/>
          </p:nvPr>
        </p:nvSpPr>
        <p:spPr/>
        <p:txBody>
          <a:bodyPr>
            <a:normAutofit fontScale="77500" lnSpcReduction="20000"/>
          </a:bodyPr>
          <a:lstStyle/>
          <a:p>
            <a:r>
              <a:rPr lang="fr-FR" dirty="0" smtClean="0"/>
              <a:t>Dans le cas où l’on a un grand nombre de réponses et que l’on veut faire une « pagination » de l’affichage, nous pouvons imposer des limites dans notre requête SQL comme dans l’exemple ci-dessous : </a:t>
            </a:r>
            <a:br>
              <a:rPr lang="fr-FR" dirty="0" smtClean="0"/>
            </a:br>
            <a:r>
              <a:rPr lang="fr-FR" dirty="0" smtClean="0"/>
              <a:t>$</a:t>
            </a:r>
            <a:r>
              <a:rPr lang="fr-FR" dirty="0" err="1" smtClean="0"/>
              <a:t>sql</a:t>
            </a:r>
            <a:r>
              <a:rPr lang="fr-FR" dirty="0" smtClean="0"/>
              <a:t> = "</a:t>
            </a:r>
            <a:r>
              <a:rPr lang="fr-FR" dirty="0"/>
              <a:t>SELECT * FROM </a:t>
            </a:r>
            <a:r>
              <a:rPr lang="fr-FR" dirty="0" smtClean="0"/>
              <a:t>Personne </a:t>
            </a:r>
            <a:r>
              <a:rPr lang="fr-FR" b="1" dirty="0"/>
              <a:t>LIMIT 30</a:t>
            </a:r>
            <a:r>
              <a:rPr lang="fr-FR" dirty="0"/>
              <a:t>"</a:t>
            </a:r>
            <a:r>
              <a:rPr lang="fr-FR" dirty="0" smtClean="0"/>
              <a:t>;</a:t>
            </a:r>
          </a:p>
          <a:p>
            <a:r>
              <a:rPr lang="fr-FR" dirty="0" smtClean="0"/>
              <a:t>Cette requête limitera la sélection de la 1ière à la 30ième donnée de la table « Personne ».</a:t>
            </a:r>
          </a:p>
          <a:p>
            <a:r>
              <a:rPr lang="fr-FR" dirty="0" smtClean="0"/>
              <a:t>Dans le cas où l’on veut « paginer » c’est à dire de sélectionner par tranche notre requête deviendra : </a:t>
            </a:r>
            <a:br>
              <a:rPr lang="fr-FR" dirty="0" smtClean="0"/>
            </a:br>
            <a:r>
              <a:rPr lang="fr-FR" dirty="0"/>
              <a:t>$</a:t>
            </a:r>
            <a:r>
              <a:rPr lang="fr-FR" dirty="0" err="1"/>
              <a:t>sql</a:t>
            </a:r>
            <a:r>
              <a:rPr lang="fr-FR" dirty="0"/>
              <a:t> = "SELECT * FROM </a:t>
            </a:r>
            <a:r>
              <a:rPr lang="fr-FR" dirty="0" smtClean="0"/>
              <a:t>Personne </a:t>
            </a:r>
            <a:r>
              <a:rPr lang="fr-FR" b="1" dirty="0"/>
              <a:t>LIMIT 10 OFFSET </a:t>
            </a:r>
            <a:r>
              <a:rPr lang="fr-FR" b="1" dirty="0" smtClean="0"/>
              <a:t>15</a:t>
            </a:r>
            <a:r>
              <a:rPr lang="fr-FR" dirty="0"/>
              <a:t>"</a:t>
            </a:r>
            <a:r>
              <a:rPr lang="fr-FR" dirty="0" smtClean="0"/>
              <a:t> ; </a:t>
            </a:r>
            <a:br>
              <a:rPr lang="fr-FR" dirty="0" smtClean="0"/>
            </a:br>
            <a:r>
              <a:rPr lang="fr-FR" dirty="0"/>
              <a:t>ou $</a:t>
            </a:r>
            <a:r>
              <a:rPr lang="fr-FR" dirty="0" err="1"/>
              <a:t>sql</a:t>
            </a:r>
            <a:r>
              <a:rPr lang="fr-FR" dirty="0"/>
              <a:t> = "SELECT * FROM </a:t>
            </a:r>
            <a:r>
              <a:rPr lang="fr-FR" dirty="0" smtClean="0"/>
              <a:t>Personne </a:t>
            </a:r>
            <a:r>
              <a:rPr lang="fr-FR" b="1" dirty="0"/>
              <a:t>LIMIT 15, 10</a:t>
            </a:r>
            <a:r>
              <a:rPr lang="fr-FR" dirty="0"/>
              <a:t>"</a:t>
            </a:r>
            <a:r>
              <a:rPr lang="fr-FR" dirty="0" smtClean="0"/>
              <a:t>;</a:t>
            </a:r>
          </a:p>
          <a:p>
            <a:r>
              <a:rPr lang="fr-FR" dirty="0" smtClean="0"/>
              <a:t>Cette requête impliquera la sélection entre la 16ème et 25ème données de la  table « Personne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213</a:t>
            </a:fld>
            <a:endParaRPr lang="fr-FR"/>
          </a:p>
        </p:txBody>
      </p:sp>
    </p:spTree>
    <p:extLst>
      <p:ext uri="{BB962C8B-B14F-4D97-AF65-F5344CB8AC3E}">
        <p14:creationId xmlns:p14="http://schemas.microsoft.com/office/powerpoint/2010/main" val="398862656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Mise à jour </a:t>
            </a:r>
            <a:r>
              <a:rPr lang="fr-FR" b="1" dirty="0">
                <a:solidFill>
                  <a:schemeClr val="accent1"/>
                </a:solidFill>
              </a:rPr>
              <a:t>de données dans une table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L’instruction « UPDATE » est utilisée pour mettre à jour des données dans une </a:t>
            </a:r>
            <a:r>
              <a:rPr lang="fr-FR" dirty="0" smtClean="0"/>
              <a:t>table.</a:t>
            </a:r>
            <a:br>
              <a:rPr lang="fr-FR" dirty="0" smtClean="0"/>
            </a:br>
            <a:endParaRPr lang="fr-FR" dirty="0" smtClean="0"/>
          </a:p>
          <a:p>
            <a:r>
              <a:rPr lang="fr-FR" dirty="0" smtClean="0"/>
              <a:t>Sa </a:t>
            </a:r>
            <a:r>
              <a:rPr lang="fr-FR" dirty="0"/>
              <a:t>syntaxe est la suivante :</a:t>
            </a:r>
            <a:endParaRPr lang="en-GB" dirty="0"/>
          </a:p>
          <a:p>
            <a:pPr marL="0" indent="0">
              <a:buNone/>
            </a:pPr>
            <a:r>
              <a:rPr lang="fr-FR" dirty="0" smtClean="0"/>
              <a:t>		</a:t>
            </a:r>
            <a:r>
              <a:rPr lang="fr-FR" b="1" dirty="0" smtClean="0"/>
              <a:t>UPDATE</a:t>
            </a:r>
            <a:r>
              <a:rPr lang="fr-FR" dirty="0" smtClean="0"/>
              <a:t> </a:t>
            </a:r>
            <a:r>
              <a:rPr lang="fr-FR" dirty="0" err="1" smtClean="0"/>
              <a:t>nom_table</a:t>
            </a:r>
            <a:r>
              <a:rPr lang="en-GB" dirty="0"/>
              <a:t/>
            </a:r>
            <a:br>
              <a:rPr lang="en-GB" dirty="0"/>
            </a:br>
            <a:r>
              <a:rPr lang="en-GB" dirty="0" smtClean="0"/>
              <a:t>		</a:t>
            </a:r>
            <a:r>
              <a:rPr lang="fr-FR" b="1" dirty="0" smtClean="0"/>
              <a:t>SET</a:t>
            </a:r>
            <a:r>
              <a:rPr lang="fr-FR" dirty="0" smtClean="0"/>
              <a:t> </a:t>
            </a:r>
            <a:r>
              <a:rPr lang="fr-FR" dirty="0"/>
              <a:t>colonne1=valeur1, colonne2=valeur2,..</a:t>
            </a:r>
            <a:r>
              <a:rPr lang="fr-FR" dirty="0" smtClean="0"/>
              <a:t>.</a:t>
            </a:r>
            <a:r>
              <a:rPr lang="en-GB" dirty="0"/>
              <a:t/>
            </a:r>
            <a:br>
              <a:rPr lang="en-GB" dirty="0"/>
            </a:br>
            <a:r>
              <a:rPr lang="en-GB" dirty="0" smtClean="0"/>
              <a:t>		</a:t>
            </a:r>
            <a:r>
              <a:rPr lang="fr-FR" b="1" dirty="0" smtClean="0"/>
              <a:t>WHERE</a:t>
            </a:r>
            <a:r>
              <a:rPr lang="fr-FR" dirty="0" smtClean="0"/>
              <a:t> </a:t>
            </a:r>
            <a:r>
              <a:rPr lang="fr-FR" dirty="0" err="1"/>
              <a:t>colonnex</a:t>
            </a:r>
            <a:r>
              <a:rPr lang="fr-FR" dirty="0"/>
              <a:t>=</a:t>
            </a:r>
            <a:r>
              <a:rPr lang="fr-FR" dirty="0" err="1"/>
              <a:t>valeurx</a:t>
            </a:r>
            <a:r>
              <a:rPr lang="en-GB" dirty="0"/>
              <a:t> </a:t>
            </a:r>
            <a:r>
              <a:rPr lang="en-GB" dirty="0" smtClean="0"/>
              <a:t/>
            </a:r>
            <a:br>
              <a:rPr lang="en-GB" dirty="0" smtClean="0"/>
            </a:br>
            <a:endParaRPr lang="en-GB" dirty="0" smtClean="0"/>
          </a:p>
          <a:p>
            <a:r>
              <a:rPr lang="fr-FR" b="1" dirty="0"/>
              <a:t>Remarque :</a:t>
            </a:r>
            <a:r>
              <a:rPr lang="fr-FR" dirty="0"/>
              <a:t> La clause WHERE est utilisée pour spécifier quelles données de la table doivent être mise à jour, l’absence de l’utilisation de la clause WHERE implique la mise à jour de toute la table ! </a:t>
            </a:r>
            <a:endParaRPr lang="en-GB" dirty="0"/>
          </a:p>
          <a:p>
            <a:pPr marL="0" indent="0">
              <a:buNone/>
            </a:pP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214</a:t>
            </a:fld>
            <a:endParaRPr lang="fr-FR"/>
          </a:p>
        </p:txBody>
      </p:sp>
    </p:spTree>
    <p:extLst>
      <p:ext uri="{BB962C8B-B14F-4D97-AF65-F5344CB8AC3E}">
        <p14:creationId xmlns:p14="http://schemas.microsoft.com/office/powerpoint/2010/main" val="83310732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Mise à jour de données dans une table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Exemple, nous </a:t>
            </a:r>
            <a:r>
              <a:rPr lang="fr-FR" dirty="0"/>
              <a:t>voulons mettre à jour </a:t>
            </a:r>
            <a:r>
              <a:rPr lang="fr-FR" dirty="0" smtClean="0"/>
              <a:t>l’âge </a:t>
            </a:r>
            <a:r>
              <a:rPr lang="fr-FR" dirty="0"/>
              <a:t>d’une personne enregistrée dans la table Personne</a:t>
            </a:r>
            <a:r>
              <a:rPr lang="en-GB" dirty="0"/>
              <a:t> </a:t>
            </a:r>
            <a:r>
              <a:rPr lang="en-GB" dirty="0" smtClean="0"/>
              <a:t>: </a:t>
            </a:r>
          </a:p>
          <a:p>
            <a:pPr marL="0" indent="0">
              <a:buNone/>
            </a:pPr>
            <a:r>
              <a:rPr lang="en-GB" dirty="0" smtClean="0"/>
              <a:t>	</a:t>
            </a:r>
            <a:r>
              <a:rPr lang="en-GB" dirty="0" err="1" smtClean="0"/>
              <a:t>mysql_select_db</a:t>
            </a:r>
            <a:r>
              <a:rPr lang="en-GB" dirty="0"/>
              <a:t>("</a:t>
            </a:r>
            <a:r>
              <a:rPr lang="en-GB" dirty="0" err="1"/>
              <a:t>my_db</a:t>
            </a:r>
            <a:r>
              <a:rPr lang="en-GB" dirty="0"/>
              <a:t>", $connect);</a:t>
            </a:r>
          </a:p>
          <a:p>
            <a:pPr marL="0" indent="0">
              <a:buNone/>
            </a:pPr>
            <a:r>
              <a:rPr lang="en-GB" dirty="0"/>
              <a:t>	</a:t>
            </a:r>
            <a:r>
              <a:rPr lang="en-GB" dirty="0" err="1" smtClean="0"/>
              <a:t>mysql_query</a:t>
            </a:r>
            <a:r>
              <a:rPr lang="en-GB" dirty="0"/>
              <a:t>("UPDATE </a:t>
            </a:r>
            <a:r>
              <a:rPr lang="en-GB" dirty="0" err="1"/>
              <a:t>Personne</a:t>
            </a:r>
            <a:r>
              <a:rPr lang="en-GB" dirty="0"/>
              <a:t> SET Age = '</a:t>
            </a:r>
            <a:r>
              <a:rPr lang="en-GB" dirty="0" smtClean="0"/>
              <a:t>36</a:t>
            </a:r>
            <a:r>
              <a:rPr lang="en-GB" dirty="0"/>
              <a:t>'</a:t>
            </a:r>
            <a:br>
              <a:rPr lang="en-GB" dirty="0"/>
            </a:br>
            <a:r>
              <a:rPr lang="en-GB" dirty="0" smtClean="0"/>
              <a:t>		</a:t>
            </a:r>
            <a:r>
              <a:rPr lang="fr-FR" dirty="0" smtClean="0"/>
              <a:t>WHERE 	</a:t>
            </a:r>
            <a:r>
              <a:rPr lang="fr-FR" dirty="0" err="1" smtClean="0"/>
              <a:t>Prenom</a:t>
            </a:r>
            <a:r>
              <a:rPr lang="fr-FR" dirty="0" smtClean="0"/>
              <a:t> </a:t>
            </a:r>
            <a:r>
              <a:rPr lang="fr-FR" dirty="0"/>
              <a:t>= 'Pierre' AND </a:t>
            </a:r>
            <a:r>
              <a:rPr lang="fr-FR" dirty="0" smtClean="0"/>
              <a:t/>
            </a:r>
            <a:br>
              <a:rPr lang="fr-FR" dirty="0" smtClean="0"/>
            </a:br>
            <a:r>
              <a:rPr lang="fr-FR" dirty="0" smtClean="0"/>
              <a:t>					Nom </a:t>
            </a:r>
            <a:r>
              <a:rPr lang="fr-FR" dirty="0"/>
              <a:t>= 'Le Grand</a:t>
            </a:r>
            <a:r>
              <a:rPr lang="fr-FR" dirty="0" smtClean="0"/>
              <a:t>'</a:t>
            </a:r>
            <a:r>
              <a:rPr lang="en-GB" dirty="0"/>
              <a:t>"</a:t>
            </a:r>
            <a:r>
              <a:rPr lang="fr-FR" dirty="0" smtClean="0"/>
              <a:t>, $</a:t>
            </a:r>
            <a:r>
              <a:rPr lang="fr-FR" dirty="0" err="1" smtClean="0"/>
              <a:t>connect</a:t>
            </a:r>
            <a:r>
              <a:rPr lang="fr-FR" dirty="0" smtClean="0"/>
              <a:t>);</a:t>
            </a:r>
            <a:endParaRPr lang="en-GB" dirty="0"/>
          </a:p>
          <a:p>
            <a:pPr marL="0" indent="0">
              <a:buNone/>
            </a:pPr>
            <a:r>
              <a:rPr lang="fr-FR" dirty="0"/>
              <a:t>	</a:t>
            </a:r>
            <a:r>
              <a:rPr lang="fr-FR" dirty="0" err="1" smtClean="0"/>
              <a:t>mysql_close</a:t>
            </a:r>
            <a:r>
              <a:rPr lang="fr-FR" dirty="0"/>
              <a:t>($</a:t>
            </a:r>
            <a:r>
              <a:rPr lang="fr-FR" dirty="0" err="1"/>
              <a:t>connect</a:t>
            </a:r>
            <a:r>
              <a:rPr lang="fr-FR" dirty="0"/>
              <a:t>)</a:t>
            </a:r>
            <a:r>
              <a:rPr lang="fr-FR" dirty="0" smtClean="0"/>
              <a:t>;</a:t>
            </a:r>
          </a:p>
          <a:p>
            <a:r>
              <a:rPr lang="fr-FR" dirty="0" smtClean="0"/>
              <a:t>L’exécution de ce code va affecter à 36 l’âge de la personne appelée Pierre Le Grand.</a:t>
            </a: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215</a:t>
            </a:fld>
            <a:endParaRPr lang="fr-FR"/>
          </a:p>
        </p:txBody>
      </p:sp>
    </p:spTree>
    <p:extLst>
      <p:ext uri="{BB962C8B-B14F-4D97-AF65-F5344CB8AC3E}">
        <p14:creationId xmlns:p14="http://schemas.microsoft.com/office/powerpoint/2010/main" val="8028244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Suppression de données </a:t>
            </a:r>
            <a:r>
              <a:rPr lang="fr-FR" b="1" dirty="0">
                <a:solidFill>
                  <a:schemeClr val="accent1"/>
                </a:solidFill>
              </a:rPr>
              <a:t>dans une table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L’instruction SQL « DELETE FROM » permet d’effacer les enregistrements d’une table. </a:t>
            </a:r>
            <a:endParaRPr lang="fr-FR" dirty="0" smtClean="0"/>
          </a:p>
          <a:p>
            <a:r>
              <a:rPr lang="fr-FR" dirty="0" smtClean="0"/>
              <a:t>La </a:t>
            </a:r>
            <a:r>
              <a:rPr lang="fr-FR" dirty="0"/>
              <a:t>syntaxe de cette instruction s’écrit : </a:t>
            </a:r>
            <a:endParaRPr lang="en-GB" dirty="0"/>
          </a:p>
          <a:p>
            <a:pPr marL="0" indent="0">
              <a:buNone/>
            </a:pPr>
            <a:r>
              <a:rPr lang="en-GB" dirty="0" smtClean="0"/>
              <a:t>		</a:t>
            </a:r>
            <a:r>
              <a:rPr lang="en-GB" b="1" dirty="0" smtClean="0"/>
              <a:t>DELETE </a:t>
            </a:r>
            <a:r>
              <a:rPr lang="en-GB" b="1" dirty="0"/>
              <a:t>FROM </a:t>
            </a:r>
            <a:r>
              <a:rPr lang="en-GB" dirty="0" err="1"/>
              <a:t>nom_table</a:t>
            </a:r>
            <a:r>
              <a:rPr lang="en-GB" dirty="0"/>
              <a:t> </a:t>
            </a:r>
            <a:r>
              <a:rPr lang="en-GB" dirty="0" smtClean="0"/>
              <a:t/>
            </a:r>
            <a:br>
              <a:rPr lang="en-GB" dirty="0" smtClean="0"/>
            </a:br>
            <a:r>
              <a:rPr lang="en-GB" dirty="0" smtClean="0"/>
              <a:t>		</a:t>
            </a:r>
            <a:r>
              <a:rPr lang="en-GB" b="1" dirty="0" smtClean="0"/>
              <a:t>WHERE</a:t>
            </a:r>
            <a:r>
              <a:rPr lang="en-GB" dirty="0" smtClean="0"/>
              <a:t> </a:t>
            </a:r>
            <a:r>
              <a:rPr lang="en-GB" dirty="0" err="1"/>
              <a:t>colonnex</a:t>
            </a:r>
            <a:r>
              <a:rPr lang="en-GB" dirty="0"/>
              <a:t> = </a:t>
            </a:r>
            <a:r>
              <a:rPr lang="en-GB" dirty="0" err="1" smtClean="0"/>
              <a:t>valeurx</a:t>
            </a:r>
            <a:endParaRPr lang="en-GB" dirty="0" smtClean="0"/>
          </a:p>
          <a:p>
            <a:r>
              <a:rPr lang="fr-FR" b="1" dirty="0"/>
              <a:t>Remarque : </a:t>
            </a:r>
            <a:r>
              <a:rPr lang="fr-FR" dirty="0"/>
              <a:t>Comme dans les cas précédents, la clause WHERE complète l’instruction DELETE FROM pour préciser quels enregistrements doivent être effacés. L’omission de l’utilisation de la clause WHERE, implique l’effacement de tous les </a:t>
            </a:r>
            <a:r>
              <a:rPr lang="fr-FR" dirty="0" smtClean="0"/>
              <a:t>enregistrements </a:t>
            </a:r>
            <a:r>
              <a:rPr lang="fr-FR" dirty="0"/>
              <a:t>de la table !</a:t>
            </a:r>
            <a:endParaRPr lang="en-GB" dirty="0"/>
          </a:p>
          <a:p>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216</a:t>
            </a:fld>
            <a:endParaRPr lang="fr-FR"/>
          </a:p>
        </p:txBody>
      </p:sp>
    </p:spTree>
    <p:extLst>
      <p:ext uri="{BB962C8B-B14F-4D97-AF65-F5344CB8AC3E}">
        <p14:creationId xmlns:p14="http://schemas.microsoft.com/office/powerpoint/2010/main" val="289792650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Suppression de données dans une table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t>L’exemple qui suit illustre l’effacement de l’enregistrement « Pierre Le Grand » de la table « Personne »</a:t>
            </a:r>
            <a:r>
              <a:rPr lang="en-GB" dirty="0"/>
              <a:t> </a:t>
            </a:r>
            <a:r>
              <a:rPr lang="en-GB" dirty="0" smtClean="0"/>
              <a:t>:</a:t>
            </a:r>
          </a:p>
          <a:p>
            <a:pPr marL="0" indent="0">
              <a:buNone/>
            </a:pPr>
            <a:endParaRPr lang="en-GB" dirty="0" smtClean="0"/>
          </a:p>
          <a:p>
            <a:pPr marL="0" indent="0">
              <a:buNone/>
            </a:pPr>
            <a:r>
              <a:rPr lang="en-GB" dirty="0" smtClean="0"/>
              <a:t>		</a:t>
            </a:r>
            <a:r>
              <a:rPr lang="en-GB" dirty="0" err="1" smtClean="0"/>
              <a:t>mysql_select_db</a:t>
            </a:r>
            <a:r>
              <a:rPr lang="en-GB" dirty="0"/>
              <a:t>("</a:t>
            </a:r>
            <a:r>
              <a:rPr lang="en-GB" dirty="0" err="1"/>
              <a:t>my_db</a:t>
            </a:r>
            <a:r>
              <a:rPr lang="en-GB" dirty="0"/>
              <a:t>", $connect);</a:t>
            </a:r>
          </a:p>
          <a:p>
            <a:endParaRPr lang="en-GB" dirty="0"/>
          </a:p>
          <a:p>
            <a:pPr marL="0" indent="0">
              <a:buNone/>
            </a:pPr>
            <a:r>
              <a:rPr lang="en-GB" dirty="0"/>
              <a:t>	</a:t>
            </a:r>
            <a:r>
              <a:rPr lang="en-GB" dirty="0" smtClean="0"/>
              <a:t>	</a:t>
            </a:r>
            <a:r>
              <a:rPr lang="en-GB" dirty="0" err="1" smtClean="0"/>
              <a:t>mysql_query</a:t>
            </a:r>
            <a:r>
              <a:rPr lang="en-GB" dirty="0"/>
              <a:t>("DELETE FROM </a:t>
            </a:r>
            <a:r>
              <a:rPr lang="en-GB" dirty="0" err="1"/>
              <a:t>Personne</a:t>
            </a:r>
            <a:r>
              <a:rPr lang="en-GB" dirty="0"/>
              <a:t> WHERE </a:t>
            </a:r>
            <a:r>
              <a:rPr lang="en-GB" dirty="0" err="1"/>
              <a:t>Prenom</a:t>
            </a:r>
            <a:r>
              <a:rPr lang="en-GB" dirty="0"/>
              <a:t> = 'Pierre' AND Nom='Le Grand'", </a:t>
            </a:r>
            <a:r>
              <a:rPr lang="en-GB" dirty="0" smtClean="0"/>
              <a:t>$connect)</a:t>
            </a:r>
            <a:r>
              <a:rPr lang="en-GB" dirty="0"/>
              <a:t>;</a:t>
            </a:r>
          </a:p>
          <a:p>
            <a:endParaRPr lang="en-GB" dirty="0"/>
          </a:p>
          <a:p>
            <a:pPr marL="0" indent="0">
              <a:buNone/>
            </a:pPr>
            <a:r>
              <a:rPr lang="en-GB" dirty="0"/>
              <a:t>	</a:t>
            </a:r>
            <a:r>
              <a:rPr lang="en-GB" dirty="0" smtClean="0"/>
              <a:t>	</a:t>
            </a:r>
            <a:r>
              <a:rPr lang="fr-FR" dirty="0" err="1" smtClean="0"/>
              <a:t>mysql_close</a:t>
            </a:r>
            <a:r>
              <a:rPr lang="fr-FR" dirty="0"/>
              <a:t>($</a:t>
            </a:r>
            <a:r>
              <a:rPr lang="fr-FR" dirty="0" err="1"/>
              <a:t>connect</a:t>
            </a:r>
            <a:r>
              <a:rPr lang="fr-FR" dirty="0"/>
              <a:t>);</a:t>
            </a: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217</a:t>
            </a:fld>
            <a:endParaRPr lang="fr-FR"/>
          </a:p>
        </p:txBody>
      </p:sp>
    </p:spTree>
    <p:extLst>
      <p:ext uri="{BB962C8B-B14F-4D97-AF65-F5344CB8AC3E}">
        <p14:creationId xmlns:p14="http://schemas.microsoft.com/office/powerpoint/2010/main" val="25243283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
            </a:r>
            <a:br>
              <a:rPr lang="fr-FR" b="1" dirty="0" smtClean="0">
                <a:solidFill>
                  <a:schemeClr val="accent1"/>
                </a:solidFill>
              </a:rPr>
            </a:br>
            <a:r>
              <a:rPr lang="fr-FR" b="1" dirty="0" smtClean="0">
                <a:solidFill>
                  <a:schemeClr val="accent1"/>
                </a:solidFill>
              </a:rPr>
              <a:t>Interface Orientée Objet</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Nous allons maintenant repasser en revue les fonctions d’interface de MySQL précédentes dans leur version orientée objet.</a:t>
            </a:r>
          </a:p>
          <a:p>
            <a:r>
              <a:rPr lang="fr-FR" dirty="0" smtClean="0"/>
              <a:t>Connexion : </a:t>
            </a:r>
          </a:p>
          <a:p>
            <a:pPr marL="0" indent="0">
              <a:buNone/>
            </a:pPr>
            <a:r>
              <a:rPr lang="en-US" dirty="0" smtClean="0"/>
              <a:t>	$</a:t>
            </a:r>
            <a:r>
              <a:rPr lang="en-US" dirty="0" err="1"/>
              <a:t>servername</a:t>
            </a:r>
            <a:r>
              <a:rPr lang="en-US" dirty="0"/>
              <a:t> = "</a:t>
            </a:r>
            <a:r>
              <a:rPr lang="en-US" dirty="0" err="1"/>
              <a:t>localhost</a:t>
            </a:r>
            <a:r>
              <a:rPr lang="en-US" dirty="0"/>
              <a:t>";</a:t>
            </a:r>
            <a:br>
              <a:rPr lang="en-US" dirty="0"/>
            </a:br>
            <a:r>
              <a:rPr lang="en-US" dirty="0" smtClean="0"/>
              <a:t>	$</a:t>
            </a:r>
            <a:r>
              <a:rPr lang="en-US" dirty="0"/>
              <a:t>username = "</a:t>
            </a:r>
            <a:r>
              <a:rPr lang="en-US" dirty="0" err="1"/>
              <a:t>paul</a:t>
            </a:r>
            <a:r>
              <a:rPr lang="en-US" dirty="0" smtClean="0"/>
              <a:t>"</a:t>
            </a:r>
            <a:r>
              <a:rPr lang="en-US" dirty="0"/>
              <a:t>;</a:t>
            </a:r>
            <a:br>
              <a:rPr lang="en-US" dirty="0"/>
            </a:br>
            <a:r>
              <a:rPr lang="en-US" dirty="0" smtClean="0"/>
              <a:t>	$</a:t>
            </a:r>
            <a:r>
              <a:rPr lang="en-US" dirty="0"/>
              <a:t>password = "abc123</a:t>
            </a:r>
            <a:r>
              <a:rPr lang="en-US" dirty="0" smtClean="0"/>
              <a:t>"</a:t>
            </a:r>
            <a:r>
              <a:rPr lang="en-US" dirty="0"/>
              <a:t>;</a:t>
            </a:r>
            <a:br>
              <a:rPr lang="en-US" dirty="0"/>
            </a:br>
            <a:r>
              <a:rPr lang="en-US" dirty="0"/>
              <a:t/>
            </a:r>
            <a:br>
              <a:rPr lang="en-US" dirty="0"/>
            </a:br>
            <a:r>
              <a:rPr lang="en-US" dirty="0" smtClean="0"/>
              <a:t>	/</a:t>
            </a:r>
            <a:r>
              <a:rPr lang="en-US" dirty="0"/>
              <a:t>/ </a:t>
            </a:r>
            <a:r>
              <a:rPr lang="en-US" dirty="0" err="1" smtClean="0"/>
              <a:t>Création</a:t>
            </a:r>
            <a:r>
              <a:rPr lang="en-US" dirty="0" smtClean="0"/>
              <a:t> de la </a:t>
            </a:r>
            <a:r>
              <a:rPr lang="en-US" dirty="0" err="1" smtClean="0"/>
              <a:t>connexion</a:t>
            </a:r>
            <a:endParaRPr lang="en-US" dirty="0" smtClean="0"/>
          </a:p>
          <a:p>
            <a:pPr marL="0" indent="0">
              <a:buNone/>
            </a:pPr>
            <a:r>
              <a:rPr lang="en-US" dirty="0" smtClean="0"/>
              <a:t>	$</a:t>
            </a:r>
            <a:r>
              <a:rPr lang="en-US" dirty="0"/>
              <a:t>conn = </a:t>
            </a:r>
            <a:r>
              <a:rPr lang="en-US" b="1" dirty="0"/>
              <a:t>new </a:t>
            </a:r>
            <a:r>
              <a:rPr lang="en-US" b="1" dirty="0" err="1"/>
              <a:t>mysqli</a:t>
            </a:r>
            <a:r>
              <a:rPr lang="en-US" dirty="0"/>
              <a:t>($</a:t>
            </a:r>
            <a:r>
              <a:rPr lang="en-US" dirty="0" err="1"/>
              <a:t>servername</a:t>
            </a:r>
            <a:r>
              <a:rPr lang="en-US" dirty="0"/>
              <a:t>, $username, $password);</a:t>
            </a:r>
            <a:br>
              <a:rPr lang="en-US" dirty="0"/>
            </a:br>
            <a:r>
              <a:rPr lang="en-US" dirty="0" smtClean="0"/>
              <a:t>	</a:t>
            </a:r>
            <a:r>
              <a:rPr lang="en-US" dirty="0"/>
              <a:t/>
            </a:r>
            <a:br>
              <a:rPr lang="en-US" dirty="0"/>
            </a:br>
            <a:r>
              <a:rPr lang="en-US" dirty="0" smtClean="0"/>
              <a:t>	/</a:t>
            </a:r>
            <a:r>
              <a:rPr lang="en-US" dirty="0"/>
              <a:t>/ </a:t>
            </a:r>
            <a:r>
              <a:rPr lang="en-US" dirty="0" err="1" smtClean="0"/>
              <a:t>Vérification</a:t>
            </a:r>
            <a:r>
              <a:rPr lang="en-US" dirty="0" smtClean="0"/>
              <a:t> de la </a:t>
            </a:r>
            <a:r>
              <a:rPr lang="en-US" dirty="0" err="1" smtClean="0"/>
              <a:t>connexion</a:t>
            </a:r>
            <a:r>
              <a:rPr lang="en-US" dirty="0"/>
              <a:t/>
            </a:r>
            <a:br>
              <a:rPr lang="en-US" dirty="0"/>
            </a:br>
            <a:r>
              <a:rPr lang="en-US" dirty="0" smtClean="0"/>
              <a:t>	if </a:t>
            </a:r>
            <a:r>
              <a:rPr lang="en-US" dirty="0"/>
              <a:t>(</a:t>
            </a:r>
            <a:r>
              <a:rPr lang="en-US" b="1" dirty="0"/>
              <a:t>$conn-&gt;</a:t>
            </a:r>
            <a:r>
              <a:rPr lang="en-US" b="1" dirty="0" err="1"/>
              <a:t>connect_error</a:t>
            </a:r>
            <a:r>
              <a:rPr lang="en-US" dirty="0"/>
              <a:t>) {</a:t>
            </a:r>
            <a:br>
              <a:rPr lang="en-US" dirty="0"/>
            </a:br>
            <a:r>
              <a:rPr lang="en-US" dirty="0"/>
              <a:t>    </a:t>
            </a:r>
            <a:r>
              <a:rPr lang="en-US" dirty="0" smtClean="0"/>
              <a:t>		die</a:t>
            </a:r>
            <a:r>
              <a:rPr lang="en-US" dirty="0"/>
              <a:t>("Connection failed: " . $conn-&gt;</a:t>
            </a:r>
            <a:r>
              <a:rPr lang="en-US" dirty="0" err="1"/>
              <a:t>connect_error</a:t>
            </a:r>
            <a:r>
              <a:rPr lang="en-US" dirty="0"/>
              <a:t>);</a:t>
            </a:r>
            <a:br>
              <a:rPr lang="en-US" dirty="0"/>
            </a:br>
            <a:r>
              <a:rPr lang="en-US" dirty="0" smtClean="0"/>
              <a:t>	}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218</a:t>
            </a:fld>
            <a:endParaRPr lang="fr-FR"/>
          </a:p>
        </p:txBody>
      </p:sp>
    </p:spTree>
    <p:extLst>
      <p:ext uri="{BB962C8B-B14F-4D97-AF65-F5344CB8AC3E}">
        <p14:creationId xmlns:p14="http://schemas.microsoft.com/office/powerpoint/2010/main" val="27552597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Interface Orientée </a:t>
            </a:r>
            <a:r>
              <a:rPr lang="fr-FR" b="1" dirty="0" smtClean="0">
                <a:solidFill>
                  <a:schemeClr val="accent1"/>
                </a:solidFill>
              </a:rPr>
              <a:t>Objet - BD</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Création d’une base de données :</a:t>
            </a:r>
          </a:p>
          <a:p>
            <a:pPr marL="0" indent="0">
              <a:buNone/>
            </a:pPr>
            <a:r>
              <a:rPr lang="en-US" dirty="0" smtClean="0"/>
              <a:t>	$</a:t>
            </a:r>
            <a:r>
              <a:rPr lang="en-US" dirty="0" err="1"/>
              <a:t>sql</a:t>
            </a:r>
            <a:r>
              <a:rPr lang="en-US" dirty="0"/>
              <a:t> = "CREATE DATABASE </a:t>
            </a:r>
            <a:r>
              <a:rPr lang="en-US" dirty="0" err="1"/>
              <a:t>myDB</a:t>
            </a:r>
            <a:r>
              <a:rPr lang="en-US" dirty="0"/>
              <a:t>";</a:t>
            </a:r>
            <a:br>
              <a:rPr lang="en-US" dirty="0"/>
            </a:br>
            <a:r>
              <a:rPr lang="en-US" dirty="0" smtClean="0"/>
              <a:t>	if </a:t>
            </a:r>
            <a:r>
              <a:rPr lang="en-US" dirty="0"/>
              <a:t>(</a:t>
            </a:r>
            <a:r>
              <a:rPr lang="en-US" b="1" dirty="0"/>
              <a:t>$conn-&gt;query</a:t>
            </a:r>
            <a:r>
              <a:rPr lang="en-US" dirty="0"/>
              <a:t>($</a:t>
            </a:r>
            <a:r>
              <a:rPr lang="en-US" dirty="0" err="1"/>
              <a:t>sql</a:t>
            </a:r>
            <a:r>
              <a:rPr lang="en-US" dirty="0"/>
              <a:t>) === TRUE) {</a:t>
            </a:r>
            <a:br>
              <a:rPr lang="en-US" dirty="0"/>
            </a:br>
            <a:r>
              <a:rPr lang="en-US" dirty="0"/>
              <a:t>    </a:t>
            </a:r>
            <a:r>
              <a:rPr lang="en-US" dirty="0" smtClean="0"/>
              <a:t>		echo </a:t>
            </a:r>
            <a:r>
              <a:rPr lang="en-US" dirty="0"/>
              <a:t>"Base </a:t>
            </a:r>
            <a:r>
              <a:rPr lang="en-US" dirty="0" smtClean="0"/>
              <a:t>de </a:t>
            </a:r>
            <a:r>
              <a:rPr lang="en-US" dirty="0" err="1" smtClean="0"/>
              <a:t>données</a:t>
            </a:r>
            <a:r>
              <a:rPr lang="en-US" dirty="0" smtClean="0"/>
              <a:t> </a:t>
            </a:r>
            <a:r>
              <a:rPr lang="en-US" dirty="0" err="1" smtClean="0"/>
              <a:t>créée</a:t>
            </a:r>
            <a:r>
              <a:rPr lang="en-US" dirty="0" smtClean="0"/>
              <a:t> avec </a:t>
            </a:r>
            <a:r>
              <a:rPr lang="en-US" dirty="0" err="1" smtClean="0"/>
              <a:t>succès</a:t>
            </a:r>
            <a:r>
              <a:rPr lang="en-US" dirty="0" smtClean="0"/>
              <a:t>"</a:t>
            </a:r>
            <a:r>
              <a:rPr lang="en-US" dirty="0"/>
              <a:t>;</a:t>
            </a:r>
            <a:br>
              <a:rPr lang="en-US" dirty="0"/>
            </a:br>
            <a:r>
              <a:rPr lang="en-US" dirty="0" smtClean="0"/>
              <a:t>	} </a:t>
            </a:r>
            <a:r>
              <a:rPr lang="en-US" dirty="0"/>
              <a:t>else {</a:t>
            </a:r>
            <a:br>
              <a:rPr lang="en-US" dirty="0"/>
            </a:br>
            <a:r>
              <a:rPr lang="en-US" dirty="0"/>
              <a:t>    </a:t>
            </a:r>
            <a:r>
              <a:rPr lang="en-US" dirty="0" smtClean="0"/>
              <a:t>		echo </a:t>
            </a:r>
            <a:r>
              <a:rPr lang="en-US" dirty="0"/>
              <a:t>"</a:t>
            </a:r>
            <a:r>
              <a:rPr lang="en-US" dirty="0" err="1"/>
              <a:t>Erreur</a:t>
            </a:r>
            <a:r>
              <a:rPr lang="en-US" dirty="0"/>
              <a:t> </a:t>
            </a:r>
            <a:r>
              <a:rPr lang="en-US" dirty="0" err="1" smtClean="0"/>
              <a:t>dans</a:t>
            </a:r>
            <a:r>
              <a:rPr lang="en-US" dirty="0" smtClean="0"/>
              <a:t> la </a:t>
            </a:r>
            <a:r>
              <a:rPr lang="en-US" dirty="0" err="1" smtClean="0"/>
              <a:t>création</a:t>
            </a:r>
            <a:r>
              <a:rPr lang="en-US" dirty="0" smtClean="0"/>
              <a:t> de la base de </a:t>
            </a:r>
            <a:r>
              <a:rPr lang="en-US" dirty="0" err="1" smtClean="0"/>
              <a:t>données</a:t>
            </a:r>
            <a:r>
              <a:rPr lang="en-US" dirty="0" smtClean="0"/>
              <a:t> : </a:t>
            </a:r>
            <a:r>
              <a:rPr lang="en-US" dirty="0"/>
              <a:t>" . </a:t>
            </a:r>
            <a:r>
              <a:rPr lang="en-US" b="1" dirty="0"/>
              <a:t>$conn-&gt;error</a:t>
            </a:r>
            <a:r>
              <a:rPr lang="en-US" dirty="0"/>
              <a:t>;</a:t>
            </a:r>
            <a:br>
              <a:rPr lang="en-US" dirty="0"/>
            </a:br>
            <a:r>
              <a:rPr lang="en-US" dirty="0" smtClean="0"/>
              <a:t>	}</a:t>
            </a:r>
            <a:r>
              <a:rPr lang="en-US" dirty="0"/>
              <a:t/>
            </a:r>
            <a:br>
              <a:rPr lang="en-US" dirty="0"/>
            </a:br>
            <a:r>
              <a:rPr lang="en-US" dirty="0" smtClean="0"/>
              <a:t>	// </a:t>
            </a:r>
            <a:r>
              <a:rPr lang="en-US" dirty="0" err="1" smtClean="0"/>
              <a:t>fermeture</a:t>
            </a:r>
            <a:r>
              <a:rPr lang="en-US" dirty="0" smtClean="0"/>
              <a:t> de la </a:t>
            </a:r>
            <a:r>
              <a:rPr lang="en-US" dirty="0" err="1" smtClean="0"/>
              <a:t>connexion</a:t>
            </a:r>
            <a:r>
              <a:rPr lang="en-US" dirty="0"/>
              <a:t/>
            </a:r>
            <a:br>
              <a:rPr lang="en-US" dirty="0"/>
            </a:br>
            <a:r>
              <a:rPr lang="en-US" dirty="0" smtClean="0"/>
              <a:t>	</a:t>
            </a:r>
            <a:r>
              <a:rPr lang="en-US" b="1" dirty="0" smtClean="0"/>
              <a:t>$</a:t>
            </a:r>
            <a:r>
              <a:rPr lang="en-US" b="1" dirty="0"/>
              <a:t>conn-&gt;close</a:t>
            </a:r>
            <a:r>
              <a:rPr lang="en-US" dirty="0"/>
              <a: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219</a:t>
            </a:fld>
            <a:endParaRPr lang="fr-FR"/>
          </a:p>
        </p:txBody>
      </p:sp>
    </p:spTree>
    <p:extLst>
      <p:ext uri="{BB962C8B-B14F-4D97-AF65-F5344CB8AC3E}">
        <p14:creationId xmlns:p14="http://schemas.microsoft.com/office/powerpoint/2010/main" val="337704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4F81BD"/>
                </a:solidFill>
              </a:rPr>
              <a:t>Les autres types de </a:t>
            </a:r>
            <a:r>
              <a:rPr lang="fr-FR" sz="4000" b="1" dirty="0" smtClean="0">
                <a:solidFill>
                  <a:srgbClr val="4F81BD"/>
                </a:solidFill>
              </a:rPr>
              <a:t>données : </a:t>
            </a:r>
            <a:r>
              <a:rPr lang="fr-FR" sz="4000" b="1" dirty="0" err="1" smtClean="0">
                <a:solidFill>
                  <a:srgbClr val="4F81BD"/>
                </a:solidFill>
              </a:rPr>
              <a:t>integer</a:t>
            </a:r>
            <a:endParaRPr lang="fr-FR" sz="4000" dirty="0"/>
          </a:p>
        </p:txBody>
      </p:sp>
      <p:sp>
        <p:nvSpPr>
          <p:cNvPr id="3" name="Espace réservé du contenu 2"/>
          <p:cNvSpPr>
            <a:spLocks noGrp="1"/>
          </p:cNvSpPr>
          <p:nvPr>
            <p:ph idx="1"/>
          </p:nvPr>
        </p:nvSpPr>
        <p:spPr/>
        <p:txBody>
          <a:bodyPr/>
          <a:lstStyle/>
          <a:p>
            <a:r>
              <a:rPr lang="fr-FR" dirty="0" smtClean="0"/>
              <a:t>Varient entre : </a:t>
            </a:r>
            <a:br>
              <a:rPr lang="fr-FR" dirty="0" smtClean="0"/>
            </a:br>
            <a:r>
              <a:rPr lang="en-US" dirty="0" smtClean="0"/>
              <a:t>-2 147 483 648 et +2 147 483 647</a:t>
            </a:r>
          </a:p>
          <a:p>
            <a:r>
              <a:rPr lang="fr-FR" dirty="0" smtClean="0"/>
              <a:t>Ne contiennent pas de virgules</a:t>
            </a:r>
          </a:p>
          <a:p>
            <a:r>
              <a:rPr lang="fr-FR" dirty="0" smtClean="0"/>
              <a:t>Peuvent représenter des nombres en base 16 ou 8, ils sont alors préfixés par </a:t>
            </a:r>
            <a:r>
              <a:rPr lang="fr-FR" b="1" dirty="0" smtClean="0"/>
              <a:t>0x</a:t>
            </a:r>
            <a:r>
              <a:rPr lang="fr-FR" dirty="0" smtClean="0"/>
              <a:t> ou </a:t>
            </a:r>
            <a:r>
              <a:rPr lang="fr-FR" b="1" dirty="0" smtClean="0"/>
              <a:t>0</a:t>
            </a:r>
            <a:r>
              <a:rPr lang="fr-FR" dirty="0" smtClean="0"/>
              <a:t> : </a:t>
            </a:r>
          </a:p>
          <a:p>
            <a:pPr lvl="1">
              <a:buFont typeface="Wingdings" charset="2"/>
              <a:buChar char="Ø"/>
            </a:pPr>
            <a:r>
              <a:rPr lang="fr-FR" dirty="0" smtClean="0"/>
              <a:t>0xEF est un entier en base 16</a:t>
            </a:r>
          </a:p>
          <a:p>
            <a:pPr lvl="1">
              <a:buFont typeface="Wingdings" charset="2"/>
              <a:buChar char="Ø"/>
            </a:pPr>
            <a:r>
              <a:rPr lang="fr-FR" dirty="0" smtClean="0"/>
              <a:t>075 est un entier en base 8</a:t>
            </a:r>
            <a:endParaRPr lang="en-US"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a:t>
            </a:fld>
            <a:endParaRPr lang="fr-FR"/>
          </a:p>
        </p:txBody>
      </p:sp>
    </p:spTree>
    <p:extLst>
      <p:ext uri="{BB962C8B-B14F-4D97-AF65-F5344CB8AC3E}">
        <p14:creationId xmlns:p14="http://schemas.microsoft.com/office/powerpoint/2010/main" val="201338340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Interface Orientée </a:t>
            </a:r>
            <a:r>
              <a:rPr lang="fr-FR" b="1" dirty="0" smtClean="0">
                <a:solidFill>
                  <a:schemeClr val="accent1"/>
                </a:solidFill>
              </a:rPr>
              <a:t>Objet - Table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Création d’une table : </a:t>
            </a:r>
          </a:p>
          <a:p>
            <a:pPr marL="0" indent="0">
              <a:buNone/>
            </a:pPr>
            <a:r>
              <a:rPr lang="en-US" dirty="0" smtClean="0"/>
              <a:t>	$</a:t>
            </a:r>
            <a:r>
              <a:rPr lang="en-US" dirty="0" err="1"/>
              <a:t>sql</a:t>
            </a:r>
            <a:r>
              <a:rPr lang="en-US" dirty="0"/>
              <a:t> = "CREATE TABLE </a:t>
            </a:r>
            <a:r>
              <a:rPr lang="en-US" dirty="0" err="1" smtClean="0"/>
              <a:t>Personne</a:t>
            </a:r>
            <a:r>
              <a:rPr lang="en-US" dirty="0" smtClean="0"/>
              <a:t> </a:t>
            </a:r>
            <a:r>
              <a:rPr lang="en-US" dirty="0"/>
              <a:t>(</a:t>
            </a:r>
            <a:br>
              <a:rPr lang="en-US" dirty="0"/>
            </a:br>
            <a:r>
              <a:rPr lang="en-US" dirty="0" smtClean="0"/>
              <a:t>			id </a:t>
            </a:r>
            <a:r>
              <a:rPr lang="en-US" dirty="0"/>
              <a:t>INT(6) UNSIGNED AUTO_INCREMENT PRIMARY KEY, </a:t>
            </a:r>
            <a:br>
              <a:rPr lang="en-US" dirty="0"/>
            </a:br>
            <a:r>
              <a:rPr lang="en-US" dirty="0" smtClean="0"/>
              <a:t>			</a:t>
            </a:r>
            <a:r>
              <a:rPr lang="en-US" dirty="0" err="1" smtClean="0"/>
              <a:t>prenom</a:t>
            </a:r>
            <a:r>
              <a:rPr lang="en-US" dirty="0" smtClean="0"/>
              <a:t> </a:t>
            </a:r>
            <a:r>
              <a:rPr lang="en-US" dirty="0"/>
              <a:t>VARCHAR(30) NOT NULL,</a:t>
            </a:r>
            <a:br>
              <a:rPr lang="en-US" dirty="0"/>
            </a:br>
            <a:r>
              <a:rPr lang="en-US" dirty="0" smtClean="0"/>
              <a:t>			nom </a:t>
            </a:r>
            <a:r>
              <a:rPr lang="en-US" dirty="0"/>
              <a:t>VARCHAR(30) NOT NULL,</a:t>
            </a:r>
            <a:br>
              <a:rPr lang="en-US" dirty="0"/>
            </a:br>
            <a:r>
              <a:rPr lang="en-US" dirty="0" smtClean="0"/>
              <a:t>			email </a:t>
            </a:r>
            <a:r>
              <a:rPr lang="en-US" dirty="0"/>
              <a:t>VARCHAR(50),</a:t>
            </a:r>
            <a:br>
              <a:rPr lang="en-US" dirty="0"/>
            </a:br>
            <a:r>
              <a:rPr lang="en-US" dirty="0" smtClean="0"/>
              <a:t>			</a:t>
            </a:r>
            <a:r>
              <a:rPr lang="en-US" dirty="0" err="1" smtClean="0"/>
              <a:t>date_saisie</a:t>
            </a:r>
            <a:r>
              <a:rPr lang="en-US" dirty="0" smtClean="0"/>
              <a:t> </a:t>
            </a:r>
            <a:r>
              <a:rPr lang="en-US" dirty="0"/>
              <a:t>TIMESTAMP</a:t>
            </a:r>
            <a:br>
              <a:rPr lang="en-US" dirty="0"/>
            </a:br>
            <a:r>
              <a:rPr lang="en-US" dirty="0" smtClean="0"/>
              <a:t>			)</a:t>
            </a:r>
            <a:r>
              <a:rPr lang="en-US" dirty="0"/>
              <a:t>";</a:t>
            </a:r>
            <a:br>
              <a:rPr lang="en-US" dirty="0"/>
            </a:br>
            <a:r>
              <a:rPr lang="en-US" dirty="0"/>
              <a:t/>
            </a:r>
            <a:br>
              <a:rPr lang="en-US" dirty="0"/>
            </a:br>
            <a:r>
              <a:rPr lang="en-US" dirty="0" smtClean="0"/>
              <a:t>	if </a:t>
            </a:r>
            <a:r>
              <a:rPr lang="en-US" dirty="0"/>
              <a:t>($conn-&gt;query($</a:t>
            </a:r>
            <a:r>
              <a:rPr lang="en-US" dirty="0" err="1"/>
              <a:t>sql</a:t>
            </a:r>
            <a:r>
              <a:rPr lang="en-US" dirty="0"/>
              <a:t>) === TRUE) {</a:t>
            </a:r>
            <a:br>
              <a:rPr lang="en-US" dirty="0"/>
            </a:br>
            <a:r>
              <a:rPr lang="en-US" dirty="0"/>
              <a:t>    </a:t>
            </a:r>
            <a:r>
              <a:rPr lang="en-US" dirty="0" smtClean="0"/>
              <a:t>		echo </a:t>
            </a:r>
            <a:r>
              <a:rPr lang="en-US" dirty="0"/>
              <a:t>"Table </a:t>
            </a:r>
            <a:r>
              <a:rPr lang="en-US" dirty="0" err="1" smtClean="0"/>
              <a:t>Personne</a:t>
            </a:r>
            <a:r>
              <a:rPr lang="en-US" dirty="0" smtClean="0"/>
              <a:t> </a:t>
            </a:r>
            <a:r>
              <a:rPr lang="en-US" dirty="0" err="1" smtClean="0"/>
              <a:t>créée</a:t>
            </a:r>
            <a:r>
              <a:rPr lang="en-US" dirty="0" smtClean="0"/>
              <a:t> avec </a:t>
            </a:r>
            <a:r>
              <a:rPr lang="en-US" dirty="0" err="1" smtClean="0"/>
              <a:t>succès</a:t>
            </a:r>
            <a:r>
              <a:rPr lang="en-US" dirty="0" smtClean="0"/>
              <a:t>"</a:t>
            </a:r>
            <a:r>
              <a:rPr lang="en-US" dirty="0"/>
              <a:t>;</a:t>
            </a:r>
            <a:br>
              <a:rPr lang="en-US" dirty="0"/>
            </a:br>
            <a:r>
              <a:rPr lang="en-US" dirty="0" smtClean="0"/>
              <a:t>	} </a:t>
            </a:r>
            <a:r>
              <a:rPr lang="en-US" dirty="0"/>
              <a:t>else {</a:t>
            </a:r>
            <a:br>
              <a:rPr lang="en-US" dirty="0"/>
            </a:br>
            <a:r>
              <a:rPr lang="en-US" dirty="0"/>
              <a:t>    </a:t>
            </a:r>
            <a:r>
              <a:rPr lang="en-US" dirty="0" smtClean="0"/>
              <a:t>		echo </a:t>
            </a:r>
            <a:r>
              <a:rPr lang="en-US" dirty="0"/>
              <a:t>"</a:t>
            </a:r>
            <a:r>
              <a:rPr lang="en-US" dirty="0" err="1"/>
              <a:t>Erreur</a:t>
            </a:r>
            <a:r>
              <a:rPr lang="en-US" dirty="0"/>
              <a:t> </a:t>
            </a:r>
            <a:r>
              <a:rPr lang="en-US" dirty="0" smtClean="0"/>
              <a:t>de </a:t>
            </a:r>
            <a:r>
              <a:rPr lang="en-US" dirty="0" err="1" smtClean="0"/>
              <a:t>création</a:t>
            </a:r>
            <a:r>
              <a:rPr lang="en-US" dirty="0" smtClean="0"/>
              <a:t> de la table : </a:t>
            </a:r>
            <a:r>
              <a:rPr lang="en-US" dirty="0"/>
              <a:t>" . $conn-&gt;error;</a:t>
            </a:r>
            <a:br>
              <a:rPr lang="en-US" dirty="0"/>
            </a:br>
            <a:r>
              <a:rPr lang="en-US" dirty="0" smtClean="0"/>
              <a:t>	}</a:t>
            </a:r>
            <a:r>
              <a:rPr lang="en-US" dirty="0"/>
              <a:t/>
            </a:r>
            <a:br>
              <a:rPr lang="en-US" dirty="0"/>
            </a:br>
            <a:r>
              <a:rPr lang="en-US" dirty="0"/>
              <a:t/>
            </a:r>
            <a:br>
              <a:rPr lang="en-US" dirty="0"/>
            </a:br>
            <a:r>
              <a:rPr lang="en-US" dirty="0" smtClean="0"/>
              <a:t>	$</a:t>
            </a:r>
            <a:r>
              <a:rPr lang="en-US" dirty="0"/>
              <a:t>conn-&gt;close();</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220</a:t>
            </a:fld>
            <a:endParaRPr lang="fr-FR"/>
          </a:p>
        </p:txBody>
      </p:sp>
    </p:spTree>
    <p:extLst>
      <p:ext uri="{BB962C8B-B14F-4D97-AF65-F5344CB8AC3E}">
        <p14:creationId xmlns:p14="http://schemas.microsoft.com/office/powerpoint/2010/main" val="32922505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Interface Orientée </a:t>
            </a:r>
            <a:r>
              <a:rPr lang="fr-FR" b="1" dirty="0" smtClean="0">
                <a:solidFill>
                  <a:schemeClr val="accent1"/>
                </a:solidFill>
              </a:rPr>
              <a:t>Objet - Insertion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Comme nous l’avons vu précédemment, l’insertion se fait aussi par l’intermédiaire d’une requête SQL dont l’exécution s’opère par le biais de la méthode : </a:t>
            </a:r>
            <a:br>
              <a:rPr lang="fr-FR" dirty="0" smtClean="0"/>
            </a:br>
            <a:r>
              <a:rPr lang="fr-FR" dirty="0" smtClean="0"/>
              <a:t>				$</a:t>
            </a:r>
            <a:r>
              <a:rPr lang="fr-FR" dirty="0" err="1" smtClean="0"/>
              <a:t>conn</a:t>
            </a:r>
            <a:r>
              <a:rPr lang="fr-FR" dirty="0" smtClean="0"/>
              <a:t>-&gt;</a:t>
            </a:r>
            <a:r>
              <a:rPr lang="fr-FR" dirty="0" err="1" smtClean="0"/>
              <a:t>query</a:t>
            </a:r>
            <a:r>
              <a:rPr lang="fr-FR" dirty="0" smtClean="0"/>
              <a:t>(« requête SQL »);</a:t>
            </a:r>
          </a:p>
          <a:p>
            <a:r>
              <a:rPr lang="fr-FR" dirty="0" smtClean="0"/>
              <a:t>Dans le cas d’une clé primaire auto incrémentée la récupération l’ID de le dernière insertion se fait par la propriété : </a:t>
            </a:r>
            <a:br>
              <a:rPr lang="fr-FR" dirty="0" smtClean="0"/>
            </a:br>
            <a:r>
              <a:rPr lang="fr-FR" dirty="0" smtClean="0"/>
              <a:t>				</a:t>
            </a:r>
            <a:r>
              <a:rPr lang="fr-FR" b="1" dirty="0" smtClean="0"/>
              <a:t>$</a:t>
            </a:r>
            <a:r>
              <a:rPr lang="fr-FR" b="1" dirty="0" err="1" smtClean="0"/>
              <a:t>conn</a:t>
            </a:r>
            <a:r>
              <a:rPr lang="fr-FR" b="1" dirty="0" smtClean="0"/>
              <a:t>-&gt;</a:t>
            </a:r>
            <a:r>
              <a:rPr lang="fr-FR" b="1" dirty="0" err="1" smtClean="0"/>
              <a:t>insert_id</a:t>
            </a:r>
            <a:endParaRPr lang="fr-FR" b="1" dirty="0" smtClean="0"/>
          </a:p>
          <a:p>
            <a:r>
              <a:rPr lang="fr-FR" dirty="0" smtClean="0"/>
              <a:t>Dans le cas d’insertions multiples la méthode est : </a:t>
            </a:r>
            <a:br>
              <a:rPr lang="fr-FR" dirty="0" smtClean="0"/>
            </a:br>
            <a:r>
              <a:rPr lang="fr-FR" dirty="0" smtClean="0"/>
              <a:t>				</a:t>
            </a:r>
            <a:r>
              <a:rPr lang="fr-FR" b="1" dirty="0" smtClean="0"/>
              <a:t>$</a:t>
            </a:r>
            <a:r>
              <a:rPr lang="fr-FR" b="1" dirty="0" err="1" smtClean="0"/>
              <a:t>conn</a:t>
            </a:r>
            <a:r>
              <a:rPr lang="fr-FR" b="1" dirty="0" smtClean="0"/>
              <a:t>-&gt;</a:t>
            </a:r>
            <a:r>
              <a:rPr lang="fr-FR" b="1" dirty="0" err="1" smtClean="0"/>
              <a:t>multi_query</a:t>
            </a:r>
            <a:r>
              <a:rPr lang="fr-FR" dirty="0"/>
              <a:t>(« requête SQL »);</a:t>
            </a:r>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221</a:t>
            </a:fld>
            <a:endParaRPr lang="fr-FR"/>
          </a:p>
        </p:txBody>
      </p:sp>
    </p:spTree>
    <p:extLst>
      <p:ext uri="{BB962C8B-B14F-4D97-AF65-F5344CB8AC3E}">
        <p14:creationId xmlns:p14="http://schemas.microsoft.com/office/powerpoint/2010/main" val="21436336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Interface Orientée Objet - Insertion</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L’insertion de requête prédéfinie se fait en deux étapes : </a:t>
            </a:r>
          </a:p>
          <a:p>
            <a:pPr lvl="1">
              <a:buFont typeface="Wingdings" charset="2"/>
              <a:buChar char="Ø"/>
            </a:pPr>
            <a:r>
              <a:rPr lang="fr-FR" dirty="0" smtClean="0"/>
              <a:t> la </a:t>
            </a:r>
            <a:r>
              <a:rPr lang="fr-FR" b="1" dirty="0" smtClean="0"/>
              <a:t>préparation</a:t>
            </a:r>
            <a:r>
              <a:rPr lang="fr-FR" dirty="0" smtClean="0"/>
              <a:t> de la requête, soit par exemple : </a:t>
            </a:r>
            <a:br>
              <a:rPr lang="fr-FR" dirty="0" smtClean="0"/>
            </a:br>
            <a:r>
              <a:rPr lang="fr-FR" dirty="0" smtClean="0"/>
              <a:t>$</a:t>
            </a:r>
            <a:r>
              <a:rPr lang="fr-FR" dirty="0" err="1" smtClean="0"/>
              <a:t>sql</a:t>
            </a:r>
            <a:r>
              <a:rPr lang="fr-FR" dirty="0" smtClean="0"/>
              <a:t> = </a:t>
            </a:r>
            <a:r>
              <a:rPr lang="en-US" dirty="0"/>
              <a:t>"INSERT INTO </a:t>
            </a:r>
            <a:r>
              <a:rPr lang="en-US" dirty="0" err="1" smtClean="0"/>
              <a:t>Personne</a:t>
            </a:r>
            <a:r>
              <a:rPr lang="en-US" dirty="0" smtClean="0"/>
              <a:t> (</a:t>
            </a:r>
            <a:r>
              <a:rPr lang="en-US" dirty="0" err="1" smtClean="0"/>
              <a:t>prenom</a:t>
            </a:r>
            <a:r>
              <a:rPr lang="en-US" dirty="0" smtClean="0"/>
              <a:t>, nom, age) </a:t>
            </a:r>
            <a:r>
              <a:rPr lang="en-US" dirty="0"/>
              <a:t>VALUES (</a:t>
            </a:r>
            <a:r>
              <a:rPr lang="en-US" b="1" dirty="0"/>
              <a:t>?, ?, ?</a:t>
            </a:r>
            <a:r>
              <a:rPr lang="en-US" dirty="0" smtClean="0"/>
              <a:t>)”;</a:t>
            </a:r>
            <a:br>
              <a:rPr lang="en-US" dirty="0" smtClean="0"/>
            </a:br>
            <a:r>
              <a:rPr lang="fr-FR" dirty="0"/>
              <a:t>$</a:t>
            </a:r>
            <a:r>
              <a:rPr lang="fr-FR" dirty="0" err="1"/>
              <a:t>stmt</a:t>
            </a:r>
            <a:r>
              <a:rPr lang="fr-FR" dirty="0"/>
              <a:t> = </a:t>
            </a:r>
            <a:r>
              <a:rPr lang="fr-FR" b="1" dirty="0"/>
              <a:t>$</a:t>
            </a:r>
            <a:r>
              <a:rPr lang="fr-FR" b="1" dirty="0" err="1"/>
              <a:t>conn</a:t>
            </a:r>
            <a:r>
              <a:rPr lang="fr-FR" b="1" dirty="0"/>
              <a:t>-&gt;</a:t>
            </a:r>
            <a:r>
              <a:rPr lang="fr-FR" b="1" dirty="0" err="1"/>
              <a:t>prepare</a:t>
            </a:r>
            <a:r>
              <a:rPr lang="fr-FR" dirty="0" smtClean="0"/>
              <a:t>($</a:t>
            </a:r>
            <a:r>
              <a:rPr lang="fr-FR" dirty="0" err="1" smtClean="0"/>
              <a:t>sql</a:t>
            </a:r>
            <a:r>
              <a:rPr lang="fr-FR" dirty="0" smtClean="0"/>
              <a:t>);</a:t>
            </a:r>
            <a:br>
              <a:rPr lang="fr-FR" dirty="0" smtClean="0"/>
            </a:br>
            <a:r>
              <a:rPr lang="fr-FR" dirty="0" smtClean="0"/>
              <a:t>$</a:t>
            </a:r>
            <a:r>
              <a:rPr lang="fr-FR" dirty="0" err="1" smtClean="0"/>
              <a:t>prenom</a:t>
            </a:r>
            <a:r>
              <a:rPr lang="fr-FR" dirty="0" smtClean="0"/>
              <a:t>  = </a:t>
            </a:r>
            <a:r>
              <a:rPr lang="en-US" dirty="0"/>
              <a:t>"</a:t>
            </a:r>
            <a:r>
              <a:rPr lang="fr-FR" dirty="0" smtClean="0"/>
              <a:t>Paul</a:t>
            </a:r>
            <a:r>
              <a:rPr lang="en-US" dirty="0"/>
              <a:t>"</a:t>
            </a:r>
            <a:r>
              <a:rPr lang="fr-FR" dirty="0" smtClean="0"/>
              <a:t>; $nom = </a:t>
            </a:r>
            <a:r>
              <a:rPr lang="en-US" dirty="0"/>
              <a:t>"</a:t>
            </a:r>
            <a:r>
              <a:rPr lang="fr-FR" dirty="0" smtClean="0"/>
              <a:t>Dupont</a:t>
            </a:r>
            <a:r>
              <a:rPr lang="en-US" dirty="0"/>
              <a:t>"</a:t>
            </a:r>
            <a:r>
              <a:rPr lang="fr-FR" dirty="0" smtClean="0"/>
              <a:t>; $</a:t>
            </a:r>
            <a:r>
              <a:rPr lang="fr-FR" dirty="0" err="1" smtClean="0"/>
              <a:t>age</a:t>
            </a:r>
            <a:r>
              <a:rPr lang="fr-FR" dirty="0"/>
              <a:t> </a:t>
            </a:r>
            <a:r>
              <a:rPr lang="fr-FR" dirty="0" smtClean="0"/>
              <a:t>= 22;</a:t>
            </a:r>
            <a:br>
              <a:rPr lang="fr-FR" dirty="0" smtClean="0"/>
            </a:br>
            <a:r>
              <a:rPr lang="en-US" b="1" dirty="0"/>
              <a:t>$</a:t>
            </a:r>
            <a:r>
              <a:rPr lang="en-US" b="1" dirty="0" err="1"/>
              <a:t>stmt</a:t>
            </a:r>
            <a:r>
              <a:rPr lang="en-US" b="1" dirty="0"/>
              <a:t>-&gt;</a:t>
            </a:r>
            <a:r>
              <a:rPr lang="en-US" b="1" dirty="0" err="1"/>
              <a:t>bind_param</a:t>
            </a:r>
            <a:r>
              <a:rPr lang="en-US" dirty="0"/>
              <a:t>("</a:t>
            </a:r>
            <a:r>
              <a:rPr lang="en-US" dirty="0" err="1" smtClean="0"/>
              <a:t>ssi</a:t>
            </a:r>
            <a:r>
              <a:rPr lang="en-US" dirty="0" smtClean="0"/>
              <a:t>"</a:t>
            </a:r>
            <a:r>
              <a:rPr lang="en-US" dirty="0"/>
              <a:t>, </a:t>
            </a:r>
            <a:r>
              <a:rPr lang="en-US" dirty="0" smtClean="0"/>
              <a:t>$</a:t>
            </a:r>
            <a:r>
              <a:rPr lang="en-US" dirty="0" err="1" smtClean="0"/>
              <a:t>prenom</a:t>
            </a:r>
            <a:r>
              <a:rPr lang="en-US" dirty="0" smtClean="0"/>
              <a:t>, $nom, $age);</a:t>
            </a:r>
          </a:p>
          <a:p>
            <a:pPr lvl="1">
              <a:buFont typeface="Wingdings" charset="2"/>
              <a:buChar char="Ø"/>
            </a:pPr>
            <a:r>
              <a:rPr lang="en-US" dirty="0"/>
              <a:t> </a:t>
            </a:r>
            <a:r>
              <a:rPr lang="en-US" dirty="0" err="1" smtClean="0"/>
              <a:t>l’</a:t>
            </a:r>
            <a:r>
              <a:rPr lang="en-US" b="1" dirty="0" err="1" smtClean="0"/>
              <a:t>exécution</a:t>
            </a:r>
            <a:r>
              <a:rPr lang="en-US" dirty="0" smtClean="0"/>
              <a:t> : </a:t>
            </a:r>
            <a:br>
              <a:rPr lang="en-US" dirty="0" smtClean="0"/>
            </a:br>
            <a:r>
              <a:rPr lang="fr-FR" dirty="0"/>
              <a:t>$</a:t>
            </a:r>
            <a:r>
              <a:rPr lang="fr-FR" dirty="0" err="1"/>
              <a:t>prenom</a:t>
            </a:r>
            <a:r>
              <a:rPr lang="fr-FR" dirty="0"/>
              <a:t>  = </a:t>
            </a:r>
            <a:r>
              <a:rPr lang="en-US" dirty="0" smtClean="0"/>
              <a:t> </a:t>
            </a:r>
            <a:r>
              <a:rPr lang="en-US" dirty="0"/>
              <a:t>"</a:t>
            </a:r>
            <a:r>
              <a:rPr lang="fr-FR" dirty="0" smtClean="0"/>
              <a:t>Pierre</a:t>
            </a:r>
            <a:r>
              <a:rPr lang="en-US" dirty="0" smtClean="0"/>
              <a:t>"</a:t>
            </a:r>
            <a:r>
              <a:rPr lang="fr-FR" dirty="0"/>
              <a:t>; $nom = </a:t>
            </a:r>
            <a:r>
              <a:rPr lang="en-US" dirty="0" smtClean="0"/>
              <a:t> </a:t>
            </a:r>
            <a:r>
              <a:rPr lang="en-US" dirty="0"/>
              <a:t>"</a:t>
            </a:r>
            <a:r>
              <a:rPr lang="fr-FR" dirty="0" smtClean="0"/>
              <a:t>Simon</a:t>
            </a:r>
            <a:r>
              <a:rPr lang="en-US" dirty="0" smtClean="0"/>
              <a:t>"</a:t>
            </a:r>
            <a:r>
              <a:rPr lang="fr-FR" dirty="0"/>
              <a:t>; $</a:t>
            </a:r>
            <a:r>
              <a:rPr lang="fr-FR" dirty="0" err="1"/>
              <a:t>age</a:t>
            </a:r>
            <a:r>
              <a:rPr lang="fr-FR" dirty="0"/>
              <a:t> = </a:t>
            </a:r>
            <a:r>
              <a:rPr lang="fr-FR" dirty="0" smtClean="0"/>
              <a:t>20;</a:t>
            </a:r>
            <a:r>
              <a:rPr lang="fr-FR" dirty="0"/>
              <a:t/>
            </a:r>
            <a:br>
              <a:rPr lang="fr-FR" dirty="0"/>
            </a:br>
            <a:r>
              <a:rPr lang="ro-RO" b="1" dirty="0"/>
              <a:t>$stmt-&gt;execute</a:t>
            </a:r>
            <a:r>
              <a:rPr lang="ro-RO" dirty="0"/>
              <a:t>()</a:t>
            </a:r>
            <a:r>
              <a:rPr lang="ro-RO" dirty="0" smtClean="0"/>
              <a:t>;</a:t>
            </a:r>
            <a:endParaRPr lang="fr-FR" dirty="0" smtClean="0"/>
          </a:p>
          <a:p>
            <a:r>
              <a:rPr lang="fr-FR" b="1" dirty="0" smtClean="0"/>
              <a:t>Remarque :</a:t>
            </a:r>
            <a:r>
              <a:rPr lang="fr-FR" dirty="0" smtClean="0"/>
              <a:t> la chaîne « </a:t>
            </a:r>
            <a:r>
              <a:rPr lang="fr-FR" dirty="0" err="1" smtClean="0"/>
              <a:t>ssi</a:t>
            </a:r>
            <a:r>
              <a:rPr lang="fr-FR" dirty="0" smtClean="0"/>
              <a:t> » apparaissant dans </a:t>
            </a:r>
            <a:r>
              <a:rPr lang="fr-FR" dirty="0" err="1" smtClean="0"/>
              <a:t>bind_param</a:t>
            </a:r>
            <a:r>
              <a:rPr lang="fr-FR" dirty="0" smtClean="0"/>
              <a:t> est définie en fonction des types des paramètres insérés à savoir : </a:t>
            </a:r>
          </a:p>
          <a:p>
            <a:pPr lvl="1">
              <a:buFont typeface="Wingdings" charset="2"/>
              <a:buChar char="Ø"/>
            </a:pPr>
            <a:r>
              <a:rPr lang="fr-FR" dirty="0" smtClean="0"/>
              <a:t>s pour string,</a:t>
            </a:r>
          </a:p>
          <a:p>
            <a:pPr lvl="1">
              <a:buFont typeface="Wingdings" charset="2"/>
              <a:buChar char="Ø"/>
            </a:pPr>
            <a:r>
              <a:rPr lang="fr-FR" dirty="0" smtClean="0"/>
              <a:t>i</a:t>
            </a:r>
            <a:r>
              <a:rPr lang="ro-RO" dirty="0" smtClean="0"/>
              <a:t> pour integer, </a:t>
            </a:r>
          </a:p>
          <a:p>
            <a:pPr lvl="1">
              <a:buFont typeface="Wingdings" charset="2"/>
              <a:buChar char="Ø"/>
            </a:pPr>
            <a:r>
              <a:rPr lang="fr-FR" dirty="0" smtClean="0"/>
              <a:t>d</a:t>
            </a:r>
            <a:r>
              <a:rPr lang="ro-RO" dirty="0" smtClean="0"/>
              <a:t> pour double </a:t>
            </a:r>
          </a:p>
          <a:p>
            <a:pPr lvl="1">
              <a:buFont typeface="Wingdings" charset="2"/>
              <a:buChar char="Ø"/>
            </a:pPr>
            <a:r>
              <a:rPr lang="fr-FR" dirty="0" smtClean="0"/>
              <a:t>b</a:t>
            </a:r>
            <a:r>
              <a:rPr lang="ro-RO" dirty="0" smtClean="0"/>
              <a:t> pour blob.</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222</a:t>
            </a:fld>
            <a:endParaRPr lang="fr-FR"/>
          </a:p>
        </p:txBody>
      </p:sp>
    </p:spTree>
    <p:extLst>
      <p:ext uri="{BB962C8B-B14F-4D97-AF65-F5344CB8AC3E}">
        <p14:creationId xmlns:p14="http://schemas.microsoft.com/office/powerpoint/2010/main" val="186288772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br>
              <a:rPr lang="fr-FR" b="1" dirty="0">
                <a:solidFill>
                  <a:schemeClr val="accent1"/>
                </a:solidFill>
              </a:rPr>
            </a:br>
            <a:r>
              <a:rPr lang="fr-FR" b="1" dirty="0">
                <a:solidFill>
                  <a:schemeClr val="accent1"/>
                </a:solidFill>
              </a:rPr>
              <a:t>Interface Orientée Objet - </a:t>
            </a:r>
            <a:r>
              <a:rPr lang="fr-FR" b="1" dirty="0" smtClean="0">
                <a:solidFill>
                  <a:schemeClr val="accent1"/>
                </a:solidFill>
              </a:rPr>
              <a:t>Sélection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La sélection de données dans une table et leur exploitation se fait en deux étapes : </a:t>
            </a:r>
          </a:p>
          <a:p>
            <a:pPr lvl="1">
              <a:buFont typeface="Wingdings" charset="2"/>
              <a:buChar char="Ø"/>
            </a:pPr>
            <a:r>
              <a:rPr lang="en-US" dirty="0" smtClean="0"/>
              <a:t>$</a:t>
            </a:r>
            <a:r>
              <a:rPr lang="en-US" dirty="0" err="1"/>
              <a:t>sql</a:t>
            </a:r>
            <a:r>
              <a:rPr lang="en-US" dirty="0"/>
              <a:t> = "SELECT id, </a:t>
            </a:r>
            <a:r>
              <a:rPr lang="en-US" dirty="0" smtClean="0"/>
              <a:t>nom, </a:t>
            </a:r>
            <a:r>
              <a:rPr lang="en-US" dirty="0" err="1" smtClean="0"/>
              <a:t>prenom</a:t>
            </a:r>
            <a:r>
              <a:rPr lang="en-US" dirty="0" smtClean="0"/>
              <a:t> FROM </a:t>
            </a:r>
            <a:r>
              <a:rPr lang="en-US" dirty="0" err="1" smtClean="0"/>
              <a:t>Personne</a:t>
            </a:r>
            <a:r>
              <a:rPr lang="en-US" dirty="0" smtClean="0"/>
              <a:t>"</a:t>
            </a:r>
            <a:r>
              <a:rPr lang="en-US" dirty="0"/>
              <a:t>;</a:t>
            </a:r>
            <a:br>
              <a:rPr lang="en-US" dirty="0"/>
            </a:br>
            <a:r>
              <a:rPr lang="en-US" dirty="0"/>
              <a:t>$result = $conn-&gt;query($</a:t>
            </a:r>
            <a:r>
              <a:rPr lang="en-US" dirty="0" err="1"/>
              <a:t>sql</a:t>
            </a:r>
            <a:r>
              <a:rPr lang="en-US" dirty="0"/>
              <a:t>)</a:t>
            </a:r>
            <a:r>
              <a:rPr lang="en-US" dirty="0" smtClean="0"/>
              <a:t>;</a:t>
            </a:r>
          </a:p>
          <a:p>
            <a:pPr lvl="1">
              <a:buFont typeface="Wingdings" charset="2"/>
              <a:buChar char="Ø"/>
            </a:pPr>
            <a:r>
              <a:rPr lang="fr-FR" dirty="0" smtClean="0"/>
              <a:t>L’objet $</a:t>
            </a:r>
            <a:r>
              <a:rPr lang="fr-FR" dirty="0" err="1" smtClean="0"/>
              <a:t>result</a:t>
            </a:r>
            <a:r>
              <a:rPr lang="fr-FR" dirty="0" smtClean="0"/>
              <a:t> contient les données retrouvées dans la table personne : </a:t>
            </a:r>
            <a:br>
              <a:rPr lang="fr-FR" dirty="0" smtClean="0"/>
            </a:br>
            <a:r>
              <a:rPr lang="fr-FR" dirty="0" smtClean="0"/>
              <a:t>if ($</a:t>
            </a:r>
            <a:r>
              <a:rPr lang="fr-FR" b="1" dirty="0" err="1" smtClean="0"/>
              <a:t>result</a:t>
            </a:r>
            <a:r>
              <a:rPr lang="fr-FR" b="1" dirty="0" smtClean="0"/>
              <a:t>-&gt;</a:t>
            </a:r>
            <a:r>
              <a:rPr lang="fr-FR" b="1" dirty="0" err="1" smtClean="0"/>
              <a:t>num_rows</a:t>
            </a:r>
            <a:r>
              <a:rPr lang="fr-FR" b="1" dirty="0" smtClean="0"/>
              <a:t> </a:t>
            </a:r>
            <a:r>
              <a:rPr lang="fr-FR" dirty="0" smtClean="0"/>
              <a:t>&gt; 0) {</a:t>
            </a:r>
            <a:br>
              <a:rPr lang="fr-FR" dirty="0" smtClean="0"/>
            </a:br>
            <a:r>
              <a:rPr lang="fr-FR" dirty="0" smtClean="0"/>
              <a:t>    	// récupération des résultats</a:t>
            </a:r>
            <a:br>
              <a:rPr lang="fr-FR" dirty="0" smtClean="0"/>
            </a:br>
            <a:r>
              <a:rPr lang="fr-FR" dirty="0" smtClean="0"/>
              <a:t>		</a:t>
            </a:r>
            <a:r>
              <a:rPr lang="fr-FR" dirty="0" err="1" smtClean="0"/>
              <a:t>while</a:t>
            </a:r>
            <a:r>
              <a:rPr lang="fr-FR" dirty="0" smtClean="0"/>
              <a:t>($</a:t>
            </a:r>
            <a:r>
              <a:rPr lang="fr-FR" dirty="0" err="1" smtClean="0"/>
              <a:t>row</a:t>
            </a:r>
            <a:r>
              <a:rPr lang="fr-FR" dirty="0" smtClean="0"/>
              <a:t> = $</a:t>
            </a:r>
            <a:r>
              <a:rPr lang="fr-FR" b="1" dirty="0" err="1" smtClean="0"/>
              <a:t>result</a:t>
            </a:r>
            <a:r>
              <a:rPr lang="fr-FR" b="1" dirty="0" smtClean="0"/>
              <a:t>-&gt;</a:t>
            </a:r>
            <a:r>
              <a:rPr lang="fr-FR" b="1" dirty="0" err="1" smtClean="0"/>
              <a:t>fetch_assoc</a:t>
            </a:r>
            <a:r>
              <a:rPr lang="fr-FR" dirty="0" smtClean="0"/>
              <a:t>()) {</a:t>
            </a:r>
            <a:br>
              <a:rPr lang="fr-FR" dirty="0" smtClean="0"/>
            </a:br>
            <a:r>
              <a:rPr lang="fr-FR" dirty="0" smtClean="0"/>
              <a:t>        		</a:t>
            </a:r>
            <a:r>
              <a:rPr lang="fr-FR" dirty="0" err="1" smtClean="0"/>
              <a:t>echo</a:t>
            </a:r>
            <a:r>
              <a:rPr lang="fr-FR" dirty="0" smtClean="0"/>
              <a:t> "id: " . $</a:t>
            </a:r>
            <a:r>
              <a:rPr lang="fr-FR" dirty="0" err="1" smtClean="0"/>
              <a:t>row</a:t>
            </a:r>
            <a:r>
              <a:rPr lang="fr-FR" dirty="0" smtClean="0"/>
              <a:t>["id"]. " - Nom: " . $</a:t>
            </a:r>
            <a:r>
              <a:rPr lang="fr-FR" dirty="0" err="1" smtClean="0"/>
              <a:t>row</a:t>
            </a:r>
            <a:r>
              <a:rPr lang="fr-FR" dirty="0" smtClean="0"/>
              <a:t>["nom"]. "  - Prénom " . $</a:t>
            </a:r>
            <a:r>
              <a:rPr lang="fr-FR" dirty="0" err="1" smtClean="0"/>
              <a:t>row</a:t>
            </a:r>
            <a:r>
              <a:rPr lang="fr-FR" dirty="0" smtClean="0"/>
              <a:t>["</a:t>
            </a:r>
            <a:r>
              <a:rPr lang="fr-FR" dirty="0" err="1" smtClean="0"/>
              <a:t>prenom</a:t>
            </a:r>
            <a:r>
              <a:rPr lang="fr-FR" dirty="0" smtClean="0"/>
              <a:t>"]. "&lt;</a:t>
            </a:r>
            <a:r>
              <a:rPr lang="fr-FR" dirty="0" err="1" smtClean="0"/>
              <a:t>br</a:t>
            </a:r>
            <a:r>
              <a:rPr lang="fr-FR" dirty="0" smtClean="0"/>
              <a:t>&gt;";</a:t>
            </a:r>
            <a:br>
              <a:rPr lang="fr-FR" dirty="0" smtClean="0"/>
            </a:br>
            <a:r>
              <a:rPr lang="fr-FR" dirty="0" smtClean="0"/>
              <a:t>    	}</a:t>
            </a:r>
            <a:br>
              <a:rPr lang="fr-FR" dirty="0" smtClean="0"/>
            </a:br>
            <a:r>
              <a:rPr lang="fr-FR" dirty="0" smtClean="0"/>
              <a:t>} </a:t>
            </a:r>
            <a:r>
              <a:rPr lang="fr-FR" dirty="0" err="1" smtClean="0"/>
              <a:t>else</a:t>
            </a:r>
            <a:r>
              <a:rPr lang="fr-FR" dirty="0" smtClean="0"/>
              <a:t> {</a:t>
            </a:r>
            <a:br>
              <a:rPr lang="fr-FR" dirty="0" smtClean="0"/>
            </a:br>
            <a:r>
              <a:rPr lang="fr-FR" dirty="0" smtClean="0"/>
              <a:t>    	</a:t>
            </a:r>
            <a:r>
              <a:rPr lang="fr-FR" dirty="0" err="1" smtClean="0"/>
              <a:t>echo</a:t>
            </a:r>
            <a:r>
              <a:rPr lang="fr-FR" dirty="0" smtClean="0"/>
              <a:t> </a:t>
            </a:r>
            <a:r>
              <a:rPr lang="fr-FR" dirty="0"/>
              <a:t>"Aucun </a:t>
            </a:r>
            <a:r>
              <a:rPr lang="fr-FR" dirty="0" smtClean="0"/>
              <a:t>résultat";</a:t>
            </a:r>
            <a:br>
              <a:rPr lang="fr-FR" dirty="0" smtClean="0"/>
            </a:br>
            <a:r>
              <a:rPr lang="en-US" dirty="0" smtClean="0"/>
              <a:t>}</a:t>
            </a:r>
          </a:p>
          <a:p>
            <a:pPr lvl="1">
              <a:buFont typeface="Wingdings" charset="2"/>
              <a:buChar char="Ø"/>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223</a:t>
            </a:fld>
            <a:endParaRPr lang="fr-FR"/>
          </a:p>
        </p:txBody>
      </p:sp>
    </p:spTree>
    <p:extLst>
      <p:ext uri="{BB962C8B-B14F-4D97-AF65-F5344CB8AC3E}">
        <p14:creationId xmlns:p14="http://schemas.microsoft.com/office/powerpoint/2010/main" val="41204624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MySQL : </a:t>
            </a:r>
            <a:r>
              <a:rPr lang="fr-FR" b="1" dirty="0" smtClean="0">
                <a:solidFill>
                  <a:schemeClr val="accent1"/>
                </a:solidFill>
              </a:rPr>
              <a:t>Interface </a:t>
            </a:r>
            <a:r>
              <a:rPr lang="fr-FR" b="1" dirty="0">
                <a:solidFill>
                  <a:schemeClr val="accent1"/>
                </a:solidFill>
              </a:rPr>
              <a:t>Orientée Objet </a:t>
            </a:r>
            <a:r>
              <a:rPr lang="fr-FR" b="1" dirty="0" smtClean="0">
                <a:solidFill>
                  <a:schemeClr val="accent1"/>
                </a:solidFill>
              </a:rPr>
              <a:t>– Update et </a:t>
            </a:r>
            <a:r>
              <a:rPr lang="fr-FR" b="1" dirty="0" err="1" smtClean="0">
                <a:solidFill>
                  <a:schemeClr val="accent1"/>
                </a:solidFill>
              </a:rPr>
              <a:t>Delete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La mise à jour de données se fait de la même manière en utilisant </a:t>
            </a:r>
            <a:br>
              <a:rPr lang="fr-FR" dirty="0" smtClean="0"/>
            </a:br>
            <a:r>
              <a:rPr lang="fr-FR" dirty="0" smtClean="0"/>
              <a:t>$</a:t>
            </a:r>
            <a:r>
              <a:rPr lang="fr-FR" dirty="0" err="1" smtClean="0"/>
              <a:t>conn</a:t>
            </a:r>
            <a:r>
              <a:rPr lang="fr-FR" dirty="0" smtClean="0"/>
              <a:t>-&gt;</a:t>
            </a:r>
            <a:r>
              <a:rPr lang="fr-FR" dirty="0" err="1" smtClean="0"/>
              <a:t>query</a:t>
            </a:r>
            <a:r>
              <a:rPr lang="fr-FR" dirty="0" smtClean="0"/>
              <a:t>(« requête SQL ») : </a:t>
            </a:r>
            <a:br>
              <a:rPr lang="fr-FR" dirty="0" smtClean="0"/>
            </a:br>
            <a:r>
              <a:rPr lang="fr-FR" dirty="0" smtClean="0"/>
              <a:t>$</a:t>
            </a:r>
            <a:r>
              <a:rPr lang="fr-FR" dirty="0" err="1" smtClean="0"/>
              <a:t>sql</a:t>
            </a:r>
            <a:r>
              <a:rPr lang="fr-FR" dirty="0" smtClean="0"/>
              <a:t> = "UPDATE Personne SET nom='</a:t>
            </a:r>
            <a:r>
              <a:rPr lang="fr-FR" dirty="0" err="1" smtClean="0"/>
              <a:t>Doe</a:t>
            </a:r>
            <a:r>
              <a:rPr lang="fr-FR" dirty="0" smtClean="0"/>
              <a:t>' WHERE id=2";</a:t>
            </a:r>
            <a:br>
              <a:rPr lang="fr-FR" dirty="0" smtClean="0"/>
            </a:br>
            <a:r>
              <a:rPr lang="fr-FR" dirty="0" smtClean="0"/>
              <a:t/>
            </a:r>
            <a:br>
              <a:rPr lang="fr-FR" dirty="0" smtClean="0"/>
            </a:br>
            <a:r>
              <a:rPr lang="fr-FR" dirty="0" smtClean="0"/>
              <a:t>if ($</a:t>
            </a:r>
            <a:r>
              <a:rPr lang="fr-FR" dirty="0" err="1" smtClean="0"/>
              <a:t>conn</a:t>
            </a:r>
            <a:r>
              <a:rPr lang="fr-FR" dirty="0" smtClean="0"/>
              <a:t>-&gt;</a:t>
            </a:r>
            <a:r>
              <a:rPr lang="fr-FR" dirty="0" err="1" smtClean="0"/>
              <a:t>query</a:t>
            </a:r>
            <a:r>
              <a:rPr lang="fr-FR" dirty="0" smtClean="0"/>
              <a:t>($</a:t>
            </a:r>
            <a:r>
              <a:rPr lang="fr-FR" dirty="0" err="1" smtClean="0"/>
              <a:t>sql</a:t>
            </a:r>
            <a:r>
              <a:rPr lang="fr-FR" dirty="0" smtClean="0"/>
              <a:t>) === TRUE) {</a:t>
            </a:r>
            <a:br>
              <a:rPr lang="fr-FR" dirty="0" smtClean="0"/>
            </a:br>
            <a:r>
              <a:rPr lang="fr-FR" dirty="0" smtClean="0"/>
              <a:t>    </a:t>
            </a:r>
            <a:r>
              <a:rPr lang="fr-FR" dirty="0" err="1" smtClean="0"/>
              <a:t>echo</a:t>
            </a:r>
            <a:r>
              <a:rPr lang="fr-FR" dirty="0" smtClean="0"/>
              <a:t> </a:t>
            </a:r>
            <a:r>
              <a:rPr lang="fr-FR" dirty="0"/>
              <a:t>"</a:t>
            </a:r>
            <a:r>
              <a:rPr lang="fr-FR" dirty="0" smtClean="0"/>
              <a:t>Mise à jour effectuée avec succès";</a:t>
            </a:r>
            <a:br>
              <a:rPr lang="fr-FR" dirty="0" smtClean="0"/>
            </a:br>
            <a:r>
              <a:rPr lang="fr-FR" dirty="0" smtClean="0"/>
              <a:t>} </a:t>
            </a:r>
            <a:r>
              <a:rPr lang="fr-FR" dirty="0" err="1" smtClean="0"/>
              <a:t>else</a:t>
            </a:r>
            <a:r>
              <a:rPr lang="fr-FR" dirty="0" smtClean="0"/>
              <a:t> {</a:t>
            </a:r>
            <a:br>
              <a:rPr lang="fr-FR" dirty="0" smtClean="0"/>
            </a:br>
            <a:r>
              <a:rPr lang="fr-FR" dirty="0" smtClean="0"/>
              <a:t>    </a:t>
            </a:r>
            <a:r>
              <a:rPr lang="fr-FR" dirty="0" err="1" smtClean="0"/>
              <a:t>echo</a:t>
            </a:r>
            <a:r>
              <a:rPr lang="fr-FR" dirty="0" smtClean="0"/>
              <a:t> </a:t>
            </a:r>
            <a:r>
              <a:rPr lang="fr-FR" dirty="0"/>
              <a:t>"</a:t>
            </a:r>
            <a:r>
              <a:rPr lang="fr-FR" dirty="0" smtClean="0"/>
              <a:t>Erreur dans la mise à jour: " . $</a:t>
            </a:r>
            <a:r>
              <a:rPr lang="fr-FR" dirty="0" err="1" smtClean="0"/>
              <a:t>conn</a:t>
            </a:r>
            <a:r>
              <a:rPr lang="fr-FR" dirty="0" smtClean="0"/>
              <a:t>-&gt;</a:t>
            </a:r>
            <a:r>
              <a:rPr lang="fr-FR" dirty="0" err="1" smtClean="0"/>
              <a:t>error</a:t>
            </a:r>
            <a:r>
              <a:rPr lang="fr-FR" dirty="0" smtClean="0"/>
              <a:t>;</a:t>
            </a:r>
            <a:br>
              <a:rPr lang="fr-FR" dirty="0" smtClean="0"/>
            </a:br>
            <a:r>
              <a:rPr lang="fr-FR" dirty="0" smtClean="0"/>
              <a:t>}</a:t>
            </a:r>
          </a:p>
          <a:p>
            <a:r>
              <a:rPr lang="fr-FR" dirty="0" smtClean="0"/>
              <a:t>L’effacement d’une donnée emploie aussi $</a:t>
            </a:r>
            <a:r>
              <a:rPr lang="fr-FR" dirty="0" err="1" smtClean="0"/>
              <a:t>conn</a:t>
            </a:r>
            <a:r>
              <a:rPr lang="fr-FR" dirty="0" smtClean="0"/>
              <a:t>-&gt;</a:t>
            </a:r>
            <a:r>
              <a:rPr lang="fr-FR" dirty="0" err="1" smtClean="0"/>
              <a:t>query</a:t>
            </a:r>
            <a:r>
              <a:rPr lang="fr-FR" dirty="0" smtClean="0"/>
              <a:t> : </a:t>
            </a:r>
            <a:br>
              <a:rPr lang="fr-FR" dirty="0" smtClean="0"/>
            </a:br>
            <a:r>
              <a:rPr lang="fr-FR" dirty="0" smtClean="0"/>
              <a:t>$</a:t>
            </a:r>
            <a:r>
              <a:rPr lang="fr-FR" dirty="0" err="1" smtClean="0"/>
              <a:t>sql</a:t>
            </a:r>
            <a:r>
              <a:rPr lang="fr-FR" dirty="0" smtClean="0"/>
              <a:t> = "DELETE FROM Personne WHERE id=3";</a:t>
            </a:r>
            <a:br>
              <a:rPr lang="fr-FR" dirty="0" smtClean="0"/>
            </a:br>
            <a:r>
              <a:rPr lang="fr-FR" dirty="0" smtClean="0"/>
              <a:t/>
            </a:r>
            <a:br>
              <a:rPr lang="fr-FR" dirty="0" smtClean="0"/>
            </a:br>
            <a:r>
              <a:rPr lang="fr-FR" dirty="0" smtClean="0"/>
              <a:t>if ($</a:t>
            </a:r>
            <a:r>
              <a:rPr lang="fr-FR" dirty="0" err="1" smtClean="0"/>
              <a:t>conn</a:t>
            </a:r>
            <a:r>
              <a:rPr lang="fr-FR" dirty="0" smtClean="0"/>
              <a:t>-&gt;</a:t>
            </a:r>
            <a:r>
              <a:rPr lang="fr-FR" dirty="0" err="1" smtClean="0"/>
              <a:t>query</a:t>
            </a:r>
            <a:r>
              <a:rPr lang="fr-FR" dirty="0" smtClean="0"/>
              <a:t>($</a:t>
            </a:r>
            <a:r>
              <a:rPr lang="fr-FR" dirty="0" err="1" smtClean="0"/>
              <a:t>sql</a:t>
            </a:r>
            <a:r>
              <a:rPr lang="fr-FR" dirty="0" smtClean="0"/>
              <a:t>) === TRUE) {</a:t>
            </a:r>
            <a:br>
              <a:rPr lang="fr-FR" dirty="0" smtClean="0"/>
            </a:br>
            <a:r>
              <a:rPr lang="fr-FR" dirty="0" smtClean="0"/>
              <a:t>    </a:t>
            </a:r>
            <a:r>
              <a:rPr lang="fr-FR" dirty="0" err="1" smtClean="0"/>
              <a:t>echo</a:t>
            </a:r>
            <a:r>
              <a:rPr lang="fr-FR" dirty="0" smtClean="0"/>
              <a:t> </a:t>
            </a:r>
            <a:r>
              <a:rPr lang="fr-FR" dirty="0"/>
              <a:t>"</a:t>
            </a:r>
            <a:r>
              <a:rPr lang="fr-FR" dirty="0" smtClean="0"/>
              <a:t>Effacement effectué avec succès";</a:t>
            </a:r>
            <a:br>
              <a:rPr lang="fr-FR" dirty="0" smtClean="0"/>
            </a:br>
            <a:r>
              <a:rPr lang="fr-FR" dirty="0" smtClean="0"/>
              <a:t>} </a:t>
            </a:r>
            <a:r>
              <a:rPr lang="fr-FR" dirty="0" err="1" smtClean="0"/>
              <a:t>else</a:t>
            </a:r>
            <a:r>
              <a:rPr lang="fr-FR" dirty="0" smtClean="0"/>
              <a:t> {</a:t>
            </a:r>
            <a:br>
              <a:rPr lang="fr-FR" dirty="0" smtClean="0"/>
            </a:br>
            <a:r>
              <a:rPr lang="fr-FR" dirty="0" smtClean="0"/>
              <a:t>    </a:t>
            </a:r>
            <a:r>
              <a:rPr lang="fr-FR" dirty="0" err="1" smtClean="0"/>
              <a:t>echo</a:t>
            </a:r>
            <a:r>
              <a:rPr lang="fr-FR" dirty="0" smtClean="0"/>
              <a:t> </a:t>
            </a:r>
            <a:r>
              <a:rPr lang="fr-FR" dirty="0"/>
              <a:t>"</a:t>
            </a:r>
            <a:r>
              <a:rPr lang="fr-FR" dirty="0" smtClean="0"/>
              <a:t>Erreur dans l’effacement : " . $</a:t>
            </a:r>
            <a:r>
              <a:rPr lang="fr-FR" dirty="0" err="1" smtClean="0"/>
              <a:t>conn</a:t>
            </a:r>
            <a:r>
              <a:rPr lang="fr-FR" dirty="0" smtClean="0"/>
              <a:t>-&gt;</a:t>
            </a:r>
            <a:r>
              <a:rPr lang="fr-FR" dirty="0" err="1" smtClean="0"/>
              <a:t>error</a:t>
            </a:r>
            <a:r>
              <a:rPr lang="fr-FR" dirty="0" smtClean="0"/>
              <a:t>;</a:t>
            </a:r>
            <a:r>
              <a:rPr lang="en-US" dirty="0"/>
              <a:t/>
            </a:r>
            <a:br>
              <a:rPr lang="en-US" dirty="0"/>
            </a:br>
            <a:r>
              <a:rPr lang="en-US" dirty="0"/>
              <a:t>}</a:t>
            </a:r>
            <a:endParaRPr lang="en-US"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224</a:t>
            </a:fld>
            <a:endParaRPr lang="fr-FR"/>
          </a:p>
        </p:txBody>
      </p:sp>
    </p:spTree>
    <p:extLst>
      <p:ext uri="{BB962C8B-B14F-4D97-AF65-F5344CB8AC3E}">
        <p14:creationId xmlns:p14="http://schemas.microsoft.com/office/powerpoint/2010/main" val="331650092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accent1"/>
                </a:solidFill>
              </a:rPr>
              <a:t>PHP et </a:t>
            </a:r>
            <a:r>
              <a:rPr lang="fr-FR" b="1" dirty="0" smtClean="0">
                <a:solidFill>
                  <a:schemeClr val="accent1"/>
                </a:solidFill>
              </a:rPr>
              <a:t>PDO </a:t>
            </a:r>
            <a:r>
              <a:rPr lang="fr-FR" b="1" dirty="0">
                <a:solidFill>
                  <a:schemeClr val="accent1"/>
                </a:solidFill>
              </a:rPr>
              <a:t>: </a:t>
            </a:r>
            <a:r>
              <a:rPr lang="fr-FR" b="1" dirty="0" smtClean="0">
                <a:solidFill>
                  <a:schemeClr val="accent1"/>
                </a:solidFill>
              </a:rPr>
              <a:t>PHP Data </a:t>
            </a:r>
            <a:r>
              <a:rPr lang="fr-FR" b="1" dirty="0" err="1" smtClean="0">
                <a:solidFill>
                  <a:schemeClr val="accent1"/>
                </a:solidFill>
              </a:rPr>
              <a:t>Objects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L’interface orientée objet de PHP appelée PDO permet de travailler avec 12 SGBD différents.</a:t>
            </a:r>
          </a:p>
          <a:p>
            <a:r>
              <a:rPr lang="fr-FR" dirty="0" smtClean="0"/>
              <a:t>PDO remplit les mêmes fonctionnalités vues précédemment.</a:t>
            </a:r>
          </a:p>
          <a:p>
            <a:r>
              <a:rPr lang="fr-FR" dirty="0" smtClean="0"/>
              <a:t>Pour observer les détails de l’installation de PDO nous pouvons consulter l’URL : </a:t>
            </a:r>
            <a:br>
              <a:rPr lang="fr-FR" dirty="0" smtClean="0"/>
            </a:br>
            <a:r>
              <a:rPr lang="pl-PL" sz="2400" dirty="0">
                <a:hlinkClick r:id="rId2"/>
              </a:rPr>
              <a:t>http://php.net/manual</a:t>
            </a:r>
            <a:r>
              <a:rPr lang="pl-PL" sz="2400" dirty="0" smtClean="0">
                <a:hlinkClick r:id="rId2"/>
              </a:rPr>
              <a:t>/fr/pdo.installation.php</a:t>
            </a:r>
            <a:endParaRPr lang="pl-PL" sz="2400" dirty="0" smtClean="0"/>
          </a:p>
          <a:p>
            <a:r>
              <a:rPr lang="fr-FR" dirty="0" smtClean="0"/>
              <a:t>Nous allons passer en revue rapidement ces fonctionnalités, pour plus de détails se reporter à l’URL : </a:t>
            </a:r>
            <a:br>
              <a:rPr lang="fr-FR" dirty="0" smtClean="0"/>
            </a:br>
            <a:r>
              <a:rPr lang="en-US" sz="2600" dirty="0"/>
              <a:t>http://</a:t>
            </a:r>
            <a:r>
              <a:rPr lang="en-US" sz="2600" dirty="0" err="1"/>
              <a:t>php.net</a:t>
            </a:r>
            <a:r>
              <a:rPr lang="en-US" sz="2600" dirty="0"/>
              <a:t>/manual/</a:t>
            </a:r>
            <a:r>
              <a:rPr lang="en-US" sz="2600" dirty="0" err="1"/>
              <a:t>fr</a:t>
            </a:r>
            <a:r>
              <a:rPr lang="en-US" sz="2600" dirty="0"/>
              <a:t>/</a:t>
            </a:r>
            <a:r>
              <a:rPr lang="en-US" sz="2600" dirty="0" err="1"/>
              <a:t>book.pdo.php</a:t>
            </a:r>
            <a:endParaRPr lang="fr-FR" sz="26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225</a:t>
            </a:fld>
            <a:endParaRPr lang="fr-FR"/>
          </a:p>
        </p:txBody>
      </p:sp>
    </p:spTree>
    <p:extLst>
      <p:ext uri="{BB962C8B-B14F-4D97-AF65-F5344CB8AC3E}">
        <p14:creationId xmlns:p14="http://schemas.microsoft.com/office/powerpoint/2010/main" val="141532194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et PDO : </a:t>
            </a:r>
            <a:r>
              <a:rPr lang="fr-FR" b="1" dirty="0" smtClean="0">
                <a:solidFill>
                  <a:schemeClr val="accent1"/>
                </a:solidFill>
              </a:rPr>
              <a:t>Connexion et Fermeture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Connexion : </a:t>
            </a:r>
            <a:br>
              <a:rPr lang="fr-FR" dirty="0" smtClean="0"/>
            </a:br>
            <a:r>
              <a:rPr lang="en-US" dirty="0"/>
              <a:t>try {</a:t>
            </a:r>
            <a:br>
              <a:rPr lang="en-US" dirty="0"/>
            </a:br>
            <a:r>
              <a:rPr lang="en-US" dirty="0"/>
              <a:t>    </a:t>
            </a:r>
            <a:r>
              <a:rPr lang="en-US" dirty="0" smtClean="0"/>
              <a:t>	$</a:t>
            </a:r>
            <a:r>
              <a:rPr lang="en-US" dirty="0"/>
              <a:t>conn = new PDO("</a:t>
            </a:r>
            <a:r>
              <a:rPr lang="en-US" dirty="0" err="1"/>
              <a:t>mysql:host</a:t>
            </a:r>
            <a:r>
              <a:rPr lang="en-US" dirty="0" smtClean="0"/>
              <a:t>=					$</a:t>
            </a:r>
            <a:r>
              <a:rPr lang="en-US" dirty="0" err="1"/>
              <a:t>servername;dbname</a:t>
            </a:r>
            <a:r>
              <a:rPr lang="en-US" dirty="0"/>
              <a:t>=</a:t>
            </a:r>
            <a:r>
              <a:rPr lang="en-US" dirty="0" err="1"/>
              <a:t>myDB</a:t>
            </a:r>
            <a:r>
              <a:rPr lang="en-US" dirty="0"/>
              <a:t>", </a:t>
            </a:r>
            <a:r>
              <a:rPr lang="en-US" dirty="0" smtClean="0"/>
              <a:t/>
            </a:r>
            <a:br>
              <a:rPr lang="en-US" dirty="0" smtClean="0"/>
            </a:br>
            <a:r>
              <a:rPr lang="en-US" dirty="0" smtClean="0"/>
              <a:t>							 $</a:t>
            </a:r>
            <a:r>
              <a:rPr lang="en-US" dirty="0"/>
              <a:t>username, </a:t>
            </a:r>
            <a:r>
              <a:rPr lang="en-US" dirty="0" smtClean="0"/>
              <a:t>$</a:t>
            </a:r>
            <a:r>
              <a:rPr lang="en-US" dirty="0"/>
              <a:t>password);</a:t>
            </a:r>
            <a:br>
              <a:rPr lang="en-US" dirty="0"/>
            </a:br>
            <a:r>
              <a:rPr lang="en-US" dirty="0"/>
              <a:t>    </a:t>
            </a:r>
            <a:r>
              <a:rPr lang="en-US" dirty="0" smtClean="0"/>
              <a:t>	/</a:t>
            </a:r>
            <a:r>
              <a:rPr lang="en-US" dirty="0"/>
              <a:t>/ </a:t>
            </a:r>
            <a:r>
              <a:rPr lang="en-US" dirty="0" smtClean="0"/>
              <a:t>affectation de PDO au mode </a:t>
            </a:r>
            <a:r>
              <a:rPr lang="en-US" dirty="0" err="1" smtClean="0"/>
              <a:t>d’exception</a:t>
            </a:r>
            <a:r>
              <a:rPr lang="en-US" dirty="0" smtClean="0"/>
              <a:t> </a:t>
            </a:r>
            <a:r>
              <a:rPr lang="en-US" dirty="0" err="1" smtClean="0"/>
              <a:t>d’erreur</a:t>
            </a:r>
            <a:r>
              <a:rPr lang="en-US" dirty="0"/>
              <a:t/>
            </a:r>
            <a:br>
              <a:rPr lang="en-US" dirty="0"/>
            </a:br>
            <a:r>
              <a:rPr lang="en-US" dirty="0"/>
              <a:t>    </a:t>
            </a:r>
            <a:r>
              <a:rPr lang="en-US" dirty="0" smtClean="0"/>
              <a:t>	$</a:t>
            </a:r>
            <a:r>
              <a:rPr lang="en-US" dirty="0"/>
              <a:t>conn-&gt;</a:t>
            </a:r>
            <a:r>
              <a:rPr lang="en-US" dirty="0" err="1"/>
              <a:t>setAttribute</a:t>
            </a:r>
            <a:r>
              <a:rPr lang="en-US" dirty="0"/>
              <a:t>(PDO::ATTR_ERRMODE, 	</a:t>
            </a:r>
            <a:r>
              <a:rPr lang="en-US" dirty="0" smtClean="0"/>
              <a:t/>
            </a:r>
            <a:br>
              <a:rPr lang="en-US" dirty="0" smtClean="0"/>
            </a:br>
            <a:r>
              <a:rPr lang="en-US" dirty="0" smtClean="0"/>
              <a:t>					</a:t>
            </a:r>
            <a:r>
              <a:rPr lang="en-US" dirty="0"/>
              <a:t> </a:t>
            </a:r>
            <a:r>
              <a:rPr lang="en-US" dirty="0" smtClean="0"/>
              <a:t>      	         PDO</a:t>
            </a:r>
            <a:r>
              <a:rPr lang="en-US" dirty="0"/>
              <a:t>::ERRMODE_EXCEPTION);</a:t>
            </a:r>
            <a:br>
              <a:rPr lang="en-US" dirty="0"/>
            </a:br>
            <a:r>
              <a:rPr lang="en-US" dirty="0"/>
              <a:t>    </a:t>
            </a:r>
            <a:r>
              <a:rPr lang="en-US" dirty="0" smtClean="0"/>
              <a:t>	echo </a:t>
            </a:r>
            <a:r>
              <a:rPr lang="en-US" dirty="0"/>
              <a:t>"Connected successfully"; </a:t>
            </a:r>
            <a:br>
              <a:rPr lang="en-US" dirty="0"/>
            </a:br>
            <a:r>
              <a:rPr lang="en-US" dirty="0"/>
              <a:t>    }</a:t>
            </a:r>
            <a:br>
              <a:rPr lang="en-US" dirty="0"/>
            </a:br>
            <a:r>
              <a:rPr lang="en-US" dirty="0"/>
              <a:t>catch(</a:t>
            </a:r>
            <a:r>
              <a:rPr lang="en-US" dirty="0" err="1"/>
              <a:t>PDOException</a:t>
            </a:r>
            <a:r>
              <a:rPr lang="en-US" dirty="0"/>
              <a:t> $e)</a:t>
            </a:r>
            <a:br>
              <a:rPr lang="en-US" dirty="0"/>
            </a:br>
            <a:r>
              <a:rPr lang="en-US" dirty="0"/>
              <a:t>    {</a:t>
            </a:r>
            <a:br>
              <a:rPr lang="en-US" dirty="0"/>
            </a:br>
            <a:r>
              <a:rPr lang="en-US" dirty="0"/>
              <a:t>    </a:t>
            </a:r>
            <a:r>
              <a:rPr lang="en-US" dirty="0" smtClean="0"/>
              <a:t>	echo ”La </a:t>
            </a:r>
            <a:r>
              <a:rPr lang="en-US" dirty="0" err="1" smtClean="0"/>
              <a:t>connexion</a:t>
            </a:r>
            <a:r>
              <a:rPr lang="en-US" dirty="0" smtClean="0"/>
              <a:t> a </a:t>
            </a:r>
            <a:r>
              <a:rPr lang="en-US" dirty="0" err="1" smtClean="0"/>
              <a:t>échoué</a:t>
            </a:r>
            <a:r>
              <a:rPr lang="en-US" dirty="0" smtClean="0"/>
              <a:t> : </a:t>
            </a:r>
            <a:r>
              <a:rPr lang="en-US" dirty="0"/>
              <a:t>" . $e-&gt;</a:t>
            </a:r>
            <a:r>
              <a:rPr lang="en-US" dirty="0" err="1"/>
              <a:t>getMessage</a:t>
            </a:r>
            <a:r>
              <a:rPr lang="en-US" dirty="0"/>
              <a:t>();</a:t>
            </a:r>
            <a:br>
              <a:rPr lang="en-US" dirty="0"/>
            </a:br>
            <a:r>
              <a:rPr lang="en-US" dirty="0"/>
              <a:t>    </a:t>
            </a:r>
            <a:r>
              <a:rPr lang="en-US" dirty="0" smtClean="0"/>
              <a:t>}</a:t>
            </a:r>
          </a:p>
          <a:p>
            <a:r>
              <a:rPr lang="en-US" dirty="0" err="1" smtClean="0"/>
              <a:t>Fermeture</a:t>
            </a:r>
            <a:r>
              <a:rPr lang="en-US" dirty="0" smtClean="0"/>
              <a:t> : </a:t>
            </a:r>
            <a:br>
              <a:rPr lang="en-US" dirty="0" smtClean="0"/>
            </a:br>
            <a:r>
              <a:rPr lang="fr-FR" dirty="0"/>
              <a:t>$</a:t>
            </a:r>
            <a:r>
              <a:rPr lang="fr-FR" dirty="0" err="1"/>
              <a:t>conn</a:t>
            </a:r>
            <a:r>
              <a:rPr lang="fr-FR" dirty="0"/>
              <a:t> = </a:t>
            </a:r>
            <a:r>
              <a:rPr lang="fr-FR" dirty="0" err="1"/>
              <a:t>null</a:t>
            </a:r>
            <a:r>
              <a:rPr lang="fr-FR" dirty="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226</a:t>
            </a:fld>
            <a:endParaRPr lang="fr-FR"/>
          </a:p>
        </p:txBody>
      </p:sp>
    </p:spTree>
    <p:extLst>
      <p:ext uri="{BB962C8B-B14F-4D97-AF65-F5344CB8AC3E}">
        <p14:creationId xmlns:p14="http://schemas.microsoft.com/office/powerpoint/2010/main" val="276235018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accent1"/>
                </a:solidFill>
              </a:rPr>
              <a:t>PHP et PDO : </a:t>
            </a:r>
            <a:r>
              <a:rPr lang="fr-FR" b="1" dirty="0" smtClean="0">
                <a:solidFill>
                  <a:schemeClr val="accent1"/>
                </a:solidFill>
              </a:rPr>
              <a:t>Création d’une table</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en-US" dirty="0"/>
              <a:t>try {</a:t>
            </a:r>
            <a:br>
              <a:rPr lang="en-US" dirty="0"/>
            </a:br>
            <a:r>
              <a:rPr lang="en-US" dirty="0"/>
              <a:t>    </a:t>
            </a:r>
            <a:r>
              <a:rPr lang="en-US" dirty="0" smtClean="0"/>
              <a:t>	$</a:t>
            </a:r>
            <a:r>
              <a:rPr lang="en-US" dirty="0"/>
              <a:t>conn = new PDO("</a:t>
            </a:r>
            <a:r>
              <a:rPr lang="en-US" dirty="0" err="1"/>
              <a:t>mysql:host</a:t>
            </a:r>
            <a:r>
              <a:rPr lang="en-US" dirty="0"/>
              <a:t>=$</a:t>
            </a:r>
            <a:r>
              <a:rPr lang="en-US" dirty="0" err="1"/>
              <a:t>servername;dbname</a:t>
            </a:r>
            <a:r>
              <a:rPr lang="en-US" dirty="0"/>
              <a:t>=$</a:t>
            </a:r>
            <a:r>
              <a:rPr lang="en-US" dirty="0" err="1"/>
              <a:t>dbname</a:t>
            </a:r>
            <a:r>
              <a:rPr lang="en-US" dirty="0"/>
              <a:t>", $username, $password);</a:t>
            </a:r>
            <a:br>
              <a:rPr lang="en-US" dirty="0"/>
            </a:br>
            <a:r>
              <a:rPr lang="en-US" dirty="0"/>
              <a:t>    </a:t>
            </a:r>
            <a:r>
              <a:rPr lang="en-US" dirty="0" smtClean="0"/>
              <a:t>	</a:t>
            </a:r>
            <a:r>
              <a:rPr lang="en-US" dirty="0"/>
              <a:t>// affectation de PDO au mode </a:t>
            </a:r>
            <a:r>
              <a:rPr lang="en-US" dirty="0" err="1"/>
              <a:t>d’exception</a:t>
            </a:r>
            <a:r>
              <a:rPr lang="en-US" dirty="0"/>
              <a:t> </a:t>
            </a:r>
            <a:r>
              <a:rPr lang="en-US" dirty="0" err="1"/>
              <a:t>d’erreur</a:t>
            </a:r>
            <a:r>
              <a:rPr lang="en-US" dirty="0"/>
              <a:t/>
            </a:r>
            <a:br>
              <a:rPr lang="en-US" dirty="0"/>
            </a:br>
            <a:r>
              <a:rPr lang="en-US" dirty="0"/>
              <a:t>   </a:t>
            </a:r>
            <a:r>
              <a:rPr lang="en-US" dirty="0" smtClean="0"/>
              <a:t>	 </a:t>
            </a:r>
            <a:r>
              <a:rPr lang="en-US" dirty="0"/>
              <a:t>$conn-&gt;</a:t>
            </a:r>
            <a:r>
              <a:rPr lang="en-US" dirty="0" err="1"/>
              <a:t>setAttribute</a:t>
            </a:r>
            <a:r>
              <a:rPr lang="en-US" dirty="0"/>
              <a:t>(PDO::ATTR_ERRMODE, PDO::ERRMODE_EXCEPTION);</a:t>
            </a:r>
            <a:br>
              <a:rPr lang="en-US" dirty="0"/>
            </a:br>
            <a:r>
              <a:rPr lang="en-US" dirty="0"/>
              <a:t/>
            </a:r>
            <a:br>
              <a:rPr lang="en-US" dirty="0"/>
            </a:br>
            <a:r>
              <a:rPr lang="en-US" dirty="0"/>
              <a:t>    </a:t>
            </a:r>
            <a:r>
              <a:rPr lang="en-US" dirty="0" smtClean="0"/>
              <a:t>	/</a:t>
            </a:r>
            <a:r>
              <a:rPr lang="en-US" dirty="0"/>
              <a:t>/ </a:t>
            </a:r>
            <a:r>
              <a:rPr lang="en-US" dirty="0" smtClean="0"/>
              <a:t>construction de la </a:t>
            </a:r>
            <a:r>
              <a:rPr lang="en-US" dirty="0" err="1" smtClean="0"/>
              <a:t>requête</a:t>
            </a:r>
            <a:r>
              <a:rPr lang="en-US" dirty="0" smtClean="0"/>
              <a:t> SQL ... </a:t>
            </a:r>
            <a:r>
              <a:rPr lang="fr-FR" dirty="0" smtClean="0"/>
              <a:t>V</a:t>
            </a:r>
            <a:r>
              <a:rPr lang="en-US" dirty="0" err="1" smtClean="0"/>
              <a:t>oir</a:t>
            </a:r>
            <a:r>
              <a:rPr lang="en-US" dirty="0" smtClean="0"/>
              <a:t> plus haut</a:t>
            </a:r>
            <a:r>
              <a:rPr lang="en-US" dirty="0"/>
              <a:t/>
            </a:r>
            <a:br>
              <a:rPr lang="en-US" dirty="0"/>
            </a:br>
            <a:r>
              <a:rPr lang="en-US" dirty="0"/>
              <a:t>    </a:t>
            </a:r>
            <a:br>
              <a:rPr lang="en-US" dirty="0"/>
            </a:br>
            <a:r>
              <a:rPr lang="en-US" dirty="0"/>
              <a:t>    </a:t>
            </a:r>
            <a:r>
              <a:rPr lang="en-US" dirty="0" smtClean="0"/>
              <a:t>	/</a:t>
            </a:r>
            <a:r>
              <a:rPr lang="en-US" dirty="0"/>
              <a:t>/ </a:t>
            </a:r>
            <a:r>
              <a:rPr lang="en-US" dirty="0" err="1" smtClean="0"/>
              <a:t>utilisation</a:t>
            </a:r>
            <a:r>
              <a:rPr lang="en-US" dirty="0" smtClean="0"/>
              <a:t> </a:t>
            </a:r>
            <a:r>
              <a:rPr lang="en-US" dirty="0" err="1" smtClean="0"/>
              <a:t>d’exec</a:t>
            </a:r>
            <a:r>
              <a:rPr lang="en-US" dirty="0"/>
              <a:t>() </a:t>
            </a:r>
            <a:r>
              <a:rPr lang="en-US" dirty="0" smtClean="0"/>
              <a:t>en </a:t>
            </a:r>
            <a:r>
              <a:rPr lang="en-US" dirty="0" err="1" smtClean="0"/>
              <a:t>l’absence</a:t>
            </a:r>
            <a:r>
              <a:rPr lang="en-US" dirty="0" smtClean="0"/>
              <a:t> de </a:t>
            </a:r>
            <a:r>
              <a:rPr lang="en-US" dirty="0" err="1" smtClean="0"/>
              <a:t>données</a:t>
            </a:r>
            <a:r>
              <a:rPr lang="en-US" dirty="0" smtClean="0"/>
              <a:t> </a:t>
            </a:r>
            <a:r>
              <a:rPr lang="en-US" dirty="0" err="1" smtClean="0"/>
              <a:t>retournées</a:t>
            </a:r>
            <a:r>
              <a:rPr lang="en-US" dirty="0"/>
              <a:t/>
            </a:r>
            <a:br>
              <a:rPr lang="en-US" dirty="0"/>
            </a:br>
            <a:r>
              <a:rPr lang="en-US" dirty="0"/>
              <a:t>   </a:t>
            </a:r>
            <a:r>
              <a:rPr lang="en-US" dirty="0" smtClean="0"/>
              <a:t>	 </a:t>
            </a:r>
            <a:r>
              <a:rPr lang="en-US" dirty="0"/>
              <a:t>$conn-&gt;exec($</a:t>
            </a:r>
            <a:r>
              <a:rPr lang="en-US" dirty="0" err="1"/>
              <a:t>sql</a:t>
            </a:r>
            <a:r>
              <a:rPr lang="en-US" dirty="0"/>
              <a:t>);</a:t>
            </a:r>
            <a:br>
              <a:rPr lang="en-US" dirty="0"/>
            </a:br>
            <a:r>
              <a:rPr lang="en-US" dirty="0"/>
              <a:t>    </a:t>
            </a:r>
            <a:r>
              <a:rPr lang="en-US" dirty="0" smtClean="0"/>
              <a:t>	echo </a:t>
            </a:r>
            <a:r>
              <a:rPr lang="en-US" dirty="0"/>
              <a:t>"La </a:t>
            </a:r>
            <a:r>
              <a:rPr lang="en-US" dirty="0" smtClean="0"/>
              <a:t>table </a:t>
            </a:r>
            <a:r>
              <a:rPr lang="en-US" dirty="0" err="1" smtClean="0"/>
              <a:t>Personne</a:t>
            </a:r>
            <a:r>
              <a:rPr lang="en-US" dirty="0" smtClean="0"/>
              <a:t> </a:t>
            </a:r>
            <a:r>
              <a:rPr lang="en-US" dirty="0" err="1" smtClean="0"/>
              <a:t>est</a:t>
            </a:r>
            <a:r>
              <a:rPr lang="en-US" dirty="0" smtClean="0"/>
              <a:t> </a:t>
            </a:r>
            <a:r>
              <a:rPr lang="en-US" dirty="0" err="1" smtClean="0"/>
              <a:t>créée</a:t>
            </a:r>
            <a:r>
              <a:rPr lang="en-US" dirty="0" smtClean="0"/>
              <a:t> avec </a:t>
            </a:r>
            <a:r>
              <a:rPr lang="en-US" dirty="0" err="1" smtClean="0"/>
              <a:t>succès</a:t>
            </a:r>
            <a:r>
              <a:rPr lang="en-US" dirty="0" smtClean="0"/>
              <a:t>"</a:t>
            </a:r>
            <a:r>
              <a:rPr lang="en-US" dirty="0"/>
              <a:t>;</a:t>
            </a:r>
            <a:br>
              <a:rPr lang="en-US" dirty="0"/>
            </a:br>
            <a:r>
              <a:rPr lang="en-US" dirty="0"/>
              <a:t>    }</a:t>
            </a:r>
            <a:br>
              <a:rPr lang="en-US" dirty="0"/>
            </a:br>
            <a:r>
              <a:rPr lang="en-US" dirty="0"/>
              <a:t>catch(</a:t>
            </a:r>
            <a:r>
              <a:rPr lang="en-US" dirty="0" err="1"/>
              <a:t>PDOException</a:t>
            </a:r>
            <a:r>
              <a:rPr lang="en-US" dirty="0"/>
              <a:t> $e)</a:t>
            </a:r>
            <a:br>
              <a:rPr lang="en-US" dirty="0"/>
            </a:br>
            <a:r>
              <a:rPr lang="en-US" dirty="0"/>
              <a:t>    {</a:t>
            </a:r>
            <a:br>
              <a:rPr lang="en-US" dirty="0"/>
            </a:br>
            <a:r>
              <a:rPr lang="en-US" dirty="0"/>
              <a:t>    </a:t>
            </a:r>
            <a:r>
              <a:rPr lang="en-US" dirty="0" smtClean="0"/>
              <a:t>	echo </a:t>
            </a:r>
            <a:r>
              <a:rPr lang="en-US" dirty="0"/>
              <a:t>$</a:t>
            </a:r>
            <a:r>
              <a:rPr lang="en-US" dirty="0" err="1"/>
              <a:t>sql</a:t>
            </a:r>
            <a:r>
              <a:rPr lang="en-US" dirty="0"/>
              <a:t> . "&lt;</a:t>
            </a:r>
            <a:r>
              <a:rPr lang="en-US" dirty="0" err="1"/>
              <a:t>br</a:t>
            </a:r>
            <a:r>
              <a:rPr lang="en-US" dirty="0"/>
              <a:t>&gt;" . $e-&gt;</a:t>
            </a:r>
            <a:r>
              <a:rPr lang="en-US" dirty="0" err="1"/>
              <a:t>getMessage</a:t>
            </a:r>
            <a:r>
              <a:rPr lang="en-US" dirty="0"/>
              <a:t>();</a:t>
            </a:r>
            <a:br>
              <a:rPr lang="en-US" dirty="0"/>
            </a:br>
            <a:r>
              <a:rPr lang="en-US" dirty="0"/>
              <a:t>    }</a:t>
            </a:r>
            <a:br>
              <a:rPr lang="en-US" dirty="0"/>
            </a:br>
            <a:r>
              <a:rPr lang="en-US" dirty="0"/>
              <a:t/>
            </a:r>
            <a:br>
              <a:rPr lang="en-US" dirty="0"/>
            </a:br>
            <a:r>
              <a:rPr lang="en-US" dirty="0"/>
              <a:t>$conn = null;</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227</a:t>
            </a:fld>
            <a:endParaRPr lang="fr-FR"/>
          </a:p>
        </p:txBody>
      </p:sp>
    </p:spTree>
    <p:extLst>
      <p:ext uri="{BB962C8B-B14F-4D97-AF65-F5344CB8AC3E}">
        <p14:creationId xmlns:p14="http://schemas.microsoft.com/office/powerpoint/2010/main" val="216478242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PDO : </a:t>
            </a:r>
            <a:r>
              <a:rPr lang="fr-FR" b="1" dirty="0" smtClean="0">
                <a:solidFill>
                  <a:schemeClr val="accent1"/>
                </a:solidFill>
              </a:rPr>
              <a:t>Insertion</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en-US" dirty="0"/>
              <a:t>try {</a:t>
            </a:r>
            <a:br>
              <a:rPr lang="en-US" dirty="0"/>
            </a:br>
            <a:r>
              <a:rPr lang="en-US" dirty="0"/>
              <a:t>    </a:t>
            </a:r>
            <a:r>
              <a:rPr lang="en-US" dirty="0" smtClean="0"/>
              <a:t>	$</a:t>
            </a:r>
            <a:r>
              <a:rPr lang="en-US" dirty="0"/>
              <a:t>conn = new PDO("</a:t>
            </a:r>
            <a:r>
              <a:rPr lang="en-US" dirty="0" err="1"/>
              <a:t>mysql:host</a:t>
            </a:r>
            <a:r>
              <a:rPr lang="en-US" dirty="0"/>
              <a:t>=$</a:t>
            </a:r>
            <a:r>
              <a:rPr lang="en-US" dirty="0" err="1"/>
              <a:t>servername;dbname</a:t>
            </a:r>
            <a:r>
              <a:rPr lang="en-US" dirty="0"/>
              <a:t>=$</a:t>
            </a:r>
            <a:r>
              <a:rPr lang="en-US" dirty="0" err="1"/>
              <a:t>dbname</a:t>
            </a:r>
            <a:r>
              <a:rPr lang="en-US" dirty="0"/>
              <a:t>", $username, $password);</a:t>
            </a:r>
            <a:br>
              <a:rPr lang="en-US" dirty="0"/>
            </a:br>
            <a:r>
              <a:rPr lang="en-US" dirty="0"/>
              <a:t>    	// affectation de PDO au mode </a:t>
            </a:r>
            <a:r>
              <a:rPr lang="en-US" dirty="0" err="1"/>
              <a:t>d’exception</a:t>
            </a:r>
            <a:r>
              <a:rPr lang="en-US" dirty="0"/>
              <a:t> </a:t>
            </a:r>
            <a:r>
              <a:rPr lang="en-US" dirty="0" err="1"/>
              <a:t>d’erreur</a:t>
            </a:r>
            <a:r>
              <a:rPr lang="en-US" dirty="0"/>
              <a:t/>
            </a:r>
            <a:br>
              <a:rPr lang="en-US" dirty="0"/>
            </a:br>
            <a:r>
              <a:rPr lang="en-US" dirty="0"/>
              <a:t>   	</a:t>
            </a:r>
            <a:r>
              <a:rPr lang="en-US" dirty="0" smtClean="0"/>
              <a:t>$</a:t>
            </a:r>
            <a:r>
              <a:rPr lang="en-US" dirty="0"/>
              <a:t>conn-&gt;</a:t>
            </a:r>
            <a:r>
              <a:rPr lang="en-US" dirty="0" err="1"/>
              <a:t>setAttribute</a:t>
            </a:r>
            <a:r>
              <a:rPr lang="en-US" dirty="0"/>
              <a:t>(PDO::ATTR_ERRMODE, PDO::ERRMODE_EXCEPTION);</a:t>
            </a:r>
            <a:br>
              <a:rPr lang="en-US" dirty="0"/>
            </a:br>
            <a:r>
              <a:rPr lang="en-US" dirty="0"/>
              <a:t/>
            </a:r>
            <a:br>
              <a:rPr lang="en-US" dirty="0"/>
            </a:br>
            <a:r>
              <a:rPr lang="en-US" dirty="0"/>
              <a:t>    	// construction de la </a:t>
            </a:r>
            <a:r>
              <a:rPr lang="en-US" dirty="0" err="1"/>
              <a:t>requête</a:t>
            </a:r>
            <a:r>
              <a:rPr lang="en-US" dirty="0"/>
              <a:t> SQL ... </a:t>
            </a:r>
            <a:r>
              <a:rPr lang="fr-FR" dirty="0"/>
              <a:t>V</a:t>
            </a:r>
            <a:r>
              <a:rPr lang="en-US" dirty="0" err="1"/>
              <a:t>oir</a:t>
            </a:r>
            <a:r>
              <a:rPr lang="en-US" dirty="0"/>
              <a:t> plus </a:t>
            </a:r>
            <a:r>
              <a:rPr lang="en-US" dirty="0" smtClean="0"/>
              <a:t>haut</a:t>
            </a:r>
          </a:p>
          <a:p>
            <a:pPr marL="0" indent="0">
              <a:buNone/>
            </a:pPr>
            <a:r>
              <a:rPr lang="en-US" dirty="0"/>
              <a:t/>
            </a:r>
            <a:br>
              <a:rPr lang="en-US" dirty="0"/>
            </a:br>
            <a:r>
              <a:rPr lang="en-US" dirty="0"/>
              <a:t>    </a:t>
            </a:r>
            <a:r>
              <a:rPr lang="en-US" dirty="0" smtClean="0"/>
              <a:t>	/</a:t>
            </a:r>
            <a:r>
              <a:rPr lang="en-US" dirty="0"/>
              <a:t>/ </a:t>
            </a:r>
            <a:r>
              <a:rPr lang="en-US" dirty="0" err="1"/>
              <a:t>utilisation</a:t>
            </a:r>
            <a:r>
              <a:rPr lang="en-US" dirty="0"/>
              <a:t> </a:t>
            </a:r>
            <a:r>
              <a:rPr lang="en-US" dirty="0" err="1"/>
              <a:t>d’exec</a:t>
            </a:r>
            <a:r>
              <a:rPr lang="en-US" dirty="0"/>
              <a:t>() en </a:t>
            </a:r>
            <a:r>
              <a:rPr lang="en-US" dirty="0" err="1"/>
              <a:t>l’absence</a:t>
            </a:r>
            <a:r>
              <a:rPr lang="en-US" dirty="0"/>
              <a:t> de </a:t>
            </a:r>
            <a:r>
              <a:rPr lang="en-US" dirty="0" err="1"/>
              <a:t>données</a:t>
            </a:r>
            <a:r>
              <a:rPr lang="en-US" dirty="0"/>
              <a:t> </a:t>
            </a:r>
            <a:r>
              <a:rPr lang="en-US" dirty="0" err="1" smtClean="0"/>
              <a:t>retournées</a:t>
            </a:r>
            <a:endParaRPr lang="en-US" dirty="0" smtClean="0"/>
          </a:p>
          <a:p>
            <a:pPr marL="0" indent="0">
              <a:buNone/>
            </a:pPr>
            <a:r>
              <a:rPr lang="en-US" dirty="0"/>
              <a:t>    </a:t>
            </a:r>
            <a:r>
              <a:rPr lang="en-US" dirty="0" smtClean="0"/>
              <a:t>	$</a:t>
            </a:r>
            <a:r>
              <a:rPr lang="en-US" dirty="0"/>
              <a:t>conn-&gt;exec($</a:t>
            </a:r>
            <a:r>
              <a:rPr lang="en-US" dirty="0" err="1"/>
              <a:t>sql</a:t>
            </a:r>
            <a:r>
              <a:rPr lang="en-US" dirty="0"/>
              <a:t>);</a:t>
            </a:r>
            <a:br>
              <a:rPr lang="en-US" dirty="0"/>
            </a:br>
            <a:r>
              <a:rPr lang="en-US" dirty="0"/>
              <a:t>    </a:t>
            </a:r>
            <a:r>
              <a:rPr lang="en-US" dirty="0" smtClean="0"/>
              <a:t>	echo </a:t>
            </a:r>
            <a:r>
              <a:rPr lang="en-US" dirty="0"/>
              <a:t>"</a:t>
            </a:r>
            <a:r>
              <a:rPr lang="en-US" dirty="0" err="1"/>
              <a:t>Enregistrement</a:t>
            </a:r>
            <a:r>
              <a:rPr lang="en-US" dirty="0"/>
              <a:t> </a:t>
            </a:r>
            <a:r>
              <a:rPr lang="en-US" dirty="0" err="1" smtClean="0"/>
              <a:t>effectué</a:t>
            </a:r>
            <a:r>
              <a:rPr lang="en-US" dirty="0" smtClean="0"/>
              <a:t> avec </a:t>
            </a:r>
            <a:r>
              <a:rPr lang="en-US" dirty="0" err="1" smtClean="0"/>
              <a:t>succès</a:t>
            </a:r>
            <a:r>
              <a:rPr lang="en-US" dirty="0" smtClean="0"/>
              <a:t>"</a:t>
            </a:r>
            <a:r>
              <a:rPr lang="en-US" dirty="0"/>
              <a:t>;</a:t>
            </a:r>
            <a:br>
              <a:rPr lang="en-US" dirty="0"/>
            </a:br>
            <a:r>
              <a:rPr lang="en-US" dirty="0"/>
              <a:t>    }</a:t>
            </a:r>
            <a:br>
              <a:rPr lang="en-US" dirty="0"/>
            </a:br>
            <a:r>
              <a:rPr lang="en-US" dirty="0" smtClean="0"/>
              <a:t>catch</a:t>
            </a:r>
            <a:r>
              <a:rPr lang="en-US" dirty="0"/>
              <a:t>(</a:t>
            </a:r>
            <a:r>
              <a:rPr lang="en-US" dirty="0" err="1"/>
              <a:t>PDOException</a:t>
            </a:r>
            <a:r>
              <a:rPr lang="en-US" dirty="0"/>
              <a:t> $e)</a:t>
            </a:r>
            <a:br>
              <a:rPr lang="en-US" dirty="0"/>
            </a:br>
            <a:r>
              <a:rPr lang="en-US" dirty="0"/>
              <a:t>    {</a:t>
            </a:r>
            <a:br>
              <a:rPr lang="en-US" dirty="0"/>
            </a:br>
            <a:r>
              <a:rPr lang="en-US" dirty="0"/>
              <a:t>    </a:t>
            </a:r>
            <a:r>
              <a:rPr lang="en-US" dirty="0" smtClean="0"/>
              <a:t>	echo </a:t>
            </a:r>
            <a:r>
              <a:rPr lang="en-US" dirty="0"/>
              <a:t>$</a:t>
            </a:r>
            <a:r>
              <a:rPr lang="en-US" dirty="0" err="1"/>
              <a:t>sql</a:t>
            </a:r>
            <a:r>
              <a:rPr lang="en-US" dirty="0"/>
              <a:t> . "&lt;</a:t>
            </a:r>
            <a:r>
              <a:rPr lang="en-US" dirty="0" err="1"/>
              <a:t>br</a:t>
            </a:r>
            <a:r>
              <a:rPr lang="en-US" dirty="0"/>
              <a:t>&gt;" . $e-&gt;</a:t>
            </a:r>
            <a:r>
              <a:rPr lang="en-US" dirty="0" err="1"/>
              <a:t>getMessage</a:t>
            </a:r>
            <a:r>
              <a:rPr lang="en-US" dirty="0"/>
              <a:t>();</a:t>
            </a:r>
            <a:br>
              <a:rPr lang="en-US" dirty="0"/>
            </a:br>
            <a:r>
              <a:rPr lang="en-US" dirty="0"/>
              <a:t>    }</a:t>
            </a:r>
            <a:br>
              <a:rPr lang="en-US" dirty="0"/>
            </a:br>
            <a:r>
              <a:rPr lang="en-US" dirty="0"/>
              <a:t/>
            </a:r>
            <a:br>
              <a:rPr lang="en-US" dirty="0"/>
            </a:br>
            <a:r>
              <a:rPr lang="en-US" dirty="0"/>
              <a:t>$conn = null;</a:t>
            </a:r>
            <a:br>
              <a:rPr lang="en-US" dirty="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228</a:t>
            </a:fld>
            <a:endParaRPr lang="fr-FR"/>
          </a:p>
        </p:txBody>
      </p:sp>
    </p:spTree>
    <p:extLst>
      <p:ext uri="{BB962C8B-B14F-4D97-AF65-F5344CB8AC3E}">
        <p14:creationId xmlns:p14="http://schemas.microsoft.com/office/powerpoint/2010/main" val="86523240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PDO : </a:t>
            </a:r>
            <a:r>
              <a:rPr lang="fr-FR" b="1" dirty="0" smtClean="0">
                <a:solidFill>
                  <a:schemeClr val="accent1"/>
                </a:solidFill>
              </a:rPr>
              <a:t>Dernier Id entré</a:t>
            </a:r>
            <a:endParaRPr lang="fr-FR" dirty="0"/>
          </a:p>
        </p:txBody>
      </p:sp>
      <p:sp>
        <p:nvSpPr>
          <p:cNvPr id="3" name="Espace réservé du contenu 2"/>
          <p:cNvSpPr>
            <a:spLocks noGrp="1"/>
          </p:cNvSpPr>
          <p:nvPr>
            <p:ph idx="1"/>
          </p:nvPr>
        </p:nvSpPr>
        <p:spPr/>
        <p:txBody>
          <a:bodyPr>
            <a:normAutofit fontScale="47500" lnSpcReduction="20000"/>
          </a:bodyPr>
          <a:lstStyle/>
          <a:p>
            <a:pPr marL="0" indent="0">
              <a:buNone/>
            </a:pPr>
            <a:r>
              <a:rPr lang="en-US" dirty="0"/>
              <a:t>try {</a:t>
            </a:r>
            <a:br>
              <a:rPr lang="en-US" dirty="0"/>
            </a:br>
            <a:r>
              <a:rPr lang="en-US" dirty="0"/>
              <a:t>    	$conn = new PDO("</a:t>
            </a:r>
            <a:r>
              <a:rPr lang="en-US" dirty="0" err="1"/>
              <a:t>mysql:host</a:t>
            </a:r>
            <a:r>
              <a:rPr lang="en-US" dirty="0"/>
              <a:t>=$</a:t>
            </a:r>
            <a:r>
              <a:rPr lang="en-US" dirty="0" err="1"/>
              <a:t>servername;dbname</a:t>
            </a:r>
            <a:r>
              <a:rPr lang="en-US" dirty="0"/>
              <a:t>=$</a:t>
            </a:r>
            <a:r>
              <a:rPr lang="en-US" dirty="0" err="1"/>
              <a:t>dbname</a:t>
            </a:r>
            <a:r>
              <a:rPr lang="en-US" dirty="0"/>
              <a:t>", $username, $password);</a:t>
            </a:r>
            <a:br>
              <a:rPr lang="en-US" dirty="0"/>
            </a:br>
            <a:r>
              <a:rPr lang="en-US" dirty="0"/>
              <a:t>    	// affectation de PDO au mode </a:t>
            </a:r>
            <a:r>
              <a:rPr lang="en-US" dirty="0" err="1"/>
              <a:t>d’exception</a:t>
            </a:r>
            <a:r>
              <a:rPr lang="en-US" dirty="0"/>
              <a:t> </a:t>
            </a:r>
            <a:r>
              <a:rPr lang="en-US" dirty="0" err="1"/>
              <a:t>d’erreur</a:t>
            </a:r>
            <a:r>
              <a:rPr lang="en-US" dirty="0"/>
              <a:t/>
            </a:r>
            <a:br>
              <a:rPr lang="en-US" dirty="0"/>
            </a:br>
            <a:r>
              <a:rPr lang="en-US" dirty="0"/>
              <a:t>   	$conn-&gt;</a:t>
            </a:r>
            <a:r>
              <a:rPr lang="en-US" dirty="0" err="1"/>
              <a:t>setAttribute</a:t>
            </a:r>
            <a:r>
              <a:rPr lang="en-US" dirty="0"/>
              <a:t>(PDO::ATTR_ERRMODE, PDO::ERRMODE_EXCEPTION);</a:t>
            </a:r>
            <a:br>
              <a:rPr lang="en-US" dirty="0"/>
            </a:br>
            <a:r>
              <a:rPr lang="en-US" dirty="0"/>
              <a:t/>
            </a:r>
            <a:br>
              <a:rPr lang="en-US" dirty="0"/>
            </a:br>
            <a:r>
              <a:rPr lang="en-US" dirty="0"/>
              <a:t>    	// construction de la </a:t>
            </a:r>
            <a:r>
              <a:rPr lang="en-US" dirty="0" err="1"/>
              <a:t>requête</a:t>
            </a:r>
            <a:r>
              <a:rPr lang="en-US" dirty="0"/>
              <a:t> SQL ... </a:t>
            </a:r>
            <a:r>
              <a:rPr lang="fr-FR" dirty="0"/>
              <a:t>V</a:t>
            </a:r>
            <a:r>
              <a:rPr lang="en-US" dirty="0" err="1"/>
              <a:t>oir</a:t>
            </a:r>
            <a:r>
              <a:rPr lang="en-US" dirty="0"/>
              <a:t> plus haut</a:t>
            </a:r>
          </a:p>
          <a:p>
            <a:pPr marL="0" indent="0">
              <a:buNone/>
            </a:pPr>
            <a:r>
              <a:rPr lang="en-US" dirty="0"/>
              <a:t/>
            </a:r>
            <a:br>
              <a:rPr lang="en-US" dirty="0"/>
            </a:br>
            <a:r>
              <a:rPr lang="en-US" dirty="0"/>
              <a:t>    	// </a:t>
            </a:r>
            <a:r>
              <a:rPr lang="en-US" dirty="0" err="1"/>
              <a:t>utilisation</a:t>
            </a:r>
            <a:r>
              <a:rPr lang="en-US" dirty="0"/>
              <a:t> </a:t>
            </a:r>
            <a:r>
              <a:rPr lang="en-US" dirty="0" err="1"/>
              <a:t>d’exec</a:t>
            </a:r>
            <a:r>
              <a:rPr lang="en-US" dirty="0"/>
              <a:t>() en </a:t>
            </a:r>
            <a:r>
              <a:rPr lang="en-US" dirty="0" err="1"/>
              <a:t>l’absence</a:t>
            </a:r>
            <a:r>
              <a:rPr lang="en-US" dirty="0"/>
              <a:t> de </a:t>
            </a:r>
            <a:r>
              <a:rPr lang="en-US" dirty="0" err="1"/>
              <a:t>données</a:t>
            </a:r>
            <a:r>
              <a:rPr lang="en-US" dirty="0"/>
              <a:t> </a:t>
            </a:r>
            <a:r>
              <a:rPr lang="en-US" dirty="0" err="1"/>
              <a:t>retournées</a:t>
            </a:r>
            <a:endParaRPr lang="en-US" dirty="0"/>
          </a:p>
          <a:p>
            <a:pPr marL="0" indent="0">
              <a:buNone/>
            </a:pPr>
            <a:r>
              <a:rPr lang="en-US" dirty="0"/>
              <a:t>    	$conn-&gt;exec($</a:t>
            </a:r>
            <a:r>
              <a:rPr lang="en-US" dirty="0" err="1"/>
              <a:t>sql</a:t>
            </a:r>
            <a:r>
              <a:rPr lang="en-US" dirty="0"/>
              <a:t>)</a:t>
            </a:r>
            <a:r>
              <a:rPr lang="en-US" dirty="0" smtClean="0"/>
              <a:t>;</a:t>
            </a:r>
          </a:p>
          <a:p>
            <a:pPr marL="0" indent="0">
              <a:buNone/>
            </a:pPr>
            <a:r>
              <a:rPr lang="en-US" dirty="0"/>
              <a:t>	</a:t>
            </a:r>
            <a:r>
              <a:rPr lang="en-US" dirty="0" smtClean="0"/>
              <a:t>// </a:t>
            </a:r>
            <a:r>
              <a:rPr lang="en-US" dirty="0" err="1" smtClean="0"/>
              <a:t>récupération</a:t>
            </a:r>
            <a:r>
              <a:rPr lang="en-US" dirty="0" smtClean="0"/>
              <a:t> du dernier ID</a:t>
            </a:r>
          </a:p>
          <a:p>
            <a:pPr marL="0" indent="0">
              <a:buNone/>
            </a:pPr>
            <a:r>
              <a:rPr lang="en-US" dirty="0" smtClean="0"/>
              <a:t>	$</a:t>
            </a:r>
            <a:r>
              <a:rPr lang="en-US" dirty="0" err="1"/>
              <a:t>last_id</a:t>
            </a:r>
            <a:r>
              <a:rPr lang="en-US" dirty="0"/>
              <a:t> = </a:t>
            </a:r>
            <a:r>
              <a:rPr lang="en-US" b="1" dirty="0"/>
              <a:t>$conn-&gt;</a:t>
            </a:r>
            <a:r>
              <a:rPr lang="en-US" b="1" dirty="0" err="1"/>
              <a:t>lastInsertId</a:t>
            </a:r>
            <a:r>
              <a:rPr lang="en-US" dirty="0"/>
              <a:t>();</a:t>
            </a:r>
            <a:br>
              <a:rPr lang="en-US" dirty="0"/>
            </a:br>
            <a:r>
              <a:rPr lang="en-US" dirty="0"/>
              <a:t>    </a:t>
            </a:r>
            <a:r>
              <a:rPr lang="en-US" dirty="0" smtClean="0"/>
              <a:t>	echo ”</a:t>
            </a:r>
            <a:r>
              <a:rPr lang="en-US" dirty="0" err="1" smtClean="0"/>
              <a:t>L’enregistrement</a:t>
            </a:r>
            <a:r>
              <a:rPr lang="en-US" dirty="0" smtClean="0"/>
              <a:t> </a:t>
            </a:r>
            <a:r>
              <a:rPr lang="en-US" dirty="0" err="1" smtClean="0"/>
              <a:t>est</a:t>
            </a:r>
            <a:r>
              <a:rPr lang="en-US" dirty="0" smtClean="0"/>
              <a:t> </a:t>
            </a:r>
            <a:r>
              <a:rPr lang="en-US" dirty="0" err="1" smtClean="0"/>
              <a:t>effecuté</a:t>
            </a:r>
            <a:r>
              <a:rPr lang="en-US" dirty="0" smtClean="0"/>
              <a:t>, le dernier ID </a:t>
            </a:r>
            <a:r>
              <a:rPr lang="en-US" dirty="0" err="1" smtClean="0"/>
              <a:t>est</a:t>
            </a:r>
            <a:r>
              <a:rPr lang="en-US" dirty="0" smtClean="0"/>
              <a:t> : </a:t>
            </a:r>
            <a:r>
              <a:rPr lang="en-US" dirty="0"/>
              <a:t>" . $</a:t>
            </a:r>
            <a:r>
              <a:rPr lang="en-US" dirty="0" err="1"/>
              <a:t>last_id</a:t>
            </a:r>
            <a:r>
              <a:rPr lang="en-US" dirty="0"/>
              <a:t>;</a:t>
            </a:r>
            <a:br>
              <a:rPr lang="en-US" dirty="0"/>
            </a:br>
            <a:r>
              <a:rPr lang="en-US" dirty="0"/>
              <a:t>    }</a:t>
            </a:r>
            <a:br>
              <a:rPr lang="en-US" dirty="0"/>
            </a:br>
            <a:r>
              <a:rPr lang="en-US" dirty="0"/>
              <a:t>catch(</a:t>
            </a:r>
            <a:r>
              <a:rPr lang="en-US" dirty="0" err="1"/>
              <a:t>PDOException</a:t>
            </a:r>
            <a:r>
              <a:rPr lang="en-US" dirty="0"/>
              <a:t> $e)</a:t>
            </a:r>
            <a:br>
              <a:rPr lang="en-US" dirty="0"/>
            </a:br>
            <a:r>
              <a:rPr lang="en-US" dirty="0"/>
              <a:t>    {</a:t>
            </a:r>
            <a:br>
              <a:rPr lang="en-US" dirty="0"/>
            </a:br>
            <a:r>
              <a:rPr lang="en-US" dirty="0"/>
              <a:t>   </a:t>
            </a:r>
            <a:r>
              <a:rPr lang="en-US" dirty="0" smtClean="0"/>
              <a:t>	 </a:t>
            </a:r>
            <a:r>
              <a:rPr lang="en-US" dirty="0"/>
              <a:t>echo $</a:t>
            </a:r>
            <a:r>
              <a:rPr lang="en-US" dirty="0" err="1"/>
              <a:t>sql</a:t>
            </a:r>
            <a:r>
              <a:rPr lang="en-US" dirty="0"/>
              <a:t> . "&lt;</a:t>
            </a:r>
            <a:r>
              <a:rPr lang="en-US" dirty="0" err="1"/>
              <a:t>br</a:t>
            </a:r>
            <a:r>
              <a:rPr lang="en-US" dirty="0"/>
              <a:t>&gt;" . $e-&gt;</a:t>
            </a:r>
            <a:r>
              <a:rPr lang="en-US" dirty="0" err="1"/>
              <a:t>getMessage</a:t>
            </a:r>
            <a:r>
              <a:rPr lang="en-US" dirty="0"/>
              <a:t>();</a:t>
            </a:r>
            <a:br>
              <a:rPr lang="en-US" dirty="0"/>
            </a:br>
            <a:r>
              <a:rPr lang="en-US" dirty="0"/>
              <a:t>    }</a:t>
            </a:r>
            <a:br>
              <a:rPr lang="en-US" dirty="0"/>
            </a:br>
            <a:r>
              <a:rPr lang="en-US" dirty="0"/>
              <a:t/>
            </a:r>
            <a:br>
              <a:rPr lang="en-US" dirty="0"/>
            </a:br>
            <a:r>
              <a:rPr lang="en-US" dirty="0"/>
              <a:t>$conn = null;</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229</a:t>
            </a:fld>
            <a:endParaRPr lang="fr-FR"/>
          </a:p>
        </p:txBody>
      </p:sp>
    </p:spTree>
    <p:extLst>
      <p:ext uri="{BB962C8B-B14F-4D97-AF65-F5344CB8AC3E}">
        <p14:creationId xmlns:p14="http://schemas.microsoft.com/office/powerpoint/2010/main" val="415185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4F81BD"/>
                </a:solidFill>
              </a:rPr>
              <a:t>Les autres types de données : </a:t>
            </a:r>
            <a:r>
              <a:rPr lang="fr-FR" b="1" dirty="0" err="1" smtClean="0">
                <a:solidFill>
                  <a:srgbClr val="4F81BD"/>
                </a:solidFill>
              </a:rPr>
              <a:t>float</a:t>
            </a:r>
            <a:endParaRPr lang="fr-FR" dirty="0"/>
          </a:p>
        </p:txBody>
      </p:sp>
      <p:sp>
        <p:nvSpPr>
          <p:cNvPr id="3" name="Espace réservé du contenu 2"/>
          <p:cNvSpPr>
            <a:spLocks noGrp="1"/>
          </p:cNvSpPr>
          <p:nvPr>
            <p:ph idx="1"/>
          </p:nvPr>
        </p:nvSpPr>
        <p:spPr/>
        <p:txBody>
          <a:bodyPr/>
          <a:lstStyle/>
          <a:p>
            <a:r>
              <a:rPr lang="fr-FR" dirty="0" smtClean="0"/>
              <a:t>Ce sont les nombres équivalent aux nombres de type « </a:t>
            </a:r>
            <a:r>
              <a:rPr lang="fr-FR" dirty="0" err="1" smtClean="0"/>
              <a:t>float</a:t>
            </a:r>
            <a:r>
              <a:rPr lang="fr-FR" dirty="0" smtClean="0"/>
              <a:t> » ou « double » en C.</a:t>
            </a:r>
          </a:p>
          <a:p>
            <a:r>
              <a:rPr lang="fr-FR" dirty="0" smtClean="0"/>
              <a:t>Ils contiennent une virgule.</a:t>
            </a:r>
          </a:p>
          <a:p>
            <a:r>
              <a:rPr lang="fr-FR" dirty="0" smtClean="0"/>
              <a:t>Ils peuvent s’écrire avec un exposant soit 1,01E9 pour 1,01 milliard ou 1,01E-9 pour 1,01/1milliard.</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a:t>
            </a:fld>
            <a:endParaRPr lang="fr-FR"/>
          </a:p>
        </p:txBody>
      </p:sp>
    </p:spTree>
    <p:extLst>
      <p:ext uri="{BB962C8B-B14F-4D97-AF65-F5344CB8AC3E}">
        <p14:creationId xmlns:p14="http://schemas.microsoft.com/office/powerpoint/2010/main" val="3511763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PDO : </a:t>
            </a:r>
            <a:r>
              <a:rPr lang="fr-FR" b="1" dirty="0" smtClean="0">
                <a:solidFill>
                  <a:schemeClr val="accent1"/>
                </a:solidFill>
              </a:rPr>
              <a:t>Requête prédéfinie</a:t>
            </a:r>
            <a:endParaRPr lang="fr-FR" dirty="0"/>
          </a:p>
        </p:txBody>
      </p:sp>
      <p:sp>
        <p:nvSpPr>
          <p:cNvPr id="3" name="Espace réservé du contenu 2"/>
          <p:cNvSpPr>
            <a:spLocks noGrp="1"/>
          </p:cNvSpPr>
          <p:nvPr>
            <p:ph idx="1"/>
          </p:nvPr>
        </p:nvSpPr>
        <p:spPr/>
        <p:txBody>
          <a:bodyPr>
            <a:normAutofit fontScale="40000" lnSpcReduction="20000"/>
          </a:bodyPr>
          <a:lstStyle/>
          <a:p>
            <a:pPr marL="0" indent="0">
              <a:buNone/>
            </a:pPr>
            <a:r>
              <a:rPr lang="en-US" dirty="0"/>
              <a:t>try {</a:t>
            </a:r>
            <a:br>
              <a:rPr lang="en-US" dirty="0"/>
            </a:br>
            <a:r>
              <a:rPr lang="en-US" dirty="0"/>
              <a:t>    	</a:t>
            </a:r>
            <a:r>
              <a:rPr lang="fr-FR" dirty="0" smtClean="0"/>
              <a:t>$</a:t>
            </a:r>
            <a:r>
              <a:rPr lang="fr-FR" dirty="0" err="1" smtClean="0"/>
              <a:t>conn</a:t>
            </a:r>
            <a:r>
              <a:rPr lang="fr-FR" dirty="0" smtClean="0"/>
              <a:t> = new PDO("</a:t>
            </a:r>
            <a:r>
              <a:rPr lang="fr-FR" dirty="0" err="1" smtClean="0"/>
              <a:t>mysql:host</a:t>
            </a:r>
            <a:r>
              <a:rPr lang="fr-FR" dirty="0" smtClean="0"/>
              <a:t>=$</a:t>
            </a:r>
            <a:r>
              <a:rPr lang="fr-FR" dirty="0" err="1" smtClean="0"/>
              <a:t>servername;dbname</a:t>
            </a:r>
            <a:r>
              <a:rPr lang="fr-FR" dirty="0" smtClean="0"/>
              <a:t>=$</a:t>
            </a:r>
            <a:r>
              <a:rPr lang="fr-FR" dirty="0" err="1" smtClean="0"/>
              <a:t>dbname</a:t>
            </a:r>
            <a:r>
              <a:rPr lang="fr-FR" dirty="0" smtClean="0"/>
              <a:t>", $</a:t>
            </a:r>
            <a:r>
              <a:rPr lang="fr-FR" dirty="0" err="1" smtClean="0"/>
              <a:t>username</a:t>
            </a:r>
            <a:r>
              <a:rPr lang="fr-FR" dirty="0" smtClean="0"/>
              <a:t>, $</a:t>
            </a:r>
            <a:r>
              <a:rPr lang="fr-FR" dirty="0" err="1" smtClean="0"/>
              <a:t>password</a:t>
            </a:r>
            <a:r>
              <a:rPr lang="fr-FR" dirty="0" smtClean="0"/>
              <a:t>);</a:t>
            </a:r>
            <a:br>
              <a:rPr lang="fr-FR" dirty="0" smtClean="0"/>
            </a:br>
            <a:r>
              <a:rPr lang="fr-FR" dirty="0" smtClean="0"/>
              <a:t>    	// affectation de PDO au mode d’exception d’erreur</a:t>
            </a:r>
            <a:br>
              <a:rPr lang="fr-FR" dirty="0" smtClean="0"/>
            </a:br>
            <a:r>
              <a:rPr lang="fr-FR" dirty="0" smtClean="0"/>
              <a:t>   	$</a:t>
            </a:r>
            <a:r>
              <a:rPr lang="fr-FR" dirty="0" err="1" smtClean="0"/>
              <a:t>conn</a:t>
            </a:r>
            <a:r>
              <a:rPr lang="fr-FR" dirty="0" smtClean="0"/>
              <a:t>-&gt;</a:t>
            </a:r>
            <a:r>
              <a:rPr lang="fr-FR" dirty="0" err="1" smtClean="0"/>
              <a:t>setAttribute</a:t>
            </a:r>
            <a:r>
              <a:rPr lang="fr-FR" dirty="0" smtClean="0"/>
              <a:t>(PDO::ATTR_ERRMODE, PDO::ERRMODE_EXCEPTION);</a:t>
            </a:r>
            <a:br>
              <a:rPr lang="fr-FR" dirty="0" smtClean="0"/>
            </a:br>
            <a:endParaRPr lang="fr-FR" dirty="0" smtClean="0"/>
          </a:p>
          <a:p>
            <a:pPr marL="0" indent="0">
              <a:buNone/>
            </a:pPr>
            <a:r>
              <a:rPr lang="fr-FR" dirty="0" smtClean="0"/>
              <a:t>	// préparation de la requête</a:t>
            </a:r>
            <a:br>
              <a:rPr lang="fr-FR" dirty="0" smtClean="0"/>
            </a:br>
            <a:r>
              <a:rPr lang="fr-FR" dirty="0" smtClean="0"/>
              <a:t>    	$</a:t>
            </a:r>
            <a:r>
              <a:rPr lang="fr-FR" dirty="0" err="1" smtClean="0"/>
              <a:t>stmt</a:t>
            </a:r>
            <a:r>
              <a:rPr lang="fr-FR" dirty="0" smtClean="0"/>
              <a:t> = $</a:t>
            </a:r>
            <a:r>
              <a:rPr lang="fr-FR" b="1" dirty="0" err="1" smtClean="0"/>
              <a:t>conn</a:t>
            </a:r>
            <a:r>
              <a:rPr lang="fr-FR" b="1" dirty="0" smtClean="0"/>
              <a:t>-&gt;</a:t>
            </a:r>
            <a:r>
              <a:rPr lang="fr-FR" b="1" dirty="0" err="1" smtClean="0"/>
              <a:t>prepare</a:t>
            </a:r>
            <a:r>
              <a:rPr lang="fr-FR" b="1" dirty="0" smtClean="0"/>
              <a:t>(</a:t>
            </a:r>
            <a:r>
              <a:rPr lang="fr-FR" dirty="0" smtClean="0"/>
              <a:t>"INSERT INTO Personne (nom, </a:t>
            </a:r>
            <a:r>
              <a:rPr lang="fr-FR" dirty="0" err="1" smtClean="0"/>
              <a:t>prenom</a:t>
            </a:r>
            <a:r>
              <a:rPr lang="fr-FR" dirty="0" smtClean="0"/>
              <a:t>, </a:t>
            </a:r>
            <a:r>
              <a:rPr lang="fr-FR" dirty="0" err="1" smtClean="0"/>
              <a:t>age</a:t>
            </a:r>
            <a:r>
              <a:rPr lang="fr-FR" dirty="0" smtClean="0"/>
              <a:t>) </a:t>
            </a:r>
            <a:br>
              <a:rPr lang="fr-FR" dirty="0" smtClean="0"/>
            </a:br>
            <a:r>
              <a:rPr lang="fr-FR" dirty="0" smtClean="0"/>
              <a:t>    			       	          VALUES (:nom, :</a:t>
            </a:r>
            <a:r>
              <a:rPr lang="fr-FR" dirty="0" err="1" smtClean="0"/>
              <a:t>prenom</a:t>
            </a:r>
            <a:r>
              <a:rPr lang="fr-FR" dirty="0" smtClean="0"/>
              <a:t>, :</a:t>
            </a:r>
            <a:r>
              <a:rPr lang="fr-FR" dirty="0" err="1" smtClean="0"/>
              <a:t>age</a:t>
            </a:r>
            <a:r>
              <a:rPr lang="fr-FR" dirty="0" smtClean="0"/>
              <a:t>)");</a:t>
            </a:r>
            <a:br>
              <a:rPr lang="fr-FR" dirty="0" smtClean="0"/>
            </a:br>
            <a:r>
              <a:rPr lang="fr-FR" dirty="0" smtClean="0"/>
              <a:t>    	$</a:t>
            </a:r>
            <a:r>
              <a:rPr lang="fr-FR" b="1" dirty="0" err="1" smtClean="0"/>
              <a:t>stmt</a:t>
            </a:r>
            <a:r>
              <a:rPr lang="fr-FR" b="1" dirty="0" smtClean="0"/>
              <a:t>-&gt;</a:t>
            </a:r>
            <a:r>
              <a:rPr lang="fr-FR" b="1" dirty="0" err="1" smtClean="0"/>
              <a:t>bindParam</a:t>
            </a:r>
            <a:r>
              <a:rPr lang="fr-FR" dirty="0"/>
              <a:t>(':</a:t>
            </a:r>
            <a:r>
              <a:rPr lang="fr-FR" dirty="0" smtClean="0"/>
              <a:t>nom', $nom);</a:t>
            </a:r>
            <a:br>
              <a:rPr lang="fr-FR" dirty="0" smtClean="0"/>
            </a:br>
            <a:r>
              <a:rPr lang="fr-FR" dirty="0" smtClean="0"/>
              <a:t>    	$</a:t>
            </a:r>
            <a:r>
              <a:rPr lang="fr-FR" b="1" dirty="0" err="1" smtClean="0"/>
              <a:t>stmt</a:t>
            </a:r>
            <a:r>
              <a:rPr lang="fr-FR" b="1" dirty="0" smtClean="0"/>
              <a:t>-&gt;</a:t>
            </a:r>
            <a:r>
              <a:rPr lang="fr-FR" b="1" dirty="0" err="1" smtClean="0"/>
              <a:t>bindParam</a:t>
            </a:r>
            <a:r>
              <a:rPr lang="fr-FR" dirty="0"/>
              <a:t>(':</a:t>
            </a:r>
            <a:r>
              <a:rPr lang="fr-FR" dirty="0" err="1" smtClean="0"/>
              <a:t>prenom</a:t>
            </a:r>
            <a:r>
              <a:rPr lang="fr-FR" dirty="0" smtClean="0"/>
              <a:t>', $</a:t>
            </a:r>
            <a:r>
              <a:rPr lang="fr-FR" dirty="0" err="1" smtClean="0"/>
              <a:t>prenom</a:t>
            </a:r>
            <a:r>
              <a:rPr lang="fr-FR" dirty="0" smtClean="0"/>
              <a:t>);</a:t>
            </a:r>
            <a:br>
              <a:rPr lang="fr-FR" dirty="0" smtClean="0"/>
            </a:br>
            <a:r>
              <a:rPr lang="fr-FR" dirty="0" smtClean="0"/>
              <a:t>    	$</a:t>
            </a:r>
            <a:r>
              <a:rPr lang="fr-FR" b="1" dirty="0" err="1" smtClean="0"/>
              <a:t>stmt</a:t>
            </a:r>
            <a:r>
              <a:rPr lang="fr-FR" b="1" dirty="0" smtClean="0"/>
              <a:t>-&gt;</a:t>
            </a:r>
            <a:r>
              <a:rPr lang="fr-FR" b="1" dirty="0" err="1" smtClean="0"/>
              <a:t>bindParam</a:t>
            </a:r>
            <a:r>
              <a:rPr lang="fr-FR" dirty="0"/>
              <a:t>(':</a:t>
            </a:r>
            <a:r>
              <a:rPr lang="fr-FR" dirty="0" err="1" smtClean="0"/>
              <a:t>age</a:t>
            </a:r>
            <a:r>
              <a:rPr lang="fr-FR" dirty="0" smtClean="0"/>
              <a:t>, $</a:t>
            </a:r>
            <a:r>
              <a:rPr lang="fr-FR" dirty="0" err="1" smtClean="0"/>
              <a:t>age</a:t>
            </a:r>
            <a:r>
              <a:rPr lang="fr-FR" dirty="0" smtClean="0"/>
              <a:t>);</a:t>
            </a:r>
            <a:br>
              <a:rPr lang="fr-FR" dirty="0" smtClean="0"/>
            </a:br>
            <a:r>
              <a:rPr lang="fr-FR" dirty="0" smtClean="0"/>
              <a:t/>
            </a:r>
            <a:br>
              <a:rPr lang="fr-FR" dirty="0" smtClean="0"/>
            </a:br>
            <a:r>
              <a:rPr lang="fr-FR" dirty="0" smtClean="0"/>
              <a:t>   	 // insertion d’une ligne</a:t>
            </a:r>
            <a:br>
              <a:rPr lang="fr-FR" dirty="0" smtClean="0"/>
            </a:br>
            <a:r>
              <a:rPr lang="fr-FR" dirty="0" smtClean="0"/>
              <a:t>    	$</a:t>
            </a:r>
            <a:r>
              <a:rPr lang="fr-FR" dirty="0" err="1" smtClean="0"/>
              <a:t>prenom</a:t>
            </a:r>
            <a:r>
              <a:rPr lang="fr-FR" dirty="0" smtClean="0"/>
              <a:t> = "John"; $nom = "</a:t>
            </a:r>
            <a:r>
              <a:rPr lang="fr-FR" dirty="0" err="1" smtClean="0"/>
              <a:t>Doe</a:t>
            </a:r>
            <a:r>
              <a:rPr lang="fr-FR" dirty="0" smtClean="0"/>
              <a:t>"; $</a:t>
            </a:r>
            <a:r>
              <a:rPr lang="fr-FR" dirty="0" err="1" smtClean="0"/>
              <a:t>age</a:t>
            </a:r>
            <a:r>
              <a:rPr lang="fr-FR" dirty="0" smtClean="0"/>
              <a:t> = 25;</a:t>
            </a:r>
            <a:br>
              <a:rPr lang="fr-FR" dirty="0" smtClean="0"/>
            </a:br>
            <a:r>
              <a:rPr lang="fr-FR" dirty="0" smtClean="0"/>
              <a:t>    	$</a:t>
            </a:r>
            <a:r>
              <a:rPr lang="fr-FR" b="1" dirty="0" err="1" smtClean="0"/>
              <a:t>stmt</a:t>
            </a:r>
            <a:r>
              <a:rPr lang="fr-FR" b="1" dirty="0" smtClean="0"/>
              <a:t>-&gt;</a:t>
            </a:r>
            <a:r>
              <a:rPr lang="fr-FR" b="1" dirty="0" err="1" smtClean="0"/>
              <a:t>execute</a:t>
            </a:r>
            <a:r>
              <a:rPr lang="fr-FR" dirty="0" smtClean="0"/>
              <a:t>();</a:t>
            </a:r>
            <a:br>
              <a:rPr lang="fr-FR" dirty="0" smtClean="0"/>
            </a:br>
            <a:r>
              <a:rPr lang="fr-FR" dirty="0" smtClean="0"/>
              <a:t/>
            </a:r>
            <a:br>
              <a:rPr lang="fr-FR" dirty="0" smtClean="0"/>
            </a:br>
            <a:r>
              <a:rPr lang="fr-FR" dirty="0" smtClean="0"/>
              <a:t>    	// insertion d’une nouvelle ligne</a:t>
            </a:r>
          </a:p>
          <a:p>
            <a:pPr marL="0" indent="0">
              <a:buNone/>
            </a:pPr>
            <a:r>
              <a:rPr lang="fr-FR" dirty="0" smtClean="0"/>
              <a:t>    	$</a:t>
            </a:r>
            <a:r>
              <a:rPr lang="fr-FR" dirty="0" err="1" smtClean="0"/>
              <a:t>prenom</a:t>
            </a:r>
            <a:r>
              <a:rPr lang="fr-FR" dirty="0" smtClean="0"/>
              <a:t> = "Julie"; $nom = "</a:t>
            </a:r>
            <a:r>
              <a:rPr lang="fr-FR" dirty="0" err="1" smtClean="0"/>
              <a:t>Dooley</a:t>
            </a:r>
            <a:r>
              <a:rPr lang="fr-FR" dirty="0" smtClean="0"/>
              <a:t>"; $</a:t>
            </a:r>
            <a:r>
              <a:rPr lang="fr-FR" dirty="0" err="1" smtClean="0"/>
              <a:t>age</a:t>
            </a:r>
            <a:r>
              <a:rPr lang="fr-FR" dirty="0" smtClean="0"/>
              <a:t> = 22;</a:t>
            </a:r>
            <a:br>
              <a:rPr lang="fr-FR" dirty="0" smtClean="0"/>
            </a:br>
            <a:r>
              <a:rPr lang="fr-FR" dirty="0" smtClean="0"/>
              <a:t>    	$</a:t>
            </a:r>
            <a:r>
              <a:rPr lang="fr-FR" b="1" dirty="0" err="1" smtClean="0"/>
              <a:t>stmt</a:t>
            </a:r>
            <a:r>
              <a:rPr lang="fr-FR" b="1" dirty="0" smtClean="0"/>
              <a:t>-&gt;</a:t>
            </a:r>
            <a:r>
              <a:rPr lang="fr-FR" b="1" dirty="0" err="1" smtClean="0"/>
              <a:t>execute</a:t>
            </a:r>
            <a:r>
              <a:rPr lang="fr-FR" dirty="0" smtClean="0"/>
              <a:t>();</a:t>
            </a:r>
            <a:br>
              <a:rPr lang="fr-FR" dirty="0" smtClean="0"/>
            </a:br>
            <a:r>
              <a:rPr lang="fr-FR" dirty="0" smtClean="0"/>
              <a:t/>
            </a:r>
            <a:br>
              <a:rPr lang="fr-FR" dirty="0" smtClean="0"/>
            </a:br>
            <a:r>
              <a:rPr lang="fr-FR" dirty="0" smtClean="0"/>
              <a:t>    	</a:t>
            </a:r>
            <a:r>
              <a:rPr lang="fr-FR" dirty="0" err="1" smtClean="0"/>
              <a:t>echo</a:t>
            </a:r>
            <a:r>
              <a:rPr lang="fr-FR" dirty="0" smtClean="0"/>
              <a:t> ”Les nouveaux enregistrements ont été effectués";</a:t>
            </a:r>
            <a:br>
              <a:rPr lang="fr-FR" dirty="0" smtClean="0"/>
            </a:br>
            <a:r>
              <a:rPr lang="fr-FR" dirty="0" smtClean="0"/>
              <a:t>    }</a:t>
            </a:r>
            <a:br>
              <a:rPr lang="fr-FR" dirty="0" smtClean="0"/>
            </a:br>
            <a:r>
              <a:rPr lang="fr-FR" dirty="0" smtClean="0"/>
              <a:t>catch(</a:t>
            </a:r>
            <a:r>
              <a:rPr lang="fr-FR" dirty="0" err="1" smtClean="0"/>
              <a:t>PDOException</a:t>
            </a:r>
            <a:r>
              <a:rPr lang="fr-FR" dirty="0" smtClean="0"/>
              <a:t> $e)</a:t>
            </a:r>
            <a:br>
              <a:rPr lang="fr-FR" dirty="0" smtClean="0"/>
            </a:br>
            <a:r>
              <a:rPr lang="fr-FR" dirty="0" smtClean="0"/>
              <a:t>    {</a:t>
            </a:r>
            <a:br>
              <a:rPr lang="fr-FR" dirty="0" smtClean="0"/>
            </a:br>
            <a:r>
              <a:rPr lang="fr-FR" dirty="0" smtClean="0"/>
              <a:t>    	</a:t>
            </a:r>
            <a:r>
              <a:rPr lang="fr-FR" dirty="0" err="1" smtClean="0"/>
              <a:t>echo</a:t>
            </a:r>
            <a:r>
              <a:rPr lang="fr-FR" dirty="0" smtClean="0"/>
              <a:t> "</a:t>
            </a:r>
            <a:r>
              <a:rPr lang="fr-FR" dirty="0" err="1" smtClean="0"/>
              <a:t>Error</a:t>
            </a:r>
            <a:r>
              <a:rPr lang="fr-FR" dirty="0" smtClean="0"/>
              <a:t>: " . $e-&gt;</a:t>
            </a:r>
            <a:r>
              <a:rPr lang="fr-FR" dirty="0" err="1" smtClean="0"/>
              <a:t>getMessage</a:t>
            </a:r>
            <a:r>
              <a:rPr lang="fr-FR" dirty="0" smtClean="0"/>
              <a:t>();</a:t>
            </a:r>
            <a:br>
              <a:rPr lang="fr-FR" dirty="0" smtClean="0"/>
            </a:br>
            <a:r>
              <a:rPr lang="fr-FR" dirty="0" smtClean="0"/>
              <a:t>    }</a:t>
            </a:r>
            <a:br>
              <a:rPr lang="fr-FR" dirty="0" smtClean="0"/>
            </a:br>
            <a:r>
              <a:rPr lang="fr-FR" dirty="0" smtClean="0"/>
              <a:t>$</a:t>
            </a:r>
            <a:r>
              <a:rPr lang="fr-FR" dirty="0" err="1" smtClean="0"/>
              <a:t>conn</a:t>
            </a:r>
            <a:r>
              <a:rPr lang="fr-FR" dirty="0" smtClean="0"/>
              <a:t> = </a:t>
            </a:r>
            <a:r>
              <a:rPr lang="fr-FR" dirty="0" err="1" smtClean="0"/>
              <a:t>null</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230</a:t>
            </a:fld>
            <a:endParaRPr lang="fr-FR"/>
          </a:p>
        </p:txBody>
      </p:sp>
    </p:spTree>
    <p:extLst>
      <p:ext uri="{BB962C8B-B14F-4D97-AF65-F5344CB8AC3E}">
        <p14:creationId xmlns:p14="http://schemas.microsoft.com/office/powerpoint/2010/main" val="117014349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PDO : </a:t>
            </a:r>
            <a:r>
              <a:rPr lang="fr-FR" b="1" dirty="0" smtClean="0">
                <a:solidFill>
                  <a:schemeClr val="accent1"/>
                </a:solidFill>
              </a:rPr>
              <a:t>Sélection</a:t>
            </a:r>
            <a:endParaRPr lang="fr-FR" dirty="0"/>
          </a:p>
        </p:txBody>
      </p:sp>
      <p:sp>
        <p:nvSpPr>
          <p:cNvPr id="3" name="Espace réservé du contenu 2"/>
          <p:cNvSpPr>
            <a:spLocks noGrp="1"/>
          </p:cNvSpPr>
          <p:nvPr>
            <p:ph idx="1"/>
          </p:nvPr>
        </p:nvSpPr>
        <p:spPr/>
        <p:txBody>
          <a:bodyPr>
            <a:normAutofit fontScale="47500" lnSpcReduction="20000"/>
          </a:bodyPr>
          <a:lstStyle/>
          <a:p>
            <a:pPr marL="0" indent="0">
              <a:buNone/>
            </a:pPr>
            <a:r>
              <a:rPr lang="en-US" dirty="0"/>
              <a:t>try {</a:t>
            </a:r>
            <a:br>
              <a:rPr lang="en-US" dirty="0"/>
            </a:br>
            <a:r>
              <a:rPr lang="en-US" dirty="0"/>
              <a:t>    	</a:t>
            </a:r>
            <a:r>
              <a:rPr lang="fr-FR" dirty="0"/>
              <a:t>$</a:t>
            </a:r>
            <a:r>
              <a:rPr lang="fr-FR" dirty="0" err="1"/>
              <a:t>conn</a:t>
            </a:r>
            <a:r>
              <a:rPr lang="fr-FR" dirty="0"/>
              <a:t> = new PDO("</a:t>
            </a:r>
            <a:r>
              <a:rPr lang="fr-FR" dirty="0" err="1"/>
              <a:t>mysql:host</a:t>
            </a:r>
            <a:r>
              <a:rPr lang="fr-FR" dirty="0"/>
              <a:t>=$</a:t>
            </a:r>
            <a:r>
              <a:rPr lang="fr-FR" dirty="0" err="1"/>
              <a:t>servername;dbname</a:t>
            </a:r>
            <a:r>
              <a:rPr lang="fr-FR" dirty="0"/>
              <a:t>=$</a:t>
            </a:r>
            <a:r>
              <a:rPr lang="fr-FR" dirty="0" err="1"/>
              <a:t>dbname</a:t>
            </a:r>
            <a:r>
              <a:rPr lang="fr-FR" dirty="0"/>
              <a:t>", $</a:t>
            </a:r>
            <a:r>
              <a:rPr lang="fr-FR" dirty="0" err="1"/>
              <a:t>username</a:t>
            </a:r>
            <a:r>
              <a:rPr lang="fr-FR" dirty="0"/>
              <a:t>, $</a:t>
            </a:r>
            <a:r>
              <a:rPr lang="fr-FR" dirty="0" err="1"/>
              <a:t>password</a:t>
            </a:r>
            <a:r>
              <a:rPr lang="fr-FR" dirty="0"/>
              <a:t>);</a:t>
            </a:r>
            <a:br>
              <a:rPr lang="fr-FR" dirty="0"/>
            </a:br>
            <a:r>
              <a:rPr lang="fr-FR" dirty="0"/>
              <a:t>    	// affectation de PDO au mode d’exception d’erreur</a:t>
            </a:r>
            <a:br>
              <a:rPr lang="fr-FR" dirty="0"/>
            </a:br>
            <a:r>
              <a:rPr lang="fr-FR" dirty="0"/>
              <a:t>   	$</a:t>
            </a:r>
            <a:r>
              <a:rPr lang="fr-FR" dirty="0" err="1"/>
              <a:t>conn</a:t>
            </a:r>
            <a:r>
              <a:rPr lang="fr-FR" dirty="0"/>
              <a:t>-&gt;</a:t>
            </a:r>
            <a:r>
              <a:rPr lang="fr-FR" dirty="0" err="1"/>
              <a:t>setAttribute</a:t>
            </a:r>
            <a:r>
              <a:rPr lang="fr-FR" dirty="0"/>
              <a:t>(PDO::ATTR_ERRMODE, PDO::ERRMODE_EXCEPTION)</a:t>
            </a:r>
            <a:r>
              <a:rPr lang="fr-FR" dirty="0" smtClean="0"/>
              <a:t>;</a:t>
            </a:r>
          </a:p>
          <a:p>
            <a:pPr marL="0" indent="0">
              <a:buNone/>
            </a:pPr>
            <a:endParaRPr lang="en-US" dirty="0" smtClean="0"/>
          </a:p>
          <a:p>
            <a:pPr marL="0" indent="0">
              <a:buNone/>
            </a:pPr>
            <a:r>
              <a:rPr lang="en-US" dirty="0"/>
              <a:t>	</a:t>
            </a:r>
            <a:r>
              <a:rPr lang="en-US" dirty="0" smtClean="0"/>
              <a:t>// </a:t>
            </a:r>
            <a:r>
              <a:rPr lang="en-US" dirty="0" err="1" smtClean="0"/>
              <a:t>Requête</a:t>
            </a:r>
            <a:endParaRPr lang="en-US" dirty="0" smtClean="0"/>
          </a:p>
          <a:p>
            <a:pPr marL="0" indent="0">
              <a:buNone/>
            </a:pPr>
            <a:r>
              <a:rPr lang="en-US" dirty="0"/>
              <a:t>	</a:t>
            </a:r>
            <a:r>
              <a:rPr lang="en-US" dirty="0" smtClean="0"/>
              <a:t>$</a:t>
            </a:r>
            <a:r>
              <a:rPr lang="en-US" dirty="0" err="1"/>
              <a:t>sql</a:t>
            </a:r>
            <a:r>
              <a:rPr lang="en-US" dirty="0"/>
              <a:t> = "SELECT </a:t>
            </a:r>
            <a:r>
              <a:rPr lang="en-US" dirty="0" smtClean="0"/>
              <a:t>id, </a:t>
            </a:r>
            <a:r>
              <a:rPr lang="en-US" dirty="0" err="1" smtClean="0"/>
              <a:t>prenom</a:t>
            </a:r>
            <a:r>
              <a:rPr lang="en-US" dirty="0" smtClean="0"/>
              <a:t>, nom </a:t>
            </a:r>
            <a:r>
              <a:rPr lang="en-US" dirty="0"/>
              <a:t>FROM </a:t>
            </a:r>
            <a:r>
              <a:rPr lang="en-US" dirty="0" err="1" smtClean="0"/>
              <a:t>Personne</a:t>
            </a:r>
            <a:r>
              <a:rPr lang="en-US" dirty="0" smtClean="0"/>
              <a:t>"</a:t>
            </a:r>
            <a:r>
              <a:rPr lang="en-US" dirty="0"/>
              <a:t>;</a:t>
            </a:r>
            <a:br>
              <a:rPr lang="en-US" dirty="0"/>
            </a:br>
            <a:r>
              <a:rPr lang="en-US" dirty="0" smtClean="0"/>
              <a:t>	$</a:t>
            </a:r>
            <a:r>
              <a:rPr lang="en-US" dirty="0"/>
              <a:t>result = $conn-&gt;query($</a:t>
            </a:r>
            <a:r>
              <a:rPr lang="en-US" dirty="0" err="1"/>
              <a:t>sql</a:t>
            </a:r>
            <a:r>
              <a:rPr lang="en-US" dirty="0"/>
              <a:t>);</a:t>
            </a:r>
            <a:br>
              <a:rPr lang="en-US" dirty="0"/>
            </a:br>
            <a:r>
              <a:rPr lang="en-US" dirty="0"/>
              <a:t/>
            </a:r>
            <a:br>
              <a:rPr lang="en-US" dirty="0"/>
            </a:br>
            <a:r>
              <a:rPr lang="en-US" dirty="0" smtClean="0"/>
              <a:t>	if </a:t>
            </a:r>
            <a:r>
              <a:rPr lang="en-US" dirty="0"/>
              <a:t>($result-&gt;</a:t>
            </a:r>
            <a:r>
              <a:rPr lang="en-US" dirty="0" err="1"/>
              <a:t>num_rows</a:t>
            </a:r>
            <a:r>
              <a:rPr lang="en-US" dirty="0"/>
              <a:t> &gt; 0) {</a:t>
            </a:r>
            <a:br>
              <a:rPr lang="en-US" dirty="0"/>
            </a:br>
            <a:r>
              <a:rPr lang="en-US" dirty="0"/>
              <a:t>    </a:t>
            </a:r>
            <a:r>
              <a:rPr lang="en-US" dirty="0" smtClean="0"/>
              <a:t>		echo </a:t>
            </a:r>
            <a:r>
              <a:rPr lang="en-US" dirty="0"/>
              <a:t>"&lt;table&gt;&lt;</a:t>
            </a:r>
            <a:r>
              <a:rPr lang="en-US" dirty="0" err="1"/>
              <a:t>tr</a:t>
            </a:r>
            <a:r>
              <a:rPr lang="en-US" dirty="0"/>
              <a:t>&gt;&lt;</a:t>
            </a:r>
            <a:r>
              <a:rPr lang="en-US" dirty="0" err="1"/>
              <a:t>th</a:t>
            </a:r>
            <a:r>
              <a:rPr lang="en-US" dirty="0"/>
              <a:t>&gt;ID&lt;/</a:t>
            </a:r>
            <a:r>
              <a:rPr lang="en-US" dirty="0" err="1"/>
              <a:t>th</a:t>
            </a:r>
            <a:r>
              <a:rPr lang="en-US" dirty="0"/>
              <a:t>&gt;&lt;</a:t>
            </a:r>
            <a:r>
              <a:rPr lang="en-US" dirty="0" err="1"/>
              <a:t>th</a:t>
            </a:r>
            <a:r>
              <a:rPr lang="en-US" dirty="0"/>
              <a:t>&gt;Name&lt;/</a:t>
            </a:r>
            <a:r>
              <a:rPr lang="en-US" dirty="0" err="1"/>
              <a:t>th</a:t>
            </a:r>
            <a:r>
              <a:rPr lang="en-US" dirty="0"/>
              <a:t>&gt;&lt;/</a:t>
            </a:r>
            <a:r>
              <a:rPr lang="en-US" dirty="0" err="1"/>
              <a:t>tr</a:t>
            </a:r>
            <a:r>
              <a:rPr lang="en-US" dirty="0"/>
              <a:t>&gt;";</a:t>
            </a:r>
            <a:br>
              <a:rPr lang="en-US" dirty="0"/>
            </a:br>
            <a:r>
              <a:rPr lang="en-US" dirty="0"/>
              <a:t>    </a:t>
            </a:r>
            <a:r>
              <a:rPr lang="en-US" dirty="0" smtClean="0"/>
              <a:t>		/</a:t>
            </a:r>
            <a:r>
              <a:rPr lang="en-US" dirty="0"/>
              <a:t>/ </a:t>
            </a:r>
            <a:r>
              <a:rPr lang="en-US" dirty="0" smtClean="0"/>
              <a:t>a </a:t>
            </a:r>
            <a:r>
              <a:rPr lang="en-US" dirty="0" err="1" smtClean="0"/>
              <a:t>chaque</a:t>
            </a:r>
            <a:r>
              <a:rPr lang="en-US" dirty="0" smtClean="0"/>
              <a:t> </a:t>
            </a:r>
            <a:r>
              <a:rPr lang="en-US" dirty="0" err="1" smtClean="0"/>
              <a:t>ligne</a:t>
            </a:r>
            <a:r>
              <a:rPr lang="en-US" dirty="0" smtClean="0"/>
              <a:t> de </a:t>
            </a:r>
            <a:r>
              <a:rPr lang="en-US" dirty="0" err="1" smtClean="0"/>
              <a:t>donnée</a:t>
            </a:r>
            <a:r>
              <a:rPr lang="en-US" dirty="0" smtClean="0"/>
              <a:t> </a:t>
            </a:r>
            <a:r>
              <a:rPr lang="en-US" dirty="0" err="1" smtClean="0"/>
              <a:t>trouvée</a:t>
            </a:r>
            <a:r>
              <a:rPr lang="en-US" dirty="0" smtClean="0"/>
              <a:t> </a:t>
            </a:r>
            <a:r>
              <a:rPr lang="en-US" dirty="0" err="1" smtClean="0"/>
              <a:t>construire</a:t>
            </a:r>
            <a:r>
              <a:rPr lang="en-US" dirty="0" smtClean="0"/>
              <a:t> la table</a:t>
            </a:r>
            <a:r>
              <a:rPr lang="en-US" dirty="0"/>
              <a:t/>
            </a:r>
            <a:br>
              <a:rPr lang="en-US" dirty="0"/>
            </a:br>
            <a:r>
              <a:rPr lang="en-US" dirty="0"/>
              <a:t>    </a:t>
            </a:r>
            <a:r>
              <a:rPr lang="en-US" dirty="0" smtClean="0"/>
              <a:t>		while</a:t>
            </a:r>
            <a:r>
              <a:rPr lang="en-US" dirty="0"/>
              <a:t>($row = $</a:t>
            </a:r>
            <a:r>
              <a:rPr lang="en-US" b="1" dirty="0"/>
              <a:t>result-&gt;</a:t>
            </a:r>
            <a:r>
              <a:rPr lang="en-US" b="1" dirty="0" err="1"/>
              <a:t>fetch_assoc</a:t>
            </a:r>
            <a:r>
              <a:rPr lang="en-US" dirty="0"/>
              <a:t>()) {</a:t>
            </a:r>
            <a:br>
              <a:rPr lang="en-US" dirty="0"/>
            </a:br>
            <a:r>
              <a:rPr lang="en-US" dirty="0"/>
              <a:t>        </a:t>
            </a:r>
            <a:r>
              <a:rPr lang="en-US" dirty="0" smtClean="0"/>
              <a:t>			echo </a:t>
            </a:r>
            <a:r>
              <a:rPr lang="en-US" dirty="0"/>
              <a:t>"&lt;</a:t>
            </a:r>
            <a:r>
              <a:rPr lang="en-US" dirty="0" err="1"/>
              <a:t>tr</a:t>
            </a:r>
            <a:r>
              <a:rPr lang="en-US" dirty="0"/>
              <a:t>&gt;&lt;td&gt;".$row["id"]."&lt;/td&gt;&lt;td&gt;".$row</a:t>
            </a:r>
            <a:r>
              <a:rPr lang="en-US" dirty="0" smtClean="0"/>
              <a:t>[”</a:t>
            </a:r>
            <a:r>
              <a:rPr lang="en-US" dirty="0" err="1" smtClean="0"/>
              <a:t>prenom</a:t>
            </a:r>
            <a:r>
              <a:rPr lang="en-US" dirty="0" smtClean="0"/>
              <a:t>"</a:t>
            </a:r>
            <a:r>
              <a:rPr lang="en-US" dirty="0"/>
              <a:t>]." ".$row</a:t>
            </a:r>
            <a:r>
              <a:rPr lang="en-US" dirty="0" smtClean="0"/>
              <a:t>[</a:t>
            </a:r>
            <a:r>
              <a:rPr lang="en-US" dirty="0"/>
              <a:t>"</a:t>
            </a:r>
            <a:r>
              <a:rPr lang="en-US" dirty="0" smtClean="0"/>
              <a:t>nom"</a:t>
            </a:r>
            <a:r>
              <a:rPr lang="en-US" dirty="0"/>
              <a:t>]."&lt;/td&gt;&lt;/</a:t>
            </a:r>
            <a:r>
              <a:rPr lang="en-US" dirty="0" err="1"/>
              <a:t>tr</a:t>
            </a:r>
            <a:r>
              <a:rPr lang="en-US" dirty="0"/>
              <a:t>&gt;";</a:t>
            </a:r>
            <a:br>
              <a:rPr lang="en-US" dirty="0"/>
            </a:br>
            <a:r>
              <a:rPr lang="en-US" dirty="0"/>
              <a:t>    </a:t>
            </a:r>
            <a:r>
              <a:rPr lang="en-US" dirty="0" smtClean="0"/>
              <a:t>	}</a:t>
            </a:r>
            <a:r>
              <a:rPr lang="en-US" dirty="0"/>
              <a:t/>
            </a:r>
            <a:br>
              <a:rPr lang="en-US" dirty="0"/>
            </a:br>
            <a:r>
              <a:rPr lang="en-US" dirty="0"/>
              <a:t>    </a:t>
            </a:r>
            <a:r>
              <a:rPr lang="en-US" dirty="0" smtClean="0"/>
              <a:t>	echo </a:t>
            </a:r>
            <a:r>
              <a:rPr lang="en-US" dirty="0"/>
              <a:t>"&lt;/table&gt;";</a:t>
            </a:r>
            <a:br>
              <a:rPr lang="en-US" dirty="0"/>
            </a:br>
            <a:r>
              <a:rPr lang="en-US" dirty="0"/>
              <a:t>} else {</a:t>
            </a:r>
            <a:br>
              <a:rPr lang="en-US" dirty="0"/>
            </a:br>
            <a:r>
              <a:rPr lang="en-US" dirty="0"/>
              <a:t>    echo "</a:t>
            </a:r>
            <a:r>
              <a:rPr lang="en-US" dirty="0" err="1" smtClean="0"/>
              <a:t>aucun</a:t>
            </a:r>
            <a:r>
              <a:rPr lang="en-US" dirty="0" smtClean="0"/>
              <a:t> </a:t>
            </a:r>
            <a:r>
              <a:rPr lang="en-US" dirty="0" err="1" smtClean="0"/>
              <a:t>résultat</a:t>
            </a:r>
            <a:r>
              <a:rPr lang="en-US" dirty="0" smtClean="0"/>
              <a:t>"</a:t>
            </a:r>
            <a:r>
              <a:rPr lang="en-US" dirty="0"/>
              <a:t>;</a:t>
            </a:r>
            <a:br>
              <a:rPr lang="en-US" dirty="0"/>
            </a:br>
            <a:r>
              <a:rPr lang="en-US" dirty="0"/>
              <a:t>}</a:t>
            </a:r>
            <a:br>
              <a:rPr lang="en-US" dirty="0"/>
            </a:br>
            <a:r>
              <a:rPr lang="en-US" dirty="0"/>
              <a:t>$conn-&gt;close();</a:t>
            </a:r>
            <a:r>
              <a:rPr lang="fr-FR" dirty="0"/>
              <a:t/>
            </a:r>
            <a:br>
              <a:rPr lang="fr-FR" dirty="0"/>
            </a:b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231</a:t>
            </a:fld>
            <a:endParaRPr lang="fr-FR"/>
          </a:p>
        </p:txBody>
      </p:sp>
    </p:spTree>
    <p:extLst>
      <p:ext uri="{BB962C8B-B14F-4D97-AF65-F5344CB8AC3E}">
        <p14:creationId xmlns:p14="http://schemas.microsoft.com/office/powerpoint/2010/main" val="18237957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et PDO : </a:t>
            </a:r>
            <a:r>
              <a:rPr lang="fr-FR" b="1" dirty="0" smtClean="0">
                <a:solidFill>
                  <a:schemeClr val="accent1"/>
                </a:solidFill>
              </a:rPr>
              <a:t>Update</a:t>
            </a:r>
            <a:endParaRPr lang="fr-FR" dirty="0"/>
          </a:p>
        </p:txBody>
      </p:sp>
      <p:sp>
        <p:nvSpPr>
          <p:cNvPr id="3" name="Espace réservé du contenu 2"/>
          <p:cNvSpPr>
            <a:spLocks noGrp="1"/>
          </p:cNvSpPr>
          <p:nvPr>
            <p:ph idx="1"/>
          </p:nvPr>
        </p:nvSpPr>
        <p:spPr/>
        <p:txBody>
          <a:bodyPr>
            <a:normAutofit fontScale="47500" lnSpcReduction="20000"/>
          </a:bodyPr>
          <a:lstStyle/>
          <a:p>
            <a:pPr marL="0" indent="0">
              <a:buNone/>
            </a:pPr>
            <a:r>
              <a:rPr lang="fr-FR" dirty="0" err="1" smtClean="0"/>
              <a:t>try</a:t>
            </a:r>
            <a:r>
              <a:rPr lang="fr-FR" dirty="0" smtClean="0"/>
              <a:t> {</a:t>
            </a:r>
            <a:br>
              <a:rPr lang="fr-FR" dirty="0" smtClean="0"/>
            </a:br>
            <a:r>
              <a:rPr lang="fr-FR" dirty="0" smtClean="0"/>
              <a:t>    	$</a:t>
            </a:r>
            <a:r>
              <a:rPr lang="fr-FR" dirty="0" err="1" smtClean="0"/>
              <a:t>conn</a:t>
            </a:r>
            <a:r>
              <a:rPr lang="fr-FR" dirty="0" smtClean="0"/>
              <a:t> = new PDO("</a:t>
            </a:r>
            <a:r>
              <a:rPr lang="fr-FR" dirty="0" err="1" smtClean="0"/>
              <a:t>mysql:host</a:t>
            </a:r>
            <a:r>
              <a:rPr lang="fr-FR" dirty="0" smtClean="0"/>
              <a:t>=$</a:t>
            </a:r>
            <a:r>
              <a:rPr lang="fr-FR" dirty="0" err="1" smtClean="0"/>
              <a:t>servername;dbname</a:t>
            </a:r>
            <a:r>
              <a:rPr lang="fr-FR" dirty="0" smtClean="0"/>
              <a:t>=$</a:t>
            </a:r>
            <a:r>
              <a:rPr lang="fr-FR" dirty="0" err="1" smtClean="0"/>
              <a:t>dbname</a:t>
            </a:r>
            <a:r>
              <a:rPr lang="fr-FR" dirty="0" smtClean="0"/>
              <a:t>", $</a:t>
            </a:r>
            <a:r>
              <a:rPr lang="fr-FR" dirty="0" err="1" smtClean="0"/>
              <a:t>username</a:t>
            </a:r>
            <a:r>
              <a:rPr lang="fr-FR" dirty="0" smtClean="0"/>
              <a:t>, $</a:t>
            </a:r>
            <a:r>
              <a:rPr lang="fr-FR" dirty="0" err="1" smtClean="0"/>
              <a:t>password</a:t>
            </a:r>
            <a:r>
              <a:rPr lang="fr-FR" dirty="0" smtClean="0"/>
              <a:t>);</a:t>
            </a:r>
            <a:br>
              <a:rPr lang="fr-FR" dirty="0" smtClean="0"/>
            </a:br>
            <a:r>
              <a:rPr lang="fr-FR" dirty="0" smtClean="0"/>
              <a:t>    	// affectation de PDO au mode d’exception d’erreur</a:t>
            </a:r>
            <a:br>
              <a:rPr lang="fr-FR" dirty="0" smtClean="0"/>
            </a:br>
            <a:r>
              <a:rPr lang="fr-FR" dirty="0" smtClean="0"/>
              <a:t>   	$</a:t>
            </a:r>
            <a:r>
              <a:rPr lang="fr-FR" dirty="0" err="1" smtClean="0"/>
              <a:t>conn</a:t>
            </a:r>
            <a:r>
              <a:rPr lang="fr-FR" dirty="0" smtClean="0"/>
              <a:t>-&gt;</a:t>
            </a:r>
            <a:r>
              <a:rPr lang="fr-FR" dirty="0" err="1" smtClean="0"/>
              <a:t>setAttribute</a:t>
            </a:r>
            <a:r>
              <a:rPr lang="fr-FR" dirty="0" smtClean="0"/>
              <a:t>(PDO::ATTR_ERRMODE, PDO::ERRMODE_EXCEPTION);</a:t>
            </a:r>
          </a:p>
          <a:p>
            <a:pPr marL="0" indent="0">
              <a:buNone/>
            </a:pPr>
            <a:endParaRPr lang="fr-FR" dirty="0" smtClean="0"/>
          </a:p>
          <a:p>
            <a:pPr marL="0" indent="0">
              <a:buNone/>
            </a:pPr>
            <a:r>
              <a:rPr lang="fr-FR" dirty="0" smtClean="0"/>
              <a:t>	// Requête</a:t>
            </a:r>
          </a:p>
          <a:p>
            <a:pPr marL="0" indent="0">
              <a:buNone/>
            </a:pPr>
            <a:r>
              <a:rPr lang="fr-FR" dirty="0" smtClean="0"/>
              <a:t>	$</a:t>
            </a:r>
            <a:r>
              <a:rPr lang="fr-FR" dirty="0" err="1" smtClean="0"/>
              <a:t>sql</a:t>
            </a:r>
            <a:r>
              <a:rPr lang="fr-FR" dirty="0" smtClean="0"/>
              <a:t> = "UPDATE Personne SET nom='</a:t>
            </a:r>
            <a:r>
              <a:rPr lang="fr-FR" dirty="0" err="1" smtClean="0"/>
              <a:t>Doe</a:t>
            </a:r>
            <a:r>
              <a:rPr lang="fr-FR" dirty="0" smtClean="0"/>
              <a:t>' WHERE id=2";</a:t>
            </a:r>
            <a:br>
              <a:rPr lang="fr-FR" dirty="0" smtClean="0"/>
            </a:br>
            <a:r>
              <a:rPr lang="fr-FR" dirty="0" smtClean="0"/>
              <a:t/>
            </a:r>
            <a:br>
              <a:rPr lang="fr-FR" dirty="0" smtClean="0"/>
            </a:br>
            <a:r>
              <a:rPr lang="fr-FR" dirty="0" smtClean="0"/>
              <a:t>    	// </a:t>
            </a:r>
            <a:r>
              <a:rPr lang="fr-FR" dirty="0" err="1" smtClean="0"/>
              <a:t>Preparation</a:t>
            </a:r>
            <a:r>
              <a:rPr lang="fr-FR" dirty="0" smtClean="0"/>
              <a:t> de la transaction</a:t>
            </a:r>
            <a:br>
              <a:rPr lang="fr-FR" dirty="0" smtClean="0"/>
            </a:br>
            <a:r>
              <a:rPr lang="fr-FR" dirty="0" smtClean="0"/>
              <a:t>   	 $</a:t>
            </a:r>
            <a:r>
              <a:rPr lang="fr-FR" dirty="0" err="1" smtClean="0"/>
              <a:t>stmt</a:t>
            </a:r>
            <a:r>
              <a:rPr lang="fr-FR" dirty="0" smtClean="0"/>
              <a:t> = $</a:t>
            </a:r>
            <a:r>
              <a:rPr lang="fr-FR" b="1" dirty="0" err="1" smtClean="0"/>
              <a:t>conn</a:t>
            </a:r>
            <a:r>
              <a:rPr lang="fr-FR" b="1" dirty="0" smtClean="0"/>
              <a:t>-&gt;</a:t>
            </a:r>
            <a:r>
              <a:rPr lang="fr-FR" b="1" dirty="0" err="1" smtClean="0"/>
              <a:t>prepare</a:t>
            </a:r>
            <a:r>
              <a:rPr lang="fr-FR" dirty="0" smtClean="0"/>
              <a:t>($</a:t>
            </a:r>
            <a:r>
              <a:rPr lang="fr-FR" dirty="0" err="1" smtClean="0"/>
              <a:t>sql</a:t>
            </a:r>
            <a:r>
              <a:rPr lang="fr-FR" dirty="0" smtClean="0"/>
              <a:t>);</a:t>
            </a:r>
            <a:br>
              <a:rPr lang="fr-FR" dirty="0" smtClean="0"/>
            </a:br>
            <a:r>
              <a:rPr lang="fr-FR" dirty="0" smtClean="0"/>
              <a:t/>
            </a:r>
            <a:br>
              <a:rPr lang="fr-FR" dirty="0" smtClean="0"/>
            </a:br>
            <a:r>
              <a:rPr lang="fr-FR" dirty="0" smtClean="0"/>
              <a:t>   	 // </a:t>
            </a:r>
            <a:r>
              <a:rPr lang="fr-FR" dirty="0" err="1" smtClean="0"/>
              <a:t>execution</a:t>
            </a:r>
            <a:r>
              <a:rPr lang="fr-FR" dirty="0" smtClean="0"/>
              <a:t> requête</a:t>
            </a:r>
            <a:br>
              <a:rPr lang="fr-FR" dirty="0" smtClean="0"/>
            </a:br>
            <a:r>
              <a:rPr lang="fr-FR" dirty="0" smtClean="0"/>
              <a:t>    	$</a:t>
            </a:r>
            <a:r>
              <a:rPr lang="fr-FR" dirty="0" err="1" smtClean="0"/>
              <a:t>stmt</a:t>
            </a:r>
            <a:r>
              <a:rPr lang="fr-FR" dirty="0" smtClean="0"/>
              <a:t>-&gt;</a:t>
            </a:r>
            <a:r>
              <a:rPr lang="fr-FR" dirty="0" err="1" smtClean="0"/>
              <a:t>execute</a:t>
            </a:r>
            <a:r>
              <a:rPr lang="fr-FR" dirty="0" smtClean="0"/>
              <a:t>();</a:t>
            </a:r>
            <a:br>
              <a:rPr lang="fr-FR" dirty="0" smtClean="0"/>
            </a:br>
            <a:r>
              <a:rPr lang="fr-FR" dirty="0" smtClean="0"/>
              <a:t/>
            </a:r>
            <a:br>
              <a:rPr lang="fr-FR" dirty="0" smtClean="0"/>
            </a:br>
            <a:r>
              <a:rPr lang="fr-FR" dirty="0" smtClean="0"/>
              <a:t>    	// message du bon déroulement de la transaction</a:t>
            </a:r>
          </a:p>
          <a:p>
            <a:pPr marL="0" indent="0">
              <a:buNone/>
            </a:pPr>
            <a:r>
              <a:rPr lang="fr-FR" dirty="0" smtClean="0"/>
              <a:t>    	</a:t>
            </a:r>
            <a:r>
              <a:rPr lang="fr-FR" dirty="0" err="1" smtClean="0"/>
              <a:t>echo</a:t>
            </a:r>
            <a:r>
              <a:rPr lang="fr-FR" dirty="0" smtClean="0"/>
              <a:t> $</a:t>
            </a:r>
            <a:r>
              <a:rPr lang="fr-FR" dirty="0" err="1" smtClean="0"/>
              <a:t>stmt</a:t>
            </a:r>
            <a:r>
              <a:rPr lang="fr-FR" dirty="0" smtClean="0"/>
              <a:t>-&gt;</a:t>
            </a:r>
            <a:r>
              <a:rPr lang="fr-FR" dirty="0" err="1" smtClean="0"/>
              <a:t>rowCount</a:t>
            </a:r>
            <a:r>
              <a:rPr lang="fr-FR" dirty="0" smtClean="0"/>
              <a:t>() . " l’enregistrement a été mis à jour";</a:t>
            </a:r>
            <a:br>
              <a:rPr lang="fr-FR" dirty="0" smtClean="0"/>
            </a:br>
            <a:r>
              <a:rPr lang="fr-FR" dirty="0" smtClean="0"/>
              <a:t>    }</a:t>
            </a:r>
            <a:br>
              <a:rPr lang="fr-FR" dirty="0" smtClean="0"/>
            </a:br>
            <a:r>
              <a:rPr lang="fr-FR" dirty="0" smtClean="0"/>
              <a:t>catch(</a:t>
            </a:r>
            <a:r>
              <a:rPr lang="fr-FR" dirty="0" err="1" smtClean="0"/>
              <a:t>PDOException</a:t>
            </a:r>
            <a:r>
              <a:rPr lang="fr-FR" dirty="0" smtClean="0"/>
              <a:t> $e)</a:t>
            </a:r>
            <a:br>
              <a:rPr lang="fr-FR" dirty="0" smtClean="0"/>
            </a:br>
            <a:r>
              <a:rPr lang="fr-FR" dirty="0" smtClean="0"/>
              <a:t>    {</a:t>
            </a:r>
            <a:br>
              <a:rPr lang="fr-FR" dirty="0" smtClean="0"/>
            </a:br>
            <a:r>
              <a:rPr lang="fr-FR" dirty="0" smtClean="0"/>
              <a:t>    	</a:t>
            </a:r>
            <a:r>
              <a:rPr lang="fr-FR" dirty="0" err="1" smtClean="0"/>
              <a:t>echo</a:t>
            </a:r>
            <a:r>
              <a:rPr lang="fr-FR" dirty="0" smtClean="0"/>
              <a:t> $</a:t>
            </a:r>
            <a:r>
              <a:rPr lang="fr-FR" dirty="0" err="1" smtClean="0"/>
              <a:t>sql</a:t>
            </a:r>
            <a:r>
              <a:rPr lang="fr-FR" dirty="0" smtClean="0"/>
              <a:t> . "&lt;</a:t>
            </a:r>
            <a:r>
              <a:rPr lang="fr-FR" dirty="0" err="1" smtClean="0"/>
              <a:t>br</a:t>
            </a:r>
            <a:r>
              <a:rPr lang="fr-FR" dirty="0" smtClean="0"/>
              <a:t>&gt;" . $e-&gt;</a:t>
            </a:r>
            <a:r>
              <a:rPr lang="fr-FR" dirty="0" err="1" smtClean="0"/>
              <a:t>getMessage</a:t>
            </a:r>
            <a:r>
              <a:rPr lang="fr-FR" dirty="0" smtClean="0"/>
              <a:t>();</a:t>
            </a:r>
            <a:br>
              <a:rPr lang="fr-FR" dirty="0" smtClean="0"/>
            </a:br>
            <a:r>
              <a:rPr lang="fr-FR" dirty="0" smtClean="0"/>
              <a:t>    }</a:t>
            </a:r>
            <a:br>
              <a:rPr lang="fr-FR" dirty="0" smtClean="0"/>
            </a:br>
            <a:r>
              <a:rPr lang="fr-FR" dirty="0" smtClean="0"/>
              <a:t/>
            </a:r>
            <a:br>
              <a:rPr lang="fr-FR" dirty="0" smtClean="0"/>
            </a:br>
            <a:r>
              <a:rPr lang="fr-FR" dirty="0" smtClean="0"/>
              <a:t>$</a:t>
            </a:r>
            <a:r>
              <a:rPr lang="fr-FR" dirty="0" err="1" smtClean="0"/>
              <a:t>conn</a:t>
            </a:r>
            <a:r>
              <a:rPr lang="fr-FR" dirty="0" smtClean="0"/>
              <a:t> = </a:t>
            </a:r>
            <a:r>
              <a:rPr lang="fr-FR" dirty="0" err="1" smtClean="0"/>
              <a:t>null</a:t>
            </a:r>
            <a:r>
              <a:rPr lang="fr-FR" dirty="0" smtClean="0"/>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232</a:t>
            </a:fld>
            <a:endParaRPr lang="fr-FR"/>
          </a:p>
        </p:txBody>
      </p:sp>
    </p:spTree>
    <p:extLst>
      <p:ext uri="{BB962C8B-B14F-4D97-AF65-F5344CB8AC3E}">
        <p14:creationId xmlns:p14="http://schemas.microsoft.com/office/powerpoint/2010/main" val="400678097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a:t>
            </a:r>
            <a:r>
              <a:rPr lang="fr-FR" b="1" dirty="0" smtClean="0">
                <a:solidFill>
                  <a:schemeClr val="accent1"/>
                </a:solidFill>
              </a:rPr>
              <a:t>orienté objet</a:t>
            </a:r>
            <a:endParaRPr lang="fr-FR" dirty="0"/>
          </a:p>
        </p:txBody>
      </p:sp>
      <p:sp>
        <p:nvSpPr>
          <p:cNvPr id="3" name="Espace réservé du contenu 2"/>
          <p:cNvSpPr>
            <a:spLocks noGrp="1"/>
          </p:cNvSpPr>
          <p:nvPr>
            <p:ph idx="1"/>
          </p:nvPr>
        </p:nvSpPr>
        <p:spPr/>
        <p:txBody>
          <a:bodyPr>
            <a:normAutofit/>
          </a:bodyPr>
          <a:lstStyle/>
          <a:p>
            <a:r>
              <a:rPr lang="fr-FR" dirty="0" smtClean="0"/>
              <a:t>La programmation orientée objet a été introduite depuis PHP3 mais ce n’est qu’en PHP5 qu’elle a atteint sa maturité.</a:t>
            </a:r>
          </a:p>
          <a:p>
            <a:r>
              <a:rPr lang="fr-FR" dirty="0"/>
              <a:t>PHP gère les objets de la même façon, qu'ils soient des références ou des </a:t>
            </a:r>
            <a:r>
              <a:rPr lang="fr-FR" dirty="0" smtClean="0"/>
              <a:t>gestionnaires </a:t>
            </a:r>
            <a:r>
              <a:rPr lang="fr-FR" dirty="0"/>
              <a:t>:</a:t>
            </a:r>
            <a:r>
              <a:rPr lang="fr-FR" dirty="0" smtClean="0"/>
              <a:t> =&gt; chaque </a:t>
            </a:r>
            <a:r>
              <a:rPr lang="fr-FR" dirty="0"/>
              <a:t>variable contient une référence vers l'objet plutôt qu'une copie de l'objet complet</a:t>
            </a:r>
            <a:r>
              <a:rPr lang="fr-FR" dirty="0" smtClean="0"/>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233</a:t>
            </a:fld>
            <a:endParaRPr lang="fr-FR"/>
          </a:p>
        </p:txBody>
      </p:sp>
    </p:spTree>
    <p:extLst>
      <p:ext uri="{BB962C8B-B14F-4D97-AF65-F5344CB8AC3E}">
        <p14:creationId xmlns:p14="http://schemas.microsoft.com/office/powerpoint/2010/main" val="405310744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a:t>
            </a:r>
            <a:r>
              <a:rPr lang="fr-FR" b="1" dirty="0" smtClean="0">
                <a:solidFill>
                  <a:schemeClr val="accent1"/>
                </a:solidFill>
              </a:rPr>
              <a:t>objet : Les classes</a:t>
            </a:r>
            <a:br>
              <a:rPr lang="fr-FR" b="1" dirty="0" smtClean="0">
                <a:solidFill>
                  <a:schemeClr val="accent1"/>
                </a:solidFill>
              </a:rPr>
            </a:br>
            <a:r>
              <a:rPr lang="fr-FR" b="1" dirty="0" smtClean="0">
                <a:solidFill>
                  <a:schemeClr val="accent1"/>
                </a:solidFill>
              </a:rPr>
              <a:t>Déclaration, </a:t>
            </a:r>
            <a:r>
              <a:rPr lang="fr-FR" sz="4000" b="1" dirty="0" smtClean="0">
                <a:solidFill>
                  <a:schemeClr val="accent1"/>
                </a:solidFill>
              </a:rPr>
              <a:t>Attributs et Méthodes</a:t>
            </a:r>
            <a:endParaRPr lang="fr-FR" sz="4000" dirty="0"/>
          </a:p>
        </p:txBody>
      </p:sp>
      <p:sp>
        <p:nvSpPr>
          <p:cNvPr id="3" name="Espace réservé du contenu 2"/>
          <p:cNvSpPr>
            <a:spLocks noGrp="1"/>
          </p:cNvSpPr>
          <p:nvPr>
            <p:ph idx="1"/>
          </p:nvPr>
        </p:nvSpPr>
        <p:spPr/>
        <p:txBody>
          <a:bodyPr>
            <a:normAutofit fontScale="32500" lnSpcReduction="20000"/>
          </a:bodyPr>
          <a:lstStyle/>
          <a:p>
            <a:r>
              <a:rPr lang="fr-FR" sz="5100" dirty="0" smtClean="0"/>
              <a:t>Une première règle : une classe doit être déclarée dans un </a:t>
            </a:r>
            <a:r>
              <a:rPr lang="fr-FR" sz="5100" b="1" dirty="0" smtClean="0"/>
              <a:t>fichier spécifique </a:t>
            </a:r>
            <a:r>
              <a:rPr lang="fr-FR" sz="5100" dirty="0" err="1" smtClean="0"/>
              <a:t>php</a:t>
            </a:r>
            <a:r>
              <a:rPr lang="fr-FR" sz="5100" dirty="0"/>
              <a:t>.</a:t>
            </a:r>
            <a:endParaRPr lang="fr-FR" sz="5100" dirty="0" smtClean="0"/>
          </a:p>
          <a:p>
            <a:r>
              <a:rPr lang="fr-FR" sz="5100" dirty="0" smtClean="0"/>
              <a:t>Une </a:t>
            </a:r>
            <a:r>
              <a:rPr lang="fr-FR" sz="5100" dirty="0"/>
              <a:t>classe  encapsule des </a:t>
            </a:r>
            <a:r>
              <a:rPr lang="fr-FR" sz="5100" b="1" dirty="0"/>
              <a:t>variables</a:t>
            </a:r>
            <a:r>
              <a:rPr lang="fr-FR" sz="5100" dirty="0"/>
              <a:t> (appelées </a:t>
            </a:r>
            <a:r>
              <a:rPr lang="fr-FR" sz="5100" b="1" dirty="0"/>
              <a:t>attributs</a:t>
            </a:r>
            <a:r>
              <a:rPr lang="fr-FR" sz="5100" dirty="0"/>
              <a:t> ) </a:t>
            </a:r>
            <a:r>
              <a:rPr lang="fr-FR" sz="5100" dirty="0" smtClean="0"/>
              <a:t>et </a:t>
            </a:r>
            <a:r>
              <a:rPr lang="fr-FR" sz="5100" dirty="0"/>
              <a:t>des </a:t>
            </a:r>
            <a:r>
              <a:rPr lang="fr-FR" sz="5100" b="1" dirty="0" smtClean="0"/>
              <a:t>fonctions</a:t>
            </a:r>
            <a:r>
              <a:rPr lang="fr-FR" sz="5100" dirty="0" smtClean="0"/>
              <a:t> (</a:t>
            </a:r>
            <a:r>
              <a:rPr lang="fr-FR" sz="5100" dirty="0"/>
              <a:t>appelées </a:t>
            </a:r>
            <a:r>
              <a:rPr lang="fr-FR" sz="5100" b="1" dirty="0"/>
              <a:t>méthodes</a:t>
            </a:r>
            <a:r>
              <a:rPr lang="fr-FR" sz="5100" dirty="0"/>
              <a:t> ) qui fonctionnent avec ces variables. </a:t>
            </a:r>
            <a:r>
              <a:rPr lang="fr-FR" sz="5100" dirty="0" smtClean="0"/>
              <a:t>On </a:t>
            </a:r>
            <a:r>
              <a:rPr lang="fr-FR" sz="5100" dirty="0"/>
              <a:t>les </a:t>
            </a:r>
            <a:r>
              <a:rPr lang="fr-FR" sz="5100" dirty="0" smtClean="0"/>
              <a:t>définit comme </a:t>
            </a:r>
            <a:r>
              <a:rPr lang="fr-FR" sz="5100" dirty="0"/>
              <a:t>suit </a:t>
            </a:r>
            <a:r>
              <a:rPr lang="fr-FR" sz="5100" dirty="0" smtClean="0"/>
              <a:t>:</a:t>
            </a:r>
          </a:p>
          <a:p>
            <a:pPr marL="0" indent="0">
              <a:buNone/>
            </a:pPr>
            <a:r>
              <a:rPr lang="en-US" dirty="0" smtClean="0"/>
              <a:t>		</a:t>
            </a:r>
            <a:r>
              <a:rPr lang="en-US" sz="4500" dirty="0" smtClean="0"/>
              <a:t>class </a:t>
            </a:r>
            <a:r>
              <a:rPr lang="en-US" sz="4500" dirty="0" err="1"/>
              <a:t>SendMail</a:t>
            </a:r>
            <a:r>
              <a:rPr lang="en-US" sz="4500" dirty="0"/>
              <a:t> {</a:t>
            </a:r>
          </a:p>
          <a:p>
            <a:pPr marL="0" indent="0">
              <a:buNone/>
            </a:pPr>
            <a:r>
              <a:rPr lang="fr-FR" sz="4500" dirty="0" smtClean="0"/>
              <a:t>			</a:t>
            </a:r>
            <a:r>
              <a:rPr lang="fr-FR" sz="4500" b="1" dirty="0" smtClean="0"/>
              <a:t>public</a:t>
            </a:r>
            <a:r>
              <a:rPr lang="fr-FR" sz="4500" dirty="0" smtClean="0"/>
              <a:t> </a:t>
            </a:r>
            <a:r>
              <a:rPr lang="fr-FR" sz="4500" dirty="0"/>
              <a:t>$destinataire;</a:t>
            </a:r>
          </a:p>
          <a:p>
            <a:pPr marL="0" indent="0">
              <a:buNone/>
            </a:pPr>
            <a:r>
              <a:rPr lang="fr-FR" sz="4500" dirty="0" smtClean="0"/>
              <a:t>			</a:t>
            </a:r>
            <a:r>
              <a:rPr lang="fr-FR" sz="4500" b="1" dirty="0" smtClean="0"/>
              <a:t>public</a:t>
            </a:r>
            <a:r>
              <a:rPr lang="fr-FR" sz="4500" dirty="0" smtClean="0"/>
              <a:t> </a:t>
            </a:r>
            <a:r>
              <a:rPr lang="fr-FR" sz="4500" dirty="0"/>
              <a:t>$objet;</a:t>
            </a:r>
          </a:p>
          <a:p>
            <a:pPr marL="0" indent="0">
              <a:buNone/>
            </a:pPr>
            <a:r>
              <a:rPr lang="fr-FR" sz="4500" dirty="0" smtClean="0"/>
              <a:t>			</a:t>
            </a:r>
            <a:r>
              <a:rPr lang="fr-FR" sz="4500" b="1" dirty="0" smtClean="0"/>
              <a:t>public</a:t>
            </a:r>
            <a:r>
              <a:rPr lang="fr-FR" sz="4500" dirty="0" smtClean="0"/>
              <a:t> </a:t>
            </a:r>
            <a:r>
              <a:rPr lang="fr-FR" sz="4500" dirty="0"/>
              <a:t>$texte;</a:t>
            </a:r>
          </a:p>
          <a:p>
            <a:pPr marL="0" indent="0">
              <a:buNone/>
            </a:pPr>
            <a:r>
              <a:rPr lang="en-US" sz="4500" dirty="0" smtClean="0"/>
              <a:t>			</a:t>
            </a:r>
            <a:r>
              <a:rPr lang="en-US" sz="4500" b="1" dirty="0" smtClean="0"/>
              <a:t>public</a:t>
            </a:r>
            <a:r>
              <a:rPr lang="en-US" sz="4500" dirty="0" smtClean="0"/>
              <a:t> </a:t>
            </a:r>
            <a:r>
              <a:rPr lang="en-US" sz="4500" dirty="0"/>
              <a:t>function </a:t>
            </a:r>
            <a:r>
              <a:rPr lang="en-US" sz="4500" dirty="0" err="1"/>
              <a:t>envoyer</a:t>
            </a:r>
            <a:r>
              <a:rPr lang="en-US" sz="4500" dirty="0"/>
              <a:t>() {</a:t>
            </a:r>
          </a:p>
          <a:p>
            <a:pPr marL="0" indent="0">
              <a:buNone/>
            </a:pPr>
            <a:r>
              <a:rPr lang="fr-FR" sz="4500" dirty="0" smtClean="0"/>
              <a:t>				mail </a:t>
            </a:r>
            <a:r>
              <a:rPr lang="fr-FR" sz="4500" dirty="0"/>
              <a:t>(</a:t>
            </a:r>
            <a:r>
              <a:rPr lang="fr-FR" sz="4500" b="1" dirty="0">
                <a:solidFill>
                  <a:srgbClr val="000000"/>
                </a:solidFill>
              </a:rPr>
              <a:t>$</a:t>
            </a:r>
            <a:r>
              <a:rPr lang="fr-FR" sz="4500" b="1" dirty="0" err="1">
                <a:solidFill>
                  <a:srgbClr val="000000"/>
                </a:solidFill>
              </a:rPr>
              <a:t>this</a:t>
            </a:r>
            <a:r>
              <a:rPr lang="fr-FR" sz="4500" b="1" dirty="0">
                <a:solidFill>
                  <a:srgbClr val="000000"/>
                </a:solidFill>
              </a:rPr>
              <a:t>-&gt;</a:t>
            </a:r>
            <a:r>
              <a:rPr lang="fr-FR" sz="4500" dirty="0"/>
              <a:t>destinataire, </a:t>
            </a:r>
            <a:r>
              <a:rPr lang="fr-FR" sz="4500" b="1" dirty="0"/>
              <a:t>$</a:t>
            </a:r>
            <a:r>
              <a:rPr lang="fr-FR" sz="4500" b="1" dirty="0" err="1"/>
              <a:t>this</a:t>
            </a:r>
            <a:r>
              <a:rPr lang="fr-FR" sz="4500" b="1" dirty="0"/>
              <a:t>-&gt;</a:t>
            </a:r>
            <a:r>
              <a:rPr lang="fr-FR" sz="4500" dirty="0"/>
              <a:t>objet, </a:t>
            </a:r>
            <a:r>
              <a:rPr lang="fr-FR" sz="4500" b="1" dirty="0"/>
              <a:t>$</a:t>
            </a:r>
            <a:r>
              <a:rPr lang="fr-FR" sz="4500" b="1" dirty="0" err="1"/>
              <a:t>this</a:t>
            </a:r>
            <a:r>
              <a:rPr lang="fr-FR" sz="4500" b="1" dirty="0"/>
              <a:t>-&gt;</a:t>
            </a:r>
            <a:r>
              <a:rPr lang="fr-FR" sz="4500" dirty="0"/>
              <a:t>texte);</a:t>
            </a:r>
          </a:p>
          <a:p>
            <a:pPr marL="0" indent="0">
              <a:buNone/>
            </a:pPr>
            <a:r>
              <a:rPr lang="fr-FR" sz="4500" dirty="0" smtClean="0"/>
              <a:t>			}</a:t>
            </a:r>
            <a:endParaRPr lang="fr-FR" sz="4500" dirty="0"/>
          </a:p>
          <a:p>
            <a:pPr marL="0" indent="0">
              <a:buNone/>
            </a:pPr>
            <a:r>
              <a:rPr lang="fr-FR" sz="4500" dirty="0" smtClean="0"/>
              <a:t>		}</a:t>
            </a:r>
            <a:endParaRPr lang="fr-FR" sz="4500" dirty="0"/>
          </a:p>
          <a:p>
            <a:pPr marL="0" indent="0">
              <a:buNone/>
            </a:pPr>
            <a:r>
              <a:rPr lang="en-US" sz="4500" dirty="0" smtClean="0"/>
              <a:t>		$</a:t>
            </a:r>
            <a:r>
              <a:rPr lang="en-US" sz="4500" dirty="0"/>
              <a:t>message = </a:t>
            </a:r>
            <a:r>
              <a:rPr lang="en-US" sz="4500" b="1" dirty="0"/>
              <a:t>new</a:t>
            </a:r>
            <a:r>
              <a:rPr lang="en-US" sz="4500" dirty="0"/>
              <a:t> </a:t>
            </a:r>
            <a:r>
              <a:rPr lang="en-US" sz="4500" dirty="0" err="1"/>
              <a:t>SendMail</a:t>
            </a:r>
            <a:r>
              <a:rPr lang="en-US" sz="4500" dirty="0"/>
              <a:t> ();</a:t>
            </a:r>
          </a:p>
          <a:p>
            <a:pPr marL="0" indent="0">
              <a:buNone/>
            </a:pPr>
            <a:r>
              <a:rPr lang="fr-FR" sz="4500" dirty="0" smtClean="0"/>
              <a:t>		$</a:t>
            </a:r>
            <a:r>
              <a:rPr lang="fr-FR" sz="4500" dirty="0"/>
              <a:t>message-&gt;destinataire =  "</a:t>
            </a:r>
            <a:r>
              <a:rPr lang="fr-FR" sz="4500" dirty="0" err="1"/>
              <a:t>iut</a:t>
            </a:r>
            <a:r>
              <a:rPr lang="fr-FR" sz="4500" dirty="0" err="1" smtClean="0"/>
              <a:t>-info@unice.fr</a:t>
            </a:r>
            <a:r>
              <a:rPr lang="fr-FR" sz="4500" dirty="0"/>
              <a:t>";</a:t>
            </a:r>
          </a:p>
          <a:p>
            <a:pPr marL="0" indent="0">
              <a:buNone/>
            </a:pPr>
            <a:r>
              <a:rPr lang="fr-FR" sz="4500" dirty="0" smtClean="0"/>
              <a:t>		$</a:t>
            </a:r>
            <a:r>
              <a:rPr lang="fr-FR" sz="4500" dirty="0"/>
              <a:t>message-&gt;objet = "un mail";</a:t>
            </a:r>
          </a:p>
          <a:p>
            <a:pPr marL="0" indent="0">
              <a:buNone/>
            </a:pPr>
            <a:r>
              <a:rPr lang="fr-FR" sz="4500" dirty="0" smtClean="0"/>
              <a:t>		$</a:t>
            </a:r>
            <a:r>
              <a:rPr lang="fr-FR" sz="4500" dirty="0"/>
              <a:t>message-&gt;texte =  "au </a:t>
            </a:r>
            <a:r>
              <a:rPr lang="fr-FR" sz="4500" dirty="0" smtClean="0"/>
              <a:t>département informatique de l’IUT </a:t>
            </a:r>
            <a:r>
              <a:rPr lang="fr-FR" sz="4500" dirty="0"/>
              <a:t>!";</a:t>
            </a:r>
          </a:p>
          <a:p>
            <a:pPr marL="0" indent="0">
              <a:buNone/>
            </a:pPr>
            <a:r>
              <a:rPr lang="fr-FR" sz="4500" dirty="0" smtClean="0"/>
              <a:t>		$</a:t>
            </a:r>
            <a:r>
              <a:rPr lang="fr-FR" sz="4500" dirty="0"/>
              <a:t>message-&gt;envoyer()</a:t>
            </a:r>
            <a:r>
              <a:rPr lang="fr-FR" sz="4500" dirty="0" smtClean="0"/>
              <a:t>;</a:t>
            </a:r>
          </a:p>
          <a:p>
            <a:r>
              <a:rPr lang="fr-FR" sz="5100" dirty="0"/>
              <a:t> </a:t>
            </a:r>
            <a:r>
              <a:rPr lang="fr-FR" sz="5100" dirty="0" smtClean="0"/>
              <a:t>L’accès </a:t>
            </a:r>
            <a:r>
              <a:rPr lang="fr-FR" sz="5100" dirty="0"/>
              <a:t>à un attribut, ou une méthode se fait par la syntaxe fléchée </a:t>
            </a:r>
            <a:r>
              <a:rPr lang="fr-FR" sz="5100" dirty="0" smtClean="0"/>
              <a:t>: </a:t>
            </a:r>
            <a:r>
              <a:rPr lang="fr-FR" sz="5100" b="1" dirty="0" smtClean="0"/>
              <a:t>-</a:t>
            </a:r>
            <a:r>
              <a:rPr lang="fr-FR" sz="5100" b="1" dirty="0"/>
              <a:t>&gt; </a:t>
            </a:r>
            <a:endParaRPr lang="fr-FR" sz="51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234</a:t>
            </a:fld>
            <a:endParaRPr lang="fr-FR"/>
          </a:p>
        </p:txBody>
      </p:sp>
    </p:spTree>
    <p:extLst>
      <p:ext uri="{BB962C8B-B14F-4D97-AF65-F5344CB8AC3E}">
        <p14:creationId xmlns:p14="http://schemas.microsoft.com/office/powerpoint/2010/main" val="355255789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a:t>
            </a:r>
            <a:r>
              <a:rPr lang="fr-FR" b="1" dirty="0" smtClean="0">
                <a:solidFill>
                  <a:schemeClr val="accent1"/>
                </a:solidFill>
              </a:rPr>
              <a:t>classes</a:t>
            </a:r>
            <a:br>
              <a:rPr lang="fr-FR" b="1" dirty="0" smtClean="0">
                <a:solidFill>
                  <a:schemeClr val="accent1"/>
                </a:solidFill>
              </a:rPr>
            </a:br>
            <a:r>
              <a:rPr lang="fr-FR" b="1" dirty="0" smtClean="0">
                <a:solidFill>
                  <a:schemeClr val="accent1"/>
                </a:solidFill>
              </a:rPr>
              <a:t>Attributs et Méthodes</a:t>
            </a:r>
            <a:endParaRPr lang="fr-FR" dirty="0"/>
          </a:p>
        </p:txBody>
      </p:sp>
      <p:sp>
        <p:nvSpPr>
          <p:cNvPr id="3" name="Espace réservé du contenu 2"/>
          <p:cNvSpPr>
            <a:spLocks noGrp="1"/>
          </p:cNvSpPr>
          <p:nvPr>
            <p:ph idx="1"/>
          </p:nvPr>
        </p:nvSpPr>
        <p:spPr>
          <a:xfrm>
            <a:off x="457200" y="1797282"/>
            <a:ext cx="8229600" cy="4525963"/>
          </a:xfrm>
        </p:spPr>
        <p:txBody>
          <a:bodyPr>
            <a:normAutofit fontScale="70000" lnSpcReduction="20000"/>
          </a:bodyPr>
          <a:lstStyle/>
          <a:p>
            <a:r>
              <a:rPr lang="fr-FR" dirty="0" smtClean="0"/>
              <a:t>Dans </a:t>
            </a:r>
            <a:r>
              <a:rPr lang="fr-FR" dirty="0"/>
              <a:t>l’exemple précédent, les attributs et méthodes sont </a:t>
            </a:r>
            <a:r>
              <a:rPr lang="fr-FR" dirty="0" smtClean="0"/>
              <a:t>publiques (</a:t>
            </a:r>
            <a:r>
              <a:rPr lang="fr-FR" dirty="0"/>
              <a:t>accessibles en dehors des méthodes de la classe). On peut les choisir </a:t>
            </a:r>
            <a:r>
              <a:rPr lang="fr-FR" dirty="0" smtClean="0"/>
              <a:t>:</a:t>
            </a:r>
          </a:p>
          <a:p>
            <a:pPr lvl="1">
              <a:buFont typeface="Wingdings" charset="2"/>
              <a:buChar char="Ø"/>
            </a:pPr>
            <a:r>
              <a:rPr lang="fr-FR" dirty="0"/>
              <a:t> </a:t>
            </a:r>
            <a:r>
              <a:rPr lang="fr-FR" b="1" dirty="0" err="1" smtClean="0"/>
              <a:t>private</a:t>
            </a:r>
            <a:r>
              <a:rPr lang="fr-FR" dirty="0" smtClean="0"/>
              <a:t> : utilisable à l’intérieur d’une classe</a:t>
            </a:r>
            <a:endParaRPr lang="fr-FR" dirty="0">
              <a:solidFill>
                <a:schemeClr val="lt1"/>
              </a:solidFill>
            </a:endParaRPr>
          </a:p>
          <a:p>
            <a:pPr lvl="1">
              <a:buFont typeface="Wingdings" charset="2"/>
              <a:buChar char="Ø"/>
            </a:pPr>
            <a:r>
              <a:rPr lang="fr-FR" dirty="0" smtClean="0">
                <a:solidFill>
                  <a:srgbClr val="000000"/>
                </a:solidFill>
              </a:rPr>
              <a:t> </a:t>
            </a:r>
            <a:r>
              <a:rPr lang="fr-FR" b="1" dirty="0" err="1" smtClean="0">
                <a:solidFill>
                  <a:srgbClr val="000000"/>
                </a:solidFill>
              </a:rPr>
              <a:t>protected</a:t>
            </a:r>
            <a:r>
              <a:rPr lang="fr-FR" dirty="0" smtClean="0">
                <a:solidFill>
                  <a:srgbClr val="000000"/>
                </a:solidFill>
              </a:rPr>
              <a:t> : utilisable uniquement dans les classes dérivées.</a:t>
            </a:r>
            <a:br>
              <a:rPr lang="fr-FR" dirty="0" smtClean="0">
                <a:solidFill>
                  <a:srgbClr val="000000"/>
                </a:solidFill>
              </a:rPr>
            </a:br>
            <a:endParaRPr lang="fr-FR" dirty="0">
              <a:solidFill>
                <a:srgbClr val="000000"/>
              </a:solidFill>
            </a:endParaRPr>
          </a:p>
          <a:p>
            <a:r>
              <a:rPr lang="fr-FR" dirty="0" smtClean="0"/>
              <a:t>Pour </a:t>
            </a:r>
            <a:r>
              <a:rPr lang="fr-FR" dirty="0"/>
              <a:t>accéder à des attributs protégés en dehors de la classe, on </a:t>
            </a:r>
            <a:r>
              <a:rPr lang="fr-FR" dirty="0" smtClean="0"/>
              <a:t>utilise </a:t>
            </a:r>
            <a:r>
              <a:rPr lang="nb-NO" dirty="0" err="1" smtClean="0"/>
              <a:t>des</a:t>
            </a:r>
            <a:r>
              <a:rPr lang="nb-NO" dirty="0"/>
              <a:t> </a:t>
            </a:r>
            <a:r>
              <a:rPr lang="nb-NO" b="1" dirty="0" smtClean="0"/>
              <a:t>setters </a:t>
            </a:r>
            <a:r>
              <a:rPr lang="nb-NO" b="1" dirty="0"/>
              <a:t>et getters </a:t>
            </a:r>
            <a:r>
              <a:rPr lang="nb-NO" dirty="0" smtClean="0"/>
              <a:t>:</a:t>
            </a:r>
            <a:br>
              <a:rPr lang="nb-NO" dirty="0" smtClean="0"/>
            </a:br>
            <a:r>
              <a:rPr lang="nb-NO" dirty="0" smtClean="0"/>
              <a:t>		</a:t>
            </a:r>
            <a:r>
              <a:rPr lang="fr-FR" dirty="0" smtClean="0"/>
              <a:t>public </a:t>
            </a:r>
            <a:r>
              <a:rPr lang="fr-FR" dirty="0" err="1"/>
              <a:t>function</a:t>
            </a:r>
            <a:r>
              <a:rPr lang="fr-FR" dirty="0"/>
              <a:t> </a:t>
            </a:r>
            <a:r>
              <a:rPr lang="fr-FR" dirty="0" err="1"/>
              <a:t>getDestinataire</a:t>
            </a:r>
            <a:r>
              <a:rPr lang="fr-FR" dirty="0"/>
              <a:t> (</a:t>
            </a:r>
            <a:r>
              <a:rPr lang="fr-FR" dirty="0" smtClean="0"/>
              <a:t>) {</a:t>
            </a:r>
            <a:endParaRPr lang="fr-FR" dirty="0"/>
          </a:p>
          <a:p>
            <a:pPr marL="0" indent="0">
              <a:buNone/>
            </a:pPr>
            <a:r>
              <a:rPr lang="fr-FR" dirty="0" smtClean="0"/>
              <a:t>			return </a:t>
            </a:r>
            <a:r>
              <a:rPr lang="fr-FR" dirty="0"/>
              <a:t>$</a:t>
            </a:r>
            <a:r>
              <a:rPr lang="fr-FR" dirty="0" err="1"/>
              <a:t>this</a:t>
            </a:r>
            <a:r>
              <a:rPr lang="fr-FR" dirty="0"/>
              <a:t>-&gt;destinataire ;</a:t>
            </a:r>
          </a:p>
          <a:p>
            <a:pPr marL="0" indent="0">
              <a:buNone/>
            </a:pPr>
            <a:r>
              <a:rPr lang="fr-FR" dirty="0" smtClean="0"/>
              <a:t>		}</a:t>
            </a:r>
            <a:endParaRPr lang="fr-FR" dirty="0"/>
          </a:p>
          <a:p>
            <a:pPr marL="0" indent="0">
              <a:buNone/>
            </a:pPr>
            <a:r>
              <a:rPr lang="fr-FR" dirty="0" smtClean="0"/>
              <a:t>		public </a:t>
            </a:r>
            <a:r>
              <a:rPr lang="fr-FR" dirty="0" err="1"/>
              <a:t>function</a:t>
            </a:r>
            <a:r>
              <a:rPr lang="fr-FR" dirty="0"/>
              <a:t> </a:t>
            </a:r>
            <a:r>
              <a:rPr lang="fr-FR" dirty="0" err="1"/>
              <a:t>setDestinataire</a:t>
            </a:r>
            <a:r>
              <a:rPr lang="fr-FR" dirty="0"/>
              <a:t> ($qui </a:t>
            </a:r>
            <a:r>
              <a:rPr lang="fr-FR" dirty="0" smtClean="0"/>
              <a:t>) {</a:t>
            </a:r>
            <a:endParaRPr lang="fr-FR" dirty="0"/>
          </a:p>
          <a:p>
            <a:pPr marL="0" indent="0">
              <a:buNone/>
            </a:pPr>
            <a:r>
              <a:rPr lang="fr-FR" dirty="0" smtClean="0"/>
              <a:t>			$</a:t>
            </a:r>
            <a:r>
              <a:rPr lang="fr-FR" dirty="0" err="1"/>
              <a:t>this</a:t>
            </a:r>
            <a:r>
              <a:rPr lang="fr-FR" dirty="0"/>
              <a:t>-&gt;destinataire = $qui </a:t>
            </a:r>
            <a:r>
              <a:rPr lang="fr-FR" dirty="0" smtClean="0"/>
              <a:t>;</a:t>
            </a:r>
          </a:p>
          <a:p>
            <a:pPr marL="0" indent="0">
              <a:buNone/>
            </a:pPr>
            <a:r>
              <a:rPr lang="fr-FR" dirty="0"/>
              <a:t>	</a:t>
            </a:r>
            <a:r>
              <a:rPr lang="fr-FR" dirty="0" smtClean="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235</a:t>
            </a:fld>
            <a:endParaRPr lang="fr-FR"/>
          </a:p>
        </p:txBody>
      </p:sp>
    </p:spTree>
    <p:extLst>
      <p:ext uri="{BB962C8B-B14F-4D97-AF65-F5344CB8AC3E}">
        <p14:creationId xmlns:p14="http://schemas.microsoft.com/office/powerpoint/2010/main" val="411275218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a:solidFill>
                  <a:schemeClr val="accent1"/>
                </a:solidFill>
              </a:rPr>
              <a:t>Attributs et Méthodes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Droits d’accès : </a:t>
            </a:r>
            <a:r>
              <a:rPr lang="fr-FR" dirty="0"/>
              <a:t>Il y </a:t>
            </a:r>
            <a:r>
              <a:rPr lang="fr-FR" dirty="0" smtClean="0"/>
              <a:t>en a </a:t>
            </a:r>
            <a:r>
              <a:rPr lang="fr-FR" dirty="0"/>
              <a:t>3 </a:t>
            </a:r>
            <a:r>
              <a:rPr lang="fr-FR" dirty="0" smtClean="0"/>
              <a:t>à </a:t>
            </a:r>
            <a:r>
              <a:rPr lang="fr-FR" dirty="0"/>
              <a:t>connaître </a:t>
            </a:r>
            <a:r>
              <a:rPr lang="fr-FR" dirty="0" smtClean="0"/>
              <a:t>:</a:t>
            </a:r>
          </a:p>
          <a:p>
            <a:pPr lvl="1">
              <a:buFont typeface="Wingdings" charset="2"/>
              <a:buChar char="Ø"/>
            </a:pPr>
            <a:r>
              <a:rPr lang="fr-FR" dirty="0"/>
              <a:t>public : tout le monde peut accéder à l'élément</a:t>
            </a:r>
            <a:r>
              <a:rPr lang="fr-FR" dirty="0" smtClean="0"/>
              <a:t>.</a:t>
            </a:r>
          </a:p>
          <a:p>
            <a:pPr lvl="1">
              <a:buFont typeface="Wingdings" charset="2"/>
              <a:buChar char="Ø"/>
            </a:pPr>
            <a:r>
              <a:rPr lang="fr-FR" dirty="0" err="1"/>
              <a:t>private</a:t>
            </a:r>
            <a:r>
              <a:rPr lang="fr-FR" dirty="0"/>
              <a:t> : personne (à part la classe elle-même) n'a le droit d'accéder à l'élément</a:t>
            </a:r>
            <a:r>
              <a:rPr lang="fr-FR" dirty="0" smtClean="0"/>
              <a:t>.</a:t>
            </a:r>
          </a:p>
          <a:p>
            <a:pPr lvl="1">
              <a:buFont typeface="Wingdings" charset="2"/>
              <a:buChar char="Ø"/>
            </a:pPr>
            <a:r>
              <a:rPr lang="fr-FR" dirty="0" err="1"/>
              <a:t>protected</a:t>
            </a:r>
            <a:r>
              <a:rPr lang="fr-FR" dirty="0"/>
              <a:t> : identique à </a:t>
            </a:r>
            <a:r>
              <a:rPr lang="fr-FR" dirty="0" err="1"/>
              <a:t>private</a:t>
            </a:r>
            <a:r>
              <a:rPr lang="fr-FR" dirty="0"/>
              <a:t>, mais les classes qui hériteront de </a:t>
            </a:r>
            <a:r>
              <a:rPr lang="fr-FR" dirty="0" smtClean="0"/>
              <a:t>celle-</a:t>
            </a:r>
            <a:r>
              <a:rPr lang="fr-FR" dirty="0"/>
              <a:t>ci (les classes filles) auront quand même accès à l'élément</a:t>
            </a:r>
            <a:r>
              <a:rPr lang="fr-FR" dirty="0" smtClean="0"/>
              <a:t>.</a:t>
            </a:r>
          </a:p>
          <a:p>
            <a:r>
              <a:rPr lang="fr-FR" b="1" dirty="0"/>
              <a:t>Toutes les variables d'une classe doivent toujours être privées ou </a:t>
            </a:r>
            <a:r>
              <a:rPr lang="fr-FR" b="1" dirty="0" smtClean="0"/>
              <a:t>protégées</a:t>
            </a:r>
            <a:endParaRPr lang="en-GB" dirty="0"/>
          </a:p>
          <a:p>
            <a:r>
              <a:rPr lang="fr-FR" dirty="0"/>
              <a:t>Voilà pourquoi on prend l'habitude de créer des fonctions </a:t>
            </a:r>
            <a:r>
              <a:rPr lang="fr-FR" dirty="0" err="1"/>
              <a:t>get</a:t>
            </a:r>
            <a:r>
              <a:rPr lang="fr-FR" dirty="0"/>
              <a:t> et </a:t>
            </a:r>
            <a:r>
              <a:rPr lang="fr-FR" dirty="0" smtClean="0"/>
              <a:t>set.</a:t>
            </a:r>
            <a:endParaRPr lang="en-GB" dirty="0"/>
          </a:p>
          <a:p>
            <a:pPr lvl="1">
              <a:buFont typeface="Wingdings" charset="2"/>
              <a:buChar char="Ø"/>
            </a:pPr>
            <a:endParaRPr lang="en-GB" dirty="0"/>
          </a:p>
          <a:p>
            <a:pPr lvl="1">
              <a:buFont typeface="Wingdings" charset="2"/>
              <a:buChar char="Ø"/>
            </a:pPr>
            <a:endParaRPr lang="en-GB" dirty="0"/>
          </a:p>
          <a:p>
            <a:pPr lvl="1">
              <a:buFont typeface="Wingdings" charset="2"/>
              <a:buChar char="Ø"/>
            </a:pPr>
            <a:endParaRPr lang="en-GB" dirty="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236</a:t>
            </a:fld>
            <a:endParaRPr lang="fr-FR"/>
          </a:p>
        </p:txBody>
      </p:sp>
    </p:spTree>
    <p:extLst>
      <p:ext uri="{BB962C8B-B14F-4D97-AF65-F5344CB8AC3E}">
        <p14:creationId xmlns:p14="http://schemas.microsoft.com/office/powerpoint/2010/main" val="208331823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a:solidFill>
                  <a:schemeClr val="accent1"/>
                </a:solidFill>
              </a:rPr>
              <a:t>Attribut </a:t>
            </a:r>
            <a:r>
              <a:rPr lang="fr-FR" b="1" dirty="0" err="1" smtClean="0">
                <a:solidFill>
                  <a:schemeClr val="accent1"/>
                </a:solidFill>
              </a:rPr>
              <a:t>static</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Une propriété ou une méthode peuvent être déclarées avec l’attribut </a:t>
            </a:r>
            <a:r>
              <a:rPr lang="fr-FR" b="1" dirty="0" err="1"/>
              <a:t>static</a:t>
            </a:r>
            <a:r>
              <a:rPr lang="fr-FR" dirty="0"/>
              <a:t> . </a:t>
            </a:r>
          </a:p>
          <a:p>
            <a:r>
              <a:rPr lang="fr-FR" dirty="0"/>
              <a:t>Elles sont utilisées comme des variables ou des fonctions classiques, indépendantes d’une instance quelconque (il n’y a plus de $</a:t>
            </a:r>
            <a:r>
              <a:rPr lang="fr-FR" dirty="0" err="1"/>
              <a:t>this</a:t>
            </a:r>
            <a:r>
              <a:rPr lang="fr-FR" dirty="0"/>
              <a:t>) : </a:t>
            </a:r>
            <a:br>
              <a:rPr lang="fr-FR" dirty="0"/>
            </a:br>
            <a:r>
              <a:rPr lang="fr-FR" dirty="0"/>
              <a:t>		</a:t>
            </a:r>
            <a:r>
              <a:rPr lang="en-US" dirty="0"/>
              <a:t>Class </a:t>
            </a:r>
            <a:r>
              <a:rPr lang="en-US" dirty="0" err="1"/>
              <a:t>SendMail</a:t>
            </a:r>
            <a:r>
              <a:rPr lang="en-US" dirty="0"/>
              <a:t> {</a:t>
            </a:r>
            <a:br>
              <a:rPr lang="en-US" dirty="0"/>
            </a:br>
            <a:r>
              <a:rPr lang="en-US" dirty="0"/>
              <a:t>			static $</a:t>
            </a:r>
            <a:r>
              <a:rPr lang="en-US" dirty="0" err="1"/>
              <a:t>smtp</a:t>
            </a:r>
            <a:r>
              <a:rPr lang="en-US" dirty="0"/>
              <a:t> = "</a:t>
            </a:r>
            <a:r>
              <a:rPr lang="en-US" dirty="0" err="1"/>
              <a:t>smtp.unice.fr</a:t>
            </a:r>
            <a:r>
              <a:rPr lang="en-US" dirty="0"/>
              <a:t>";</a:t>
            </a:r>
            <a:br>
              <a:rPr lang="en-US" dirty="0"/>
            </a:br>
            <a:r>
              <a:rPr lang="en-US" dirty="0"/>
              <a:t>		}</a:t>
            </a:r>
          </a:p>
          <a:p>
            <a:r>
              <a:rPr lang="en-US" dirty="0"/>
              <a:t>Nous y </a:t>
            </a:r>
            <a:r>
              <a:rPr lang="en-US" dirty="0" err="1" smtClean="0"/>
              <a:t>accédons</a:t>
            </a:r>
            <a:r>
              <a:rPr lang="en-US" dirty="0" smtClean="0"/>
              <a:t> </a:t>
            </a:r>
            <a:r>
              <a:rPr lang="en-US" dirty="0"/>
              <a:t>avec le nom de la </a:t>
            </a:r>
            <a:r>
              <a:rPr lang="en-US" dirty="0" err="1" smtClean="0"/>
              <a:t>classe</a:t>
            </a:r>
            <a:r>
              <a:rPr lang="en-US" dirty="0" smtClean="0"/>
              <a:t> : </a:t>
            </a:r>
            <a:br>
              <a:rPr lang="en-US" dirty="0" smtClean="0"/>
            </a:br>
            <a:r>
              <a:rPr lang="en-US" dirty="0" smtClean="0"/>
              <a:t>		</a:t>
            </a:r>
            <a:r>
              <a:rPr lang="es-ES_tradnl" dirty="0"/>
              <a:t>echo  </a:t>
            </a:r>
            <a:r>
              <a:rPr lang="es-ES_tradnl" dirty="0" err="1" smtClean="0"/>
              <a:t>SendMail</a:t>
            </a:r>
            <a:r>
              <a:rPr lang="es-ES_tradnl" dirty="0" smtClean="0"/>
              <a:t>::$</a:t>
            </a:r>
            <a:r>
              <a:rPr lang="es-ES_tradnl" dirty="0" err="1" smtClean="0"/>
              <a:t>smtp</a:t>
            </a:r>
            <a:r>
              <a:rPr lang="es-ES_tradnl" dirty="0" smtClean="0"/>
              <a:t>;</a:t>
            </a:r>
          </a:p>
          <a:p>
            <a:r>
              <a:rPr lang="fr-FR" dirty="0"/>
              <a:t>Les variables et méthodes "</a:t>
            </a:r>
            <a:r>
              <a:rPr lang="fr-FR" b="1" dirty="0" err="1"/>
              <a:t>static</a:t>
            </a:r>
            <a:r>
              <a:rPr lang="fr-FR" dirty="0"/>
              <a:t>" sont communes à l'ensemble des objets d'une même </a:t>
            </a:r>
            <a:r>
              <a:rPr lang="fr-FR" dirty="0" smtClean="0"/>
              <a:t>classe. </a:t>
            </a:r>
            <a:r>
              <a:rPr lang="fr-FR" dirty="0"/>
              <a:t>On parle alors de propriétés ou de méthodes "de classe" puisqu'elles n'appartiennent pas à un objet en particulier.</a:t>
            </a:r>
            <a:r>
              <a:rPr lang="en-GB" dirty="0"/>
              <a:t> </a:t>
            </a:r>
            <a:r>
              <a:rPr lang="fr-FR" dirty="0" smtClean="0"/>
              <a:t> </a:t>
            </a:r>
            <a:endParaRPr lang="es-ES_tradnl" dirty="0" smtClean="0"/>
          </a:p>
          <a:p>
            <a:endParaRPr lang="en-US"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237</a:t>
            </a:fld>
            <a:endParaRPr lang="fr-FR"/>
          </a:p>
        </p:txBody>
      </p:sp>
    </p:spTree>
    <p:extLst>
      <p:ext uri="{BB962C8B-B14F-4D97-AF65-F5344CB8AC3E}">
        <p14:creationId xmlns:p14="http://schemas.microsoft.com/office/powerpoint/2010/main" val="122656013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a:solidFill>
                  <a:schemeClr val="accent1"/>
                </a:solidFill>
              </a:rPr>
              <a:t>Attribut </a:t>
            </a:r>
            <a:r>
              <a:rPr lang="fr-FR" b="1" dirty="0" err="1">
                <a:solidFill>
                  <a:schemeClr val="accent1"/>
                </a:solidFill>
              </a:rPr>
              <a:t>static</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Exemple :</a:t>
            </a:r>
          </a:p>
          <a:p>
            <a:pPr marL="0" indent="0">
              <a:buNone/>
            </a:pPr>
            <a:r>
              <a:rPr lang="en-GB" dirty="0" smtClean="0"/>
              <a:t>		class </a:t>
            </a:r>
            <a:r>
              <a:rPr lang="en-GB" dirty="0" err="1"/>
              <a:t>Caniche</a:t>
            </a:r>
            <a:r>
              <a:rPr lang="en-GB" dirty="0"/>
              <a:t> {</a:t>
            </a:r>
          </a:p>
          <a:p>
            <a:pPr marL="0" indent="0">
              <a:buNone/>
            </a:pPr>
            <a:r>
              <a:rPr lang="en-GB" dirty="0"/>
              <a:t>	</a:t>
            </a:r>
            <a:r>
              <a:rPr lang="en-GB" dirty="0" smtClean="0"/>
              <a:t>		public </a:t>
            </a:r>
            <a:r>
              <a:rPr lang="en-GB" dirty="0"/>
              <a:t>static $</a:t>
            </a:r>
            <a:r>
              <a:rPr lang="en-GB" dirty="0" err="1"/>
              <a:t>caniches</a:t>
            </a:r>
            <a:r>
              <a:rPr lang="en-GB" dirty="0"/>
              <a:t> = 0;</a:t>
            </a:r>
          </a:p>
          <a:p>
            <a:pPr marL="0" indent="0">
              <a:buNone/>
            </a:pPr>
            <a:r>
              <a:rPr lang="en-GB" dirty="0"/>
              <a:t>	</a:t>
            </a:r>
            <a:r>
              <a:rPr lang="en-GB" dirty="0" smtClean="0"/>
              <a:t>		public </a:t>
            </a:r>
            <a:r>
              <a:rPr lang="en-GB" dirty="0"/>
              <a:t>function __construct() {</a:t>
            </a:r>
          </a:p>
          <a:p>
            <a:pPr marL="0" indent="0">
              <a:buNone/>
            </a:pPr>
            <a:r>
              <a:rPr lang="en-GB" dirty="0"/>
              <a:t>	</a:t>
            </a:r>
            <a:r>
              <a:rPr lang="en-GB" dirty="0" smtClean="0"/>
              <a:t>			+</a:t>
            </a:r>
            <a:r>
              <a:rPr lang="en-GB" dirty="0"/>
              <a:t>+self::$</a:t>
            </a:r>
            <a:r>
              <a:rPr lang="en-GB" dirty="0" err="1"/>
              <a:t>caniches</a:t>
            </a:r>
            <a:r>
              <a:rPr lang="en-GB" dirty="0"/>
              <a:t>;</a:t>
            </a:r>
          </a:p>
          <a:p>
            <a:pPr marL="0" indent="0">
              <a:buNone/>
            </a:pPr>
            <a:r>
              <a:rPr lang="en-GB" dirty="0"/>
              <a:t>	</a:t>
            </a:r>
            <a:r>
              <a:rPr lang="en-GB" dirty="0" smtClean="0"/>
              <a:t>		</a:t>
            </a:r>
            <a:r>
              <a:rPr lang="fr-FR" dirty="0" smtClean="0"/>
              <a:t>}</a:t>
            </a:r>
            <a:endParaRPr lang="en-GB" dirty="0"/>
          </a:p>
          <a:p>
            <a:pPr marL="0" indent="0">
              <a:buNone/>
            </a:pPr>
            <a:r>
              <a:rPr lang="fr-FR" dirty="0"/>
              <a:t>	</a:t>
            </a:r>
            <a:r>
              <a:rPr lang="fr-FR" dirty="0" smtClean="0"/>
              <a:t>	}</a:t>
            </a:r>
            <a:endParaRPr lang="en-GB" dirty="0"/>
          </a:p>
          <a:p>
            <a:pPr marL="0" indent="0">
              <a:buNone/>
            </a:pPr>
            <a:r>
              <a:rPr lang="fr-FR" dirty="0"/>
              <a:t>	</a:t>
            </a:r>
            <a:r>
              <a:rPr lang="fr-FR" dirty="0" smtClean="0"/>
              <a:t>	$</a:t>
            </a:r>
            <a:r>
              <a:rPr lang="fr-FR" dirty="0"/>
              <a:t>froufrou = new Caniche()</a:t>
            </a:r>
            <a:r>
              <a:rPr lang="fr-FR" dirty="0" smtClean="0"/>
              <a:t>;</a:t>
            </a:r>
            <a:endParaRPr lang="en-GB" dirty="0"/>
          </a:p>
          <a:p>
            <a:pPr marL="0" indent="0">
              <a:buNone/>
            </a:pPr>
            <a:r>
              <a:rPr lang="en-GB" dirty="0"/>
              <a:t>	</a:t>
            </a:r>
            <a:r>
              <a:rPr lang="en-GB" dirty="0" smtClean="0"/>
              <a:t>	</a:t>
            </a:r>
            <a:r>
              <a:rPr lang="fr-FR" dirty="0" smtClean="0"/>
              <a:t>$</a:t>
            </a:r>
            <a:r>
              <a:rPr lang="fr-FR" dirty="0" err="1"/>
              <a:t>froufrette</a:t>
            </a:r>
            <a:r>
              <a:rPr lang="fr-FR" dirty="0"/>
              <a:t> = new Caniche();</a:t>
            </a:r>
            <a:endParaRPr lang="en-GB" dirty="0"/>
          </a:p>
          <a:p>
            <a:pPr marL="0" indent="0">
              <a:buNone/>
            </a:pPr>
            <a:r>
              <a:rPr lang="en-GB" dirty="0"/>
              <a:t>	</a:t>
            </a:r>
            <a:r>
              <a:rPr lang="en-GB" dirty="0" smtClean="0"/>
              <a:t>	</a:t>
            </a:r>
            <a:r>
              <a:rPr lang="fr-FR" dirty="0" err="1" smtClean="0"/>
              <a:t>echo</a:t>
            </a:r>
            <a:r>
              <a:rPr lang="fr-FR" dirty="0" smtClean="0"/>
              <a:t> </a:t>
            </a:r>
            <a:r>
              <a:rPr lang="fr-FR" dirty="0"/>
              <a:t>Caniche::$caniches</a:t>
            </a:r>
            <a:r>
              <a:rPr lang="fr-FR" dirty="0" smtClean="0"/>
              <a:t>;</a:t>
            </a:r>
          </a:p>
          <a:p>
            <a:pPr marL="0" indent="0">
              <a:buNone/>
            </a:pPr>
            <a:endParaRPr lang="en-GB" dirty="0"/>
          </a:p>
          <a:p>
            <a:pPr marL="0" indent="0">
              <a:buNone/>
            </a:pPr>
            <a:r>
              <a:rPr lang="fr-FR" dirty="0"/>
              <a:t>	</a:t>
            </a:r>
            <a:r>
              <a:rPr lang="fr-FR" dirty="0" smtClean="0"/>
              <a:t>=&gt; L’exécution </a:t>
            </a:r>
            <a:r>
              <a:rPr lang="fr-FR" dirty="0"/>
              <a:t>du code précédent aboutit à l’affichage de </a:t>
            </a:r>
            <a:r>
              <a:rPr lang="fr-FR" dirty="0" smtClean="0"/>
              <a:t>2.</a:t>
            </a:r>
            <a:endParaRPr lang="en-GB" dirty="0"/>
          </a:p>
          <a:p>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238</a:t>
            </a:fld>
            <a:endParaRPr lang="fr-FR"/>
          </a:p>
        </p:txBody>
      </p:sp>
    </p:spTree>
    <p:extLst>
      <p:ext uri="{BB962C8B-B14F-4D97-AF65-F5344CB8AC3E}">
        <p14:creationId xmlns:p14="http://schemas.microsoft.com/office/powerpoint/2010/main" val="35495288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smtClean="0">
                <a:solidFill>
                  <a:schemeClr val="accent1"/>
                </a:solidFill>
              </a:rPr>
              <a:t>Référence et copie</a:t>
            </a:r>
            <a:endParaRPr lang="fr-FR" dirty="0"/>
          </a:p>
        </p:txBody>
      </p:sp>
      <p:sp>
        <p:nvSpPr>
          <p:cNvPr id="3" name="Espace réservé du contenu 2"/>
          <p:cNvSpPr>
            <a:spLocks noGrp="1"/>
          </p:cNvSpPr>
          <p:nvPr>
            <p:ph idx="1"/>
          </p:nvPr>
        </p:nvSpPr>
        <p:spPr/>
        <p:txBody>
          <a:bodyPr>
            <a:normAutofit fontScale="47500" lnSpcReduction="20000"/>
          </a:bodyPr>
          <a:lstStyle/>
          <a:p>
            <a:r>
              <a:rPr lang="fr-FR" sz="5100" dirty="0" smtClean="0"/>
              <a:t>Depuis </a:t>
            </a:r>
            <a:r>
              <a:rPr lang="fr-FR" sz="5100" dirty="0"/>
              <a:t>PHP5, le passage ou l’affection d’un objet se fait par référence </a:t>
            </a:r>
            <a:r>
              <a:rPr lang="fr-FR" sz="5100" dirty="0" smtClean="0"/>
              <a:t>(</a:t>
            </a:r>
            <a:r>
              <a:rPr lang="fr-FR" sz="5100" dirty="0"/>
              <a:t>le &amp;  est présent implicitement</a:t>
            </a:r>
            <a:r>
              <a:rPr lang="fr-FR" sz="5100" dirty="0" smtClean="0"/>
              <a:t>) : </a:t>
            </a:r>
            <a:br>
              <a:rPr lang="fr-FR" sz="5100" dirty="0" smtClean="0"/>
            </a:br>
            <a:r>
              <a:rPr lang="fr-FR" dirty="0" smtClean="0"/>
              <a:t>		</a:t>
            </a:r>
            <a:r>
              <a:rPr lang="en-US" dirty="0" smtClean="0"/>
              <a:t>class </a:t>
            </a:r>
            <a:r>
              <a:rPr lang="en-US" dirty="0" err="1" smtClean="0"/>
              <a:t>obj</a:t>
            </a:r>
            <a:r>
              <a:rPr lang="en-US" dirty="0"/>
              <a:t> </a:t>
            </a:r>
            <a:r>
              <a:rPr lang="fr-FR" dirty="0" smtClean="0"/>
              <a:t>{</a:t>
            </a:r>
            <a:endParaRPr lang="fr-FR" dirty="0"/>
          </a:p>
          <a:p>
            <a:pPr marL="0" indent="0">
              <a:buNone/>
            </a:pPr>
            <a:r>
              <a:rPr lang="en-US" dirty="0" smtClean="0"/>
              <a:t>			public </a:t>
            </a:r>
            <a:r>
              <a:rPr lang="en-US" dirty="0"/>
              <a:t>$</a:t>
            </a:r>
            <a:r>
              <a:rPr lang="en-US" dirty="0" err="1"/>
              <a:t>val</a:t>
            </a:r>
            <a:r>
              <a:rPr lang="en-US" dirty="0"/>
              <a:t>;</a:t>
            </a:r>
          </a:p>
          <a:p>
            <a:pPr marL="0" indent="0">
              <a:buNone/>
            </a:pPr>
            <a:r>
              <a:rPr lang="en-US" dirty="0" smtClean="0"/>
              <a:t>			function </a:t>
            </a:r>
            <a:r>
              <a:rPr lang="en-US" dirty="0"/>
              <a:t>__construct($x)</a:t>
            </a:r>
            <a:r>
              <a:rPr lang="en-US" dirty="0" smtClean="0"/>
              <a:t>{</a:t>
            </a:r>
          </a:p>
          <a:p>
            <a:pPr marL="0" indent="0">
              <a:buNone/>
            </a:pPr>
            <a:r>
              <a:rPr lang="en-US" dirty="0"/>
              <a:t>	</a:t>
            </a:r>
            <a:r>
              <a:rPr lang="en-US" dirty="0" smtClean="0"/>
              <a:t>			$</a:t>
            </a:r>
            <a:r>
              <a:rPr lang="en-US" dirty="0"/>
              <a:t>this-&gt;</a:t>
            </a:r>
            <a:r>
              <a:rPr lang="en-US" dirty="0" err="1"/>
              <a:t>val</a:t>
            </a:r>
            <a:r>
              <a:rPr lang="en-US" dirty="0"/>
              <a:t> = $x;</a:t>
            </a:r>
          </a:p>
          <a:p>
            <a:pPr marL="0" indent="0">
              <a:buNone/>
            </a:pPr>
            <a:r>
              <a:rPr lang="fr-FR" dirty="0" smtClean="0"/>
              <a:t>			}</a:t>
            </a:r>
            <a:endParaRPr lang="fr-FR" dirty="0"/>
          </a:p>
          <a:p>
            <a:pPr marL="0" indent="0">
              <a:buNone/>
            </a:pPr>
            <a:r>
              <a:rPr lang="fr-FR" dirty="0"/>
              <a:t>	</a:t>
            </a:r>
            <a:r>
              <a:rPr lang="fr-FR" dirty="0" smtClean="0"/>
              <a:t>		</a:t>
            </a:r>
            <a:r>
              <a:rPr lang="en-US" dirty="0" smtClean="0"/>
              <a:t>function </a:t>
            </a:r>
            <a:r>
              <a:rPr lang="en-US" dirty="0"/>
              <a:t>__</a:t>
            </a:r>
            <a:r>
              <a:rPr lang="en-US" dirty="0" err="1"/>
              <a:t>toString</a:t>
            </a:r>
            <a:r>
              <a:rPr lang="en-US" dirty="0"/>
              <a:t>(){</a:t>
            </a:r>
          </a:p>
          <a:p>
            <a:pPr marL="0" indent="0">
              <a:buNone/>
            </a:pPr>
            <a:r>
              <a:rPr lang="en-US" dirty="0" smtClean="0"/>
              <a:t>				return </a:t>
            </a:r>
            <a:r>
              <a:rPr lang="en-US" dirty="0"/>
              <a:t>"</a:t>
            </a:r>
            <a:r>
              <a:rPr lang="en-US" dirty="0" err="1"/>
              <a:t>val</a:t>
            </a:r>
            <a:r>
              <a:rPr lang="en-US" dirty="0"/>
              <a:t> = ".$this-&gt;a;</a:t>
            </a:r>
          </a:p>
          <a:p>
            <a:pPr marL="0" indent="0">
              <a:buNone/>
            </a:pPr>
            <a:r>
              <a:rPr lang="fr-FR" dirty="0" smtClean="0"/>
              <a:t>			}</a:t>
            </a:r>
            <a:endParaRPr lang="fr-FR" dirty="0"/>
          </a:p>
          <a:p>
            <a:pPr marL="0" indent="0">
              <a:buNone/>
            </a:pPr>
            <a:r>
              <a:rPr lang="fr-FR" dirty="0" smtClean="0"/>
              <a:t>		}</a:t>
            </a:r>
            <a:endParaRPr lang="fr-FR" dirty="0"/>
          </a:p>
          <a:p>
            <a:pPr marL="0" indent="0">
              <a:buNone/>
            </a:pPr>
            <a:r>
              <a:rPr lang="en-US" dirty="0" smtClean="0"/>
              <a:t>		$</a:t>
            </a:r>
            <a:r>
              <a:rPr lang="en-US" dirty="0"/>
              <a:t>a = new </a:t>
            </a:r>
            <a:r>
              <a:rPr lang="en-US" dirty="0" err="1"/>
              <a:t>obj</a:t>
            </a:r>
            <a:r>
              <a:rPr lang="en-US" dirty="0"/>
              <a:t>(1);</a:t>
            </a:r>
          </a:p>
          <a:p>
            <a:pPr marL="0" indent="0">
              <a:buNone/>
            </a:pPr>
            <a:r>
              <a:rPr lang="en-US" dirty="0" smtClean="0"/>
              <a:t>		$</a:t>
            </a:r>
            <a:r>
              <a:rPr lang="en-US" dirty="0"/>
              <a:t>b = new </a:t>
            </a:r>
            <a:r>
              <a:rPr lang="en-US" dirty="0" err="1"/>
              <a:t>obj</a:t>
            </a:r>
            <a:r>
              <a:rPr lang="en-US" dirty="0"/>
              <a:t>(2);</a:t>
            </a:r>
          </a:p>
          <a:p>
            <a:pPr marL="0" indent="0">
              <a:buNone/>
            </a:pPr>
            <a:r>
              <a:rPr lang="fr-FR" dirty="0" smtClean="0"/>
              <a:t>		$</a:t>
            </a:r>
            <a:r>
              <a:rPr lang="fr-FR" dirty="0"/>
              <a:t>a=$b;</a:t>
            </a:r>
          </a:p>
          <a:p>
            <a:pPr marL="0" indent="0">
              <a:buNone/>
            </a:pPr>
            <a:r>
              <a:rPr lang="fr-FR" dirty="0" smtClean="0"/>
              <a:t>		$</a:t>
            </a:r>
            <a:r>
              <a:rPr lang="fr-FR" dirty="0"/>
              <a:t>b-&gt;val=3;</a:t>
            </a:r>
          </a:p>
          <a:p>
            <a:pPr marL="0" indent="0">
              <a:buNone/>
            </a:pPr>
            <a:r>
              <a:rPr lang="it-IT" dirty="0" smtClean="0"/>
              <a:t>		</a:t>
            </a:r>
            <a:r>
              <a:rPr lang="it-IT" dirty="0" err="1" smtClean="0"/>
              <a:t>echo</a:t>
            </a:r>
            <a:r>
              <a:rPr lang="it-IT" dirty="0" smtClean="0"/>
              <a:t> </a:t>
            </a:r>
            <a:r>
              <a:rPr lang="it-IT" dirty="0"/>
              <a:t>$a; // affiche val = </a:t>
            </a:r>
            <a:r>
              <a:rPr lang="it-IT" dirty="0" smtClean="0"/>
              <a:t>3</a:t>
            </a:r>
            <a:endParaRPr lang="fr-FR" dirty="0" smtClean="0"/>
          </a:p>
          <a:p>
            <a:r>
              <a:rPr lang="fr-FR" dirty="0"/>
              <a:t> </a:t>
            </a:r>
            <a:r>
              <a:rPr lang="fr-FR" sz="5100" dirty="0" smtClean="0"/>
              <a:t>Nous pouvons </a:t>
            </a:r>
            <a:r>
              <a:rPr lang="fr-FR" sz="5100" dirty="0"/>
              <a:t>cloner explicitement </a:t>
            </a:r>
            <a:r>
              <a:rPr lang="fr-FR" sz="5100" dirty="0" smtClean="0"/>
              <a:t>l’objet : </a:t>
            </a:r>
            <a:br>
              <a:rPr lang="fr-FR" sz="5100" dirty="0" smtClean="0"/>
            </a:br>
            <a:r>
              <a:rPr lang="fr-FR" dirty="0" smtClean="0"/>
              <a:t>		</a:t>
            </a:r>
            <a:r>
              <a:rPr lang="en-US" dirty="0"/>
              <a:t>$a = clone $b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239</a:t>
            </a:fld>
            <a:endParaRPr lang="fr-FR"/>
          </a:p>
        </p:txBody>
      </p:sp>
    </p:spTree>
    <p:extLst>
      <p:ext uri="{BB962C8B-B14F-4D97-AF65-F5344CB8AC3E}">
        <p14:creationId xmlns:p14="http://schemas.microsoft.com/office/powerpoint/2010/main" val="312291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a:t>
            </a:r>
            <a:r>
              <a:rPr lang="fr-FR" b="1" dirty="0" smtClean="0">
                <a:solidFill>
                  <a:srgbClr val="4F81BD"/>
                </a:solidFill>
              </a:rPr>
              <a:t/>
            </a:r>
            <a:br>
              <a:rPr lang="fr-FR" b="1" dirty="0" smtClean="0">
                <a:solidFill>
                  <a:srgbClr val="4F81BD"/>
                </a:solidFill>
              </a:rPr>
            </a:br>
            <a:r>
              <a:rPr lang="fr-FR" b="1" dirty="0" err="1" smtClean="0">
                <a:solidFill>
                  <a:srgbClr val="4F81BD"/>
                </a:solidFill>
              </a:rPr>
              <a:t>Boolean</a:t>
            </a:r>
            <a:r>
              <a:rPr lang="fr-FR" b="1" dirty="0" smtClean="0">
                <a:solidFill>
                  <a:srgbClr val="4F81BD"/>
                </a:solidFill>
              </a:rPr>
              <a:t>, NULL</a:t>
            </a:r>
            <a:endParaRPr lang="fr-FR" dirty="0"/>
          </a:p>
        </p:txBody>
      </p:sp>
      <p:sp>
        <p:nvSpPr>
          <p:cNvPr id="3" name="Espace réservé du contenu 2"/>
          <p:cNvSpPr>
            <a:spLocks noGrp="1"/>
          </p:cNvSpPr>
          <p:nvPr>
            <p:ph idx="1"/>
          </p:nvPr>
        </p:nvSpPr>
        <p:spPr/>
        <p:txBody>
          <a:bodyPr>
            <a:normAutofit/>
          </a:bodyPr>
          <a:lstStyle/>
          <a:p>
            <a:r>
              <a:rPr lang="fr-FR" dirty="0" smtClean="0"/>
              <a:t>Les Booléens peuvent être représentés par :</a:t>
            </a:r>
          </a:p>
          <a:p>
            <a:pPr lvl="1">
              <a:buFont typeface="Wingdings" charset="2"/>
              <a:buChar char="Ø"/>
            </a:pPr>
            <a:r>
              <a:rPr lang="fr-FR" dirty="0" err="1" smtClean="0"/>
              <a:t>true</a:t>
            </a:r>
            <a:r>
              <a:rPr lang="fr-FR" dirty="0" smtClean="0"/>
              <a:t> ou TRUE pour vrai,</a:t>
            </a:r>
          </a:p>
          <a:p>
            <a:pPr lvl="1">
              <a:buFont typeface="Wingdings" charset="2"/>
              <a:buChar char="Ø"/>
            </a:pPr>
            <a:r>
              <a:rPr lang="fr-FR" dirty="0"/>
              <a:t>f</a:t>
            </a:r>
            <a:r>
              <a:rPr lang="fr-FR" dirty="0" smtClean="0"/>
              <a:t>alse ou FALSE pour faux</a:t>
            </a:r>
            <a:endParaRPr lang="fr-FR" dirty="0"/>
          </a:p>
          <a:p>
            <a:r>
              <a:rPr lang="fr-FR" dirty="0" smtClean="0"/>
              <a:t>Une variable a la valeur « NULL » si : </a:t>
            </a:r>
          </a:p>
          <a:p>
            <a:pPr lvl="1">
              <a:buFont typeface="Wingdings" charset="2"/>
              <a:buChar char="Ø"/>
            </a:pPr>
            <a:r>
              <a:rPr lang="fr-FR" dirty="0"/>
              <a:t> </a:t>
            </a:r>
            <a:r>
              <a:rPr lang="fr-FR" dirty="0" smtClean="0"/>
              <a:t>elle est vide, c’est à dire si elle n’a pas été affectée,</a:t>
            </a:r>
          </a:p>
          <a:p>
            <a:pPr lvl="1">
              <a:buFont typeface="Wingdings" charset="2"/>
              <a:buChar char="Ø"/>
            </a:pPr>
            <a:r>
              <a:rPr lang="fr-FR" dirty="0" smtClean="0"/>
              <a:t> si elle a été affectée à NULL,</a:t>
            </a:r>
          </a:p>
          <a:p>
            <a:pPr lvl="1">
              <a:buFont typeface="Wingdings" charset="2"/>
              <a:buChar char="Ø"/>
            </a:pPr>
            <a:r>
              <a:rPr lang="fr-FR" dirty="0"/>
              <a:t> </a:t>
            </a:r>
            <a:r>
              <a:rPr lang="fr-FR" dirty="0" smtClean="0"/>
              <a:t>si elle </a:t>
            </a:r>
            <a:r>
              <a:rPr lang="fr-FR" dirty="0"/>
              <a:t>a</a:t>
            </a:r>
            <a:r>
              <a:rPr lang="fr-FR" dirty="0" smtClean="0"/>
              <a:t> été effacée avec la fonction </a:t>
            </a:r>
            <a:r>
              <a:rPr lang="fr-FR" dirty="0" err="1" smtClean="0"/>
              <a:t>unset</a:t>
            </a:r>
            <a:r>
              <a:rPr lang="fr-FR" dirty="0" smtClean="0"/>
              <a:t>().</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a:t>
            </a:fld>
            <a:endParaRPr lang="fr-FR"/>
          </a:p>
        </p:txBody>
      </p:sp>
    </p:spTree>
    <p:extLst>
      <p:ext uri="{BB962C8B-B14F-4D97-AF65-F5344CB8AC3E}">
        <p14:creationId xmlns:p14="http://schemas.microsoft.com/office/powerpoint/2010/main" val="270189841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smtClean="0">
                <a:solidFill>
                  <a:schemeClr val="accent1"/>
                </a:solidFill>
              </a:rPr>
              <a:t>Constructeur</a:t>
            </a:r>
            <a:endParaRPr lang="fr-FR" dirty="0"/>
          </a:p>
        </p:txBody>
      </p:sp>
      <p:sp>
        <p:nvSpPr>
          <p:cNvPr id="3" name="Espace réservé du contenu 2"/>
          <p:cNvSpPr>
            <a:spLocks noGrp="1"/>
          </p:cNvSpPr>
          <p:nvPr>
            <p:ph idx="1"/>
          </p:nvPr>
        </p:nvSpPr>
        <p:spPr>
          <a:xfrm>
            <a:off x="457200" y="1950559"/>
            <a:ext cx="8229600" cy="4525963"/>
          </a:xfrm>
        </p:spPr>
        <p:txBody>
          <a:bodyPr>
            <a:normAutofit fontScale="77500" lnSpcReduction="20000"/>
          </a:bodyPr>
          <a:lstStyle/>
          <a:p>
            <a:r>
              <a:rPr lang="fr-FR" sz="3100" dirty="0" smtClean="0"/>
              <a:t>L’instanciation </a:t>
            </a:r>
            <a:r>
              <a:rPr lang="fr-FR" sz="3100" dirty="0"/>
              <a:t>d’une classe se fait avec le mot-clé </a:t>
            </a:r>
            <a:r>
              <a:rPr lang="fr-FR" sz="3100" b="1" dirty="0" smtClean="0"/>
              <a:t>new</a:t>
            </a:r>
            <a:r>
              <a:rPr lang="fr-FR" sz="3100" dirty="0" smtClean="0"/>
              <a:t> : </a:t>
            </a:r>
            <a:br>
              <a:rPr lang="fr-FR" sz="3100" dirty="0" smtClean="0"/>
            </a:br>
            <a:r>
              <a:rPr lang="fr-FR" sz="3100" dirty="0" smtClean="0"/>
              <a:t>			</a:t>
            </a:r>
            <a:r>
              <a:rPr lang="en-US" sz="3100" dirty="0"/>
              <a:t>$</a:t>
            </a:r>
            <a:r>
              <a:rPr lang="en-US" sz="3100" dirty="0" err="1"/>
              <a:t>monMail</a:t>
            </a:r>
            <a:r>
              <a:rPr lang="en-US" sz="3100" dirty="0"/>
              <a:t> = new  </a:t>
            </a:r>
            <a:r>
              <a:rPr lang="en-US" sz="3100" dirty="0" err="1"/>
              <a:t>SendMail</a:t>
            </a:r>
            <a:r>
              <a:rPr lang="en-US" sz="3100" dirty="0"/>
              <a:t>()</a:t>
            </a:r>
            <a:r>
              <a:rPr lang="en-US" sz="3100" dirty="0" smtClean="0"/>
              <a:t>;</a:t>
            </a:r>
          </a:p>
          <a:p>
            <a:r>
              <a:rPr lang="fr-FR" sz="3100" dirty="0" smtClean="0"/>
              <a:t>On </a:t>
            </a:r>
            <a:r>
              <a:rPr lang="fr-FR" sz="3100" dirty="0"/>
              <a:t>peut ajouter à la classe un </a:t>
            </a:r>
            <a:r>
              <a:rPr lang="fr-FR" sz="3100" dirty="0" smtClean="0"/>
              <a:t>constructeur </a:t>
            </a:r>
            <a:r>
              <a:rPr lang="fr-FR" sz="3100" dirty="0"/>
              <a:t>, avec la </a:t>
            </a:r>
            <a:r>
              <a:rPr lang="fr-FR" sz="3100" dirty="0" smtClean="0"/>
              <a:t>méthode </a:t>
            </a:r>
            <a:r>
              <a:rPr lang="en-US" sz="3100" b="1" dirty="0" smtClean="0"/>
              <a:t>__construct</a:t>
            </a:r>
            <a:r>
              <a:rPr lang="en-US" sz="3100" dirty="0" smtClean="0"/>
              <a:t> : </a:t>
            </a:r>
            <a:r>
              <a:rPr lang="en-US" dirty="0" smtClean="0"/>
              <a:t/>
            </a:r>
            <a:br>
              <a:rPr lang="en-US" dirty="0" smtClean="0"/>
            </a:br>
            <a:r>
              <a:rPr lang="en-US" dirty="0" smtClean="0"/>
              <a:t>		</a:t>
            </a:r>
            <a:r>
              <a:rPr lang="fr-FR" sz="2600" dirty="0" err="1"/>
              <a:t>function</a:t>
            </a:r>
            <a:r>
              <a:rPr lang="fr-FR" sz="2600" dirty="0"/>
              <a:t> __</a:t>
            </a:r>
            <a:r>
              <a:rPr lang="fr-FR" sz="2600" dirty="0" err="1"/>
              <a:t>construct</a:t>
            </a:r>
            <a:r>
              <a:rPr lang="fr-FR" sz="2600" dirty="0"/>
              <a:t> ($qui ,$objet ,$texte="???</a:t>
            </a:r>
            <a:r>
              <a:rPr lang="fr-FR" sz="2600" dirty="0" smtClean="0"/>
              <a:t>?</a:t>
            </a:r>
            <a:r>
              <a:rPr lang="fr-FR" sz="2400" dirty="0"/>
              <a:t> "</a:t>
            </a:r>
            <a:r>
              <a:rPr lang="fr-FR" sz="2600" dirty="0" smtClean="0"/>
              <a:t> ) {</a:t>
            </a:r>
            <a:r>
              <a:rPr lang="fr-FR" sz="2600" dirty="0"/>
              <a:t/>
            </a:r>
            <a:br>
              <a:rPr lang="fr-FR" sz="2600" dirty="0"/>
            </a:br>
            <a:r>
              <a:rPr lang="fr-FR" sz="2600" dirty="0" smtClean="0"/>
              <a:t>			$</a:t>
            </a:r>
            <a:r>
              <a:rPr lang="fr-FR" sz="2600" dirty="0" err="1"/>
              <a:t>this</a:t>
            </a:r>
            <a:r>
              <a:rPr lang="fr-FR" sz="2600" dirty="0"/>
              <a:t>-&gt;destinataire = $qui </a:t>
            </a:r>
            <a:r>
              <a:rPr lang="fr-FR" sz="2600" dirty="0" smtClean="0"/>
              <a:t>;</a:t>
            </a:r>
            <a:br>
              <a:rPr lang="fr-FR" sz="2600" dirty="0" smtClean="0"/>
            </a:br>
            <a:r>
              <a:rPr lang="fr-FR" sz="2600" dirty="0" smtClean="0"/>
              <a:t>			$</a:t>
            </a:r>
            <a:r>
              <a:rPr lang="fr-FR" sz="2600" dirty="0" err="1"/>
              <a:t>this</a:t>
            </a:r>
            <a:r>
              <a:rPr lang="fr-FR" sz="2600" dirty="0"/>
              <a:t>-&gt;objet = $objet </a:t>
            </a:r>
            <a:r>
              <a:rPr lang="fr-FR" sz="2600" dirty="0" smtClean="0"/>
              <a:t>;</a:t>
            </a:r>
            <a:br>
              <a:rPr lang="fr-FR" sz="2600" dirty="0" smtClean="0"/>
            </a:br>
            <a:r>
              <a:rPr lang="fr-FR" sz="2600" dirty="0" smtClean="0"/>
              <a:t>			$</a:t>
            </a:r>
            <a:r>
              <a:rPr lang="fr-FR" sz="2600" dirty="0" err="1"/>
              <a:t>this</a:t>
            </a:r>
            <a:r>
              <a:rPr lang="fr-FR" sz="2600" dirty="0"/>
              <a:t>-&gt;texte = $texte </a:t>
            </a:r>
            <a:r>
              <a:rPr lang="fr-FR" sz="2600" dirty="0" smtClean="0"/>
              <a:t>;</a:t>
            </a:r>
            <a:br>
              <a:rPr lang="fr-FR" sz="2600" dirty="0" smtClean="0"/>
            </a:br>
            <a:r>
              <a:rPr lang="fr-FR" sz="2600" dirty="0" smtClean="0"/>
              <a:t>		}</a:t>
            </a:r>
          </a:p>
          <a:p>
            <a:r>
              <a:rPr lang="fr-FR" sz="3100" dirty="0" smtClean="0"/>
              <a:t>Le constructeur ainsi défini est appelé automatiquement à la création d’un objet : </a:t>
            </a:r>
            <a:r>
              <a:rPr lang="fr-FR" sz="2600" dirty="0" smtClean="0"/>
              <a:t/>
            </a:r>
            <a:br>
              <a:rPr lang="fr-FR" sz="2600" dirty="0" smtClean="0"/>
            </a:br>
            <a:r>
              <a:rPr lang="fr-FR" sz="2600" dirty="0" smtClean="0"/>
              <a:t>		</a:t>
            </a:r>
            <a:r>
              <a:rPr lang="en-US" sz="2600" dirty="0"/>
              <a:t>$</a:t>
            </a:r>
            <a:r>
              <a:rPr lang="en-US" sz="2600" dirty="0" err="1"/>
              <a:t>monMail</a:t>
            </a:r>
            <a:r>
              <a:rPr lang="en-US" sz="2600" dirty="0"/>
              <a:t> = new  </a:t>
            </a:r>
            <a:r>
              <a:rPr lang="en-US" sz="2600" dirty="0" err="1"/>
              <a:t>SendMail</a:t>
            </a:r>
            <a:r>
              <a:rPr lang="en-US" sz="2600" dirty="0" smtClean="0"/>
              <a:t>(</a:t>
            </a:r>
            <a:br>
              <a:rPr lang="en-US" sz="2600" dirty="0" smtClean="0"/>
            </a:br>
            <a:r>
              <a:rPr lang="en-US" sz="2600" dirty="0" smtClean="0"/>
              <a:t>			</a:t>
            </a:r>
            <a:r>
              <a:rPr lang="fr-FR" sz="2600" dirty="0" smtClean="0"/>
              <a:t> </a:t>
            </a:r>
            <a:r>
              <a:rPr lang="fr-FR" sz="2600" dirty="0"/>
              <a:t>"</a:t>
            </a:r>
            <a:r>
              <a:rPr lang="fr-FR" sz="2600" dirty="0" err="1" smtClean="0"/>
              <a:t>info@unice.fr</a:t>
            </a:r>
            <a:r>
              <a:rPr lang="fr-FR" sz="2600" dirty="0" smtClean="0"/>
              <a:t>" ,</a:t>
            </a:r>
            <a:br>
              <a:rPr lang="fr-FR" sz="2600" dirty="0" smtClean="0"/>
            </a:br>
            <a:r>
              <a:rPr lang="fr-FR" sz="2600" dirty="0" smtClean="0"/>
              <a:t>			 </a:t>
            </a:r>
            <a:r>
              <a:rPr lang="fr-FR" sz="2600" dirty="0"/>
              <a:t>"</a:t>
            </a:r>
            <a:r>
              <a:rPr lang="fr-FR" sz="2600" dirty="0" smtClean="0"/>
              <a:t>CV" ,</a:t>
            </a:r>
            <a:br>
              <a:rPr lang="fr-FR" sz="2600" dirty="0" smtClean="0"/>
            </a:br>
            <a:r>
              <a:rPr lang="fr-FR" sz="2600" dirty="0" smtClean="0"/>
              <a:t>			"</a:t>
            </a:r>
            <a:r>
              <a:rPr lang="fr-FR" sz="2600" dirty="0"/>
              <a:t>Je </a:t>
            </a:r>
            <a:r>
              <a:rPr lang="fr-FR" sz="2600" dirty="0" smtClean="0"/>
              <a:t>souhaiterais m’inscrire à votre formation ..." )</a:t>
            </a:r>
            <a:r>
              <a:rPr lang="fr-FR" sz="2600" dirty="0"/>
              <a:t>;</a:t>
            </a:r>
            <a:endParaRPr lang="fr-FR" sz="2600"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240</a:t>
            </a:fld>
            <a:endParaRPr lang="fr-FR"/>
          </a:p>
        </p:txBody>
      </p:sp>
    </p:spTree>
    <p:extLst>
      <p:ext uri="{BB962C8B-B14F-4D97-AF65-F5344CB8AC3E}">
        <p14:creationId xmlns:p14="http://schemas.microsoft.com/office/powerpoint/2010/main" val="32080429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smtClean="0">
                <a:solidFill>
                  <a:schemeClr val="accent1"/>
                </a:solidFill>
              </a:rPr>
              <a:t>Mots réservés</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241</a:t>
            </a:fld>
            <a:endParaRPr lang="fr-F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711450106"/>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3056986"/>
                <a:gridCol w="5172614"/>
              </a:tblGrid>
              <a:tr h="370840">
                <a:tc>
                  <a:txBody>
                    <a:bodyPr/>
                    <a:lstStyle/>
                    <a:p>
                      <a:r>
                        <a:rPr lang="fr-FR" dirty="0" smtClean="0"/>
                        <a:t>Mots</a:t>
                      </a:r>
                      <a:r>
                        <a:rPr lang="fr-FR" baseline="0" dirty="0" smtClean="0"/>
                        <a:t> réservés</a:t>
                      </a:r>
                      <a:endParaRPr lang="fr-FR" dirty="0"/>
                    </a:p>
                  </a:txBody>
                  <a:tcPr/>
                </a:tc>
                <a:tc>
                  <a:txBody>
                    <a:bodyPr/>
                    <a:lstStyle/>
                    <a:p>
                      <a:r>
                        <a:rPr lang="fr-FR" dirty="0" smtClean="0"/>
                        <a:t>Définition</a:t>
                      </a:r>
                      <a:endParaRPr lang="fr-FR" dirty="0"/>
                    </a:p>
                  </a:txBody>
                  <a:tcPr/>
                </a:tc>
              </a:tr>
              <a:tr h="370840">
                <a:tc>
                  <a:txBody>
                    <a:bodyPr/>
                    <a:lstStyle/>
                    <a:p>
                      <a:r>
                        <a:rPr lang="fr-FR" dirty="0" smtClean="0"/>
                        <a:t>class</a:t>
                      </a:r>
                    </a:p>
                  </a:txBody>
                  <a:tcPr/>
                </a:tc>
                <a:tc>
                  <a:txBody>
                    <a:bodyPr/>
                    <a:lstStyle/>
                    <a:p>
                      <a:r>
                        <a:rPr lang="fr-FR" sz="1800" b="0" i="0" u="none" strike="noStrike" kern="1200" baseline="0" dirty="0" smtClean="0">
                          <a:solidFill>
                            <a:schemeClr val="dk1"/>
                          </a:solidFill>
                          <a:latin typeface="+mn-lt"/>
                          <a:ea typeface="+mn-ea"/>
                          <a:cs typeface="+mn-cs"/>
                        </a:rPr>
                        <a:t> Déclaration de classe</a:t>
                      </a:r>
                      <a:endParaRPr lang="fr-FR" dirty="0"/>
                    </a:p>
                  </a:txBody>
                  <a:tcPr/>
                </a:tc>
              </a:tr>
              <a:tr h="370840">
                <a:tc>
                  <a:txBody>
                    <a:bodyPr/>
                    <a:lstStyle/>
                    <a:p>
                      <a:r>
                        <a:rPr lang="fr-FR" dirty="0" err="1" smtClean="0"/>
                        <a:t>const</a:t>
                      </a:r>
                      <a:endParaRPr lang="fr-FR" dirty="0"/>
                    </a:p>
                  </a:txBody>
                  <a:tcPr/>
                </a:tc>
                <a:tc>
                  <a:txBody>
                    <a:bodyPr/>
                    <a:lstStyle/>
                    <a:p>
                      <a:r>
                        <a:rPr lang="fr-FR" sz="1800" b="0" i="0" u="none" strike="noStrike" kern="1200" baseline="0" dirty="0" smtClean="0">
                          <a:solidFill>
                            <a:schemeClr val="dk1"/>
                          </a:solidFill>
                          <a:latin typeface="+mn-lt"/>
                          <a:ea typeface="+mn-ea"/>
                          <a:cs typeface="+mn-cs"/>
                        </a:rPr>
                        <a:t> Déclaration de constante de classe</a:t>
                      </a:r>
                      <a:endParaRPr lang="fr-FR" dirty="0"/>
                    </a:p>
                  </a:txBody>
                  <a:tcPr/>
                </a:tc>
              </a:tr>
              <a:tr h="370840">
                <a:tc>
                  <a:txBody>
                    <a:bodyPr/>
                    <a:lstStyle/>
                    <a:p>
                      <a:r>
                        <a:rPr lang="fr-FR" dirty="0" err="1" smtClean="0"/>
                        <a:t>function</a:t>
                      </a:r>
                      <a:endParaRPr lang="fr-FR" dirty="0"/>
                    </a:p>
                  </a:txBody>
                  <a:tcPr/>
                </a:tc>
                <a:tc>
                  <a:txBody>
                    <a:bodyPr/>
                    <a:lstStyle/>
                    <a:p>
                      <a:r>
                        <a:rPr lang="fr-FR" sz="1800" b="0" i="0" u="none" strike="noStrike" kern="1200" baseline="0" dirty="0" smtClean="0">
                          <a:solidFill>
                            <a:schemeClr val="dk1"/>
                          </a:solidFill>
                          <a:latin typeface="+mn-lt"/>
                          <a:ea typeface="+mn-ea"/>
                          <a:cs typeface="+mn-cs"/>
                        </a:rPr>
                        <a:t> Déclaration d’une méthode</a:t>
                      </a:r>
                      <a:endParaRPr lang="fr-FR" dirty="0"/>
                    </a:p>
                  </a:txBody>
                  <a:tcPr/>
                </a:tc>
              </a:tr>
              <a:tr h="370840">
                <a:tc>
                  <a:txBody>
                    <a:bodyPr/>
                    <a:lstStyle/>
                    <a:p>
                      <a:r>
                        <a:rPr lang="fr-FR" dirty="0" smtClean="0"/>
                        <a:t>public/</a:t>
                      </a:r>
                      <a:r>
                        <a:rPr lang="fr-FR" dirty="0" err="1" smtClean="0"/>
                        <a:t>protected</a:t>
                      </a:r>
                      <a:r>
                        <a:rPr lang="fr-FR" dirty="0" smtClean="0"/>
                        <a:t>/</a:t>
                      </a:r>
                      <a:r>
                        <a:rPr lang="fr-FR" dirty="0" err="1" smtClean="0"/>
                        <a:t>private</a:t>
                      </a:r>
                      <a:endParaRPr lang="fr-FR" dirty="0"/>
                    </a:p>
                  </a:txBody>
                  <a:tcPr/>
                </a:tc>
                <a:tc>
                  <a:txBody>
                    <a:bodyPr/>
                    <a:lstStyle/>
                    <a:p>
                      <a:r>
                        <a:rPr lang="fr-FR" dirty="0" smtClean="0"/>
                        <a:t>Accès</a:t>
                      </a:r>
                      <a:endParaRPr lang="fr-FR" dirty="0"/>
                    </a:p>
                  </a:txBody>
                  <a:tcPr/>
                </a:tc>
              </a:tr>
              <a:tr h="370840">
                <a:tc>
                  <a:txBody>
                    <a:bodyPr/>
                    <a:lstStyle/>
                    <a:p>
                      <a:r>
                        <a:rPr lang="fr-FR" dirty="0" smtClean="0"/>
                        <a:t>self</a:t>
                      </a:r>
                      <a:endParaRPr lang="fr-FR" dirty="0"/>
                    </a:p>
                  </a:txBody>
                  <a:tcPr/>
                </a:tc>
                <a:tc>
                  <a:txBody>
                    <a:bodyPr/>
                    <a:lstStyle/>
                    <a:p>
                      <a:r>
                        <a:rPr lang="fr-FR" sz="1800" b="0" i="0" u="none" strike="noStrike" kern="1200" baseline="0" dirty="0" smtClean="0">
                          <a:solidFill>
                            <a:schemeClr val="dk1"/>
                          </a:solidFill>
                          <a:latin typeface="+mn-lt"/>
                          <a:ea typeface="+mn-ea"/>
                          <a:cs typeface="+mn-cs"/>
                        </a:rPr>
                        <a:t> la classe elle-même</a:t>
                      </a:r>
                      <a:endParaRPr lang="fr-FR" dirty="0"/>
                    </a:p>
                  </a:txBody>
                  <a:tcPr/>
                </a:tc>
              </a:tr>
              <a:tr h="370840">
                <a:tc>
                  <a:txBody>
                    <a:bodyPr/>
                    <a:lstStyle/>
                    <a:p>
                      <a:r>
                        <a:rPr lang="fr-FR" dirty="0" smtClean="0"/>
                        <a:t>parent</a:t>
                      </a:r>
                      <a:endParaRPr lang="fr-FR" dirty="0"/>
                    </a:p>
                  </a:txBody>
                  <a:tcPr/>
                </a:tc>
                <a:tc>
                  <a:txBody>
                    <a:bodyPr/>
                    <a:lstStyle/>
                    <a:p>
                      <a:r>
                        <a:rPr lang="fr-FR" sz="1800" b="0" i="0" u="none" strike="noStrike" kern="1200" baseline="0" dirty="0" smtClean="0">
                          <a:solidFill>
                            <a:schemeClr val="dk1"/>
                          </a:solidFill>
                          <a:latin typeface="+mn-lt"/>
                          <a:ea typeface="+mn-ea"/>
                          <a:cs typeface="+mn-cs"/>
                        </a:rPr>
                        <a:t> la classe parent</a:t>
                      </a:r>
                      <a:endParaRPr lang="fr-FR" dirty="0"/>
                    </a:p>
                  </a:txBody>
                  <a:tcPr/>
                </a:tc>
              </a:tr>
              <a:tr h="370840">
                <a:tc>
                  <a:txBody>
                    <a:bodyPr/>
                    <a:lstStyle/>
                    <a:p>
                      <a:r>
                        <a:rPr lang="fr-FR" dirty="0" err="1" smtClean="0"/>
                        <a:t>static</a:t>
                      </a:r>
                      <a:endParaRPr lang="fr-FR" dirty="0"/>
                    </a:p>
                  </a:txBody>
                  <a:tcPr/>
                </a:tc>
                <a:tc>
                  <a:txBody>
                    <a:bodyPr/>
                    <a:lstStyle/>
                    <a:p>
                      <a:r>
                        <a:rPr lang="fr-FR" sz="1800" b="0" i="0" u="none" strike="noStrike" kern="1200" baseline="0" dirty="0" smtClean="0">
                          <a:solidFill>
                            <a:schemeClr val="dk1"/>
                          </a:solidFill>
                          <a:latin typeface="+mn-lt"/>
                          <a:ea typeface="+mn-ea"/>
                          <a:cs typeface="+mn-cs"/>
                        </a:rPr>
                        <a:t> méthode de classe (statique)</a:t>
                      </a:r>
                      <a:endParaRPr lang="fr-FR" dirty="0"/>
                    </a:p>
                  </a:txBody>
                  <a:tcPr/>
                </a:tc>
              </a:tr>
              <a:tr h="370840">
                <a:tc>
                  <a:txBody>
                    <a:bodyPr/>
                    <a:lstStyle/>
                    <a:p>
                      <a:r>
                        <a:rPr lang="fr-FR" dirty="0" err="1" smtClean="0"/>
                        <a:t>extends</a:t>
                      </a:r>
                      <a:endParaRPr lang="fr-FR" dirty="0"/>
                    </a:p>
                  </a:txBody>
                  <a:tcPr/>
                </a:tc>
                <a:tc>
                  <a:txBody>
                    <a:bodyPr/>
                    <a:lstStyle/>
                    <a:p>
                      <a:r>
                        <a:rPr lang="fr-FR" sz="1800" b="0" i="0" u="none" strike="noStrike" kern="1200" baseline="0" dirty="0" smtClean="0">
                          <a:solidFill>
                            <a:schemeClr val="dk1"/>
                          </a:solidFill>
                          <a:latin typeface="+mn-lt"/>
                          <a:ea typeface="+mn-ea"/>
                          <a:cs typeface="+mn-cs"/>
                        </a:rPr>
                        <a:t> Héritage de classe</a:t>
                      </a:r>
                      <a:endParaRPr lang="fr-FR" dirty="0"/>
                    </a:p>
                  </a:txBody>
                  <a:tcPr/>
                </a:tc>
              </a:tr>
              <a:tr h="370840">
                <a:tc>
                  <a:txBody>
                    <a:bodyPr/>
                    <a:lstStyle/>
                    <a:p>
                      <a:r>
                        <a:rPr lang="fr-FR" dirty="0" err="1" smtClean="0"/>
                        <a:t>implements</a:t>
                      </a:r>
                      <a:endParaRPr lang="fr-FR" dirty="0"/>
                    </a:p>
                  </a:txBody>
                  <a:tcPr/>
                </a:tc>
                <a:tc>
                  <a:txBody>
                    <a:bodyPr/>
                    <a:lstStyle/>
                    <a:p>
                      <a:r>
                        <a:rPr lang="fr-FR" sz="1800" b="0" i="0" u="none" strike="noStrike" kern="1200" baseline="0" dirty="0" smtClean="0">
                          <a:solidFill>
                            <a:schemeClr val="dk1"/>
                          </a:solidFill>
                          <a:latin typeface="+mn-lt"/>
                          <a:ea typeface="+mn-ea"/>
                          <a:cs typeface="+mn-cs"/>
                        </a:rPr>
                        <a:t> Implémentation d’une interface</a:t>
                      </a:r>
                      <a:endParaRPr lang="fr-FR" dirty="0"/>
                    </a:p>
                  </a:txBody>
                  <a:tcPr/>
                </a:tc>
              </a:tr>
            </a:tbl>
          </a:graphicData>
        </a:graphic>
      </p:graphicFrame>
      <p:sp>
        <p:nvSpPr>
          <p:cNvPr id="7" name="ZoneTexte 6"/>
          <p:cNvSpPr txBox="1"/>
          <p:nvPr/>
        </p:nvSpPr>
        <p:spPr>
          <a:xfrm>
            <a:off x="1072853" y="5638587"/>
            <a:ext cx="7314823" cy="646331"/>
          </a:xfrm>
          <a:prstGeom prst="rect">
            <a:avLst/>
          </a:prstGeom>
          <a:noFill/>
        </p:spPr>
        <p:txBody>
          <a:bodyPr wrap="none" rtlCol="0">
            <a:spAutoFit/>
          </a:bodyPr>
          <a:lstStyle/>
          <a:p>
            <a:pPr marL="285750" indent="-285750">
              <a:buFont typeface="Arial"/>
              <a:buChar char="•"/>
            </a:pPr>
            <a:r>
              <a:rPr lang="fr-FR" dirty="0"/>
              <a:t> Les mots clefs "self" et "parent" sont utiles pour accéder à une propriété</a:t>
            </a:r>
          </a:p>
          <a:p>
            <a:r>
              <a:rPr lang="fr-FR" dirty="0"/>
              <a:t>ou méthode (statique ou non) de la classe elle-même ou de son parent.</a:t>
            </a:r>
          </a:p>
        </p:txBody>
      </p:sp>
    </p:spTree>
    <p:extLst>
      <p:ext uri="{BB962C8B-B14F-4D97-AF65-F5344CB8AC3E}">
        <p14:creationId xmlns:p14="http://schemas.microsoft.com/office/powerpoint/2010/main" val="54656221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a:solidFill>
                  <a:schemeClr val="accent1"/>
                </a:solidFill>
              </a:rPr>
              <a:t>Mots réservés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39056175"/>
              </p:ext>
            </p:extLst>
          </p:nvPr>
        </p:nvGraphicFramePr>
        <p:xfrm>
          <a:off x="457200" y="2147650"/>
          <a:ext cx="8229600" cy="2966720"/>
        </p:xfrm>
        <a:graphic>
          <a:graphicData uri="http://schemas.openxmlformats.org/drawingml/2006/table">
            <a:tbl>
              <a:tblPr firstRow="1" bandRow="1">
                <a:tableStyleId>{5C22544A-7EE6-4342-B048-85BDC9FD1C3A}</a:tableStyleId>
              </a:tblPr>
              <a:tblGrid>
                <a:gridCol w="2214019"/>
                <a:gridCol w="6015581"/>
              </a:tblGrid>
              <a:tr h="370840">
                <a:tc>
                  <a:txBody>
                    <a:bodyPr/>
                    <a:lstStyle/>
                    <a:p>
                      <a:r>
                        <a:rPr lang="fr-FR" sz="1400" dirty="0" smtClean="0"/>
                        <a:t>Mots</a:t>
                      </a:r>
                      <a:r>
                        <a:rPr lang="fr-FR" sz="1400" baseline="0" dirty="0" smtClean="0"/>
                        <a:t> réservés</a:t>
                      </a:r>
                      <a:endParaRPr lang="fr-FR" sz="1400" dirty="0"/>
                    </a:p>
                  </a:txBody>
                  <a:tcPr/>
                </a:tc>
                <a:tc>
                  <a:txBody>
                    <a:bodyPr/>
                    <a:lstStyle/>
                    <a:p>
                      <a:r>
                        <a:rPr lang="fr-FR" sz="1400" dirty="0" smtClean="0"/>
                        <a:t>Définition</a:t>
                      </a:r>
                      <a:endParaRPr lang="fr-FR" sz="1400" dirty="0"/>
                    </a:p>
                  </a:txBody>
                  <a:tcPr/>
                </a:tc>
              </a:tr>
              <a:tr h="370840">
                <a:tc>
                  <a:txBody>
                    <a:bodyPr/>
                    <a:lstStyle/>
                    <a:p>
                      <a:r>
                        <a:rPr lang="fr-FR" sz="1400" b="0" i="0" u="none" strike="noStrike" kern="1200" baseline="0" dirty="0" smtClean="0">
                          <a:solidFill>
                            <a:schemeClr val="dk1"/>
                          </a:solidFill>
                          <a:latin typeface="+mn-lt"/>
                          <a:ea typeface="+mn-ea"/>
                          <a:cs typeface="+mn-cs"/>
                        </a:rPr>
                        <a:t>__</a:t>
                      </a:r>
                      <a:r>
                        <a:rPr lang="fr-FR" sz="1400" b="0" i="0" u="none" strike="noStrike" kern="1200" baseline="0" dirty="0" err="1" smtClean="0">
                          <a:solidFill>
                            <a:schemeClr val="dk1"/>
                          </a:solidFill>
                          <a:latin typeface="+mn-lt"/>
                          <a:ea typeface="+mn-ea"/>
                          <a:cs typeface="+mn-cs"/>
                        </a:rPr>
                        <a:t>construct</a:t>
                      </a:r>
                      <a:r>
                        <a:rPr lang="fr-FR"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Constructeur de la classe</a:t>
                      </a:r>
                      <a:endParaRPr lang="fr-FR" sz="1400" dirty="0"/>
                    </a:p>
                  </a:txBody>
                  <a:tcPr/>
                </a:tc>
              </a:tr>
              <a:tr h="370840">
                <a:tc>
                  <a:txBody>
                    <a:bodyPr/>
                    <a:lstStyle/>
                    <a:p>
                      <a:r>
                        <a:rPr lang="pt-BR" sz="1400" b="0" i="0" u="none" strike="noStrike" kern="1200" baseline="0" dirty="0" smtClean="0">
                          <a:solidFill>
                            <a:schemeClr val="dk1"/>
                          </a:solidFill>
                          <a:latin typeface="+mn-lt"/>
                          <a:ea typeface="+mn-ea"/>
                          <a:cs typeface="+mn-cs"/>
                        </a:rPr>
                        <a:t>__</a:t>
                      </a:r>
                      <a:r>
                        <a:rPr lang="pt-BR" sz="1400" b="0" i="0" u="none" strike="noStrike" kern="1200" baseline="0" dirty="0" err="1" smtClean="0">
                          <a:solidFill>
                            <a:schemeClr val="dk1"/>
                          </a:solidFill>
                          <a:latin typeface="+mn-lt"/>
                          <a:ea typeface="+mn-ea"/>
                          <a:cs typeface="+mn-cs"/>
                        </a:rPr>
                        <a:t>destruct</a:t>
                      </a:r>
                      <a:r>
                        <a:rPr lang="pt-BR"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Destructeur de la classe</a:t>
                      </a:r>
                      <a:endParaRPr lang="fr-FR" sz="1400" dirty="0"/>
                    </a:p>
                  </a:txBody>
                  <a:tcPr/>
                </a:tc>
              </a:tr>
              <a:tr h="370840">
                <a:tc>
                  <a:txBody>
                    <a:bodyPr/>
                    <a:lstStyle/>
                    <a:p>
                      <a:r>
                        <a:rPr lang="fr-FR" sz="1400" b="0" i="0" u="none" strike="noStrike" kern="1200" baseline="0" dirty="0" smtClean="0">
                          <a:solidFill>
                            <a:schemeClr val="dk1"/>
                          </a:solidFill>
                          <a:latin typeface="+mn-lt"/>
                          <a:ea typeface="+mn-ea"/>
                          <a:cs typeface="+mn-cs"/>
                        </a:rPr>
                        <a:t>__set()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Déclenchée lors de l’accès en écriture à une propriété inexistante</a:t>
                      </a:r>
                      <a:endParaRPr lang="fr-FR" sz="1400" dirty="0"/>
                    </a:p>
                  </a:txBody>
                  <a:tcPr/>
                </a:tc>
              </a:tr>
              <a:tr h="370840">
                <a:tc>
                  <a:txBody>
                    <a:bodyPr/>
                    <a:lstStyle/>
                    <a:p>
                      <a:r>
                        <a:rPr lang="fr-FR" sz="1400" b="0" i="0" u="none" strike="noStrike" kern="1200" baseline="0" dirty="0" smtClean="0">
                          <a:solidFill>
                            <a:schemeClr val="dk1"/>
                          </a:solidFill>
                          <a:latin typeface="+mn-lt"/>
                          <a:ea typeface="+mn-ea"/>
                          <a:cs typeface="+mn-cs"/>
                        </a:rPr>
                        <a:t>__</a:t>
                      </a:r>
                      <a:r>
                        <a:rPr lang="fr-FR" sz="1400" b="0" i="0" u="none" strike="noStrike" kern="1200" baseline="0" dirty="0" err="1" smtClean="0">
                          <a:solidFill>
                            <a:schemeClr val="dk1"/>
                          </a:solidFill>
                          <a:latin typeface="+mn-lt"/>
                          <a:ea typeface="+mn-ea"/>
                          <a:cs typeface="+mn-cs"/>
                        </a:rPr>
                        <a:t>get</a:t>
                      </a:r>
                      <a:r>
                        <a:rPr lang="fr-FR"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Déclenchée lors de l’accès en lecture à une propriété inexistante</a:t>
                      </a:r>
                      <a:endParaRPr lang="fr-FR" sz="1400" dirty="0"/>
                    </a:p>
                  </a:txBody>
                  <a:tcPr/>
                </a:tc>
              </a:tr>
              <a:tr h="370840">
                <a:tc>
                  <a:txBody>
                    <a:bodyPr/>
                    <a:lstStyle/>
                    <a:p>
                      <a:r>
                        <a:rPr lang="en-US" sz="1400" b="0" i="0" u="none" strike="noStrike" kern="1200" baseline="0" dirty="0" smtClean="0">
                          <a:solidFill>
                            <a:schemeClr val="dk1"/>
                          </a:solidFill>
                          <a:latin typeface="+mn-lt"/>
                          <a:ea typeface="+mn-ea"/>
                          <a:cs typeface="+mn-cs"/>
                        </a:rPr>
                        <a:t>__call()</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Déclenchée lors de l’appel d’une méthode inexistante de la classe</a:t>
                      </a:r>
                      <a:endParaRPr lang="fr-FR" sz="1400" dirty="0"/>
                    </a:p>
                  </a:txBody>
                  <a:tcPr/>
                </a:tc>
              </a:tr>
              <a:tr h="370840">
                <a:tc>
                  <a:txBody>
                    <a:bodyPr/>
                    <a:lstStyle/>
                    <a:p>
                      <a:r>
                        <a:rPr lang="en-US" sz="1400" b="0" i="0" u="none" strike="noStrike" kern="1200" baseline="0" dirty="0" smtClean="0">
                          <a:solidFill>
                            <a:schemeClr val="dk1"/>
                          </a:solidFill>
                          <a:latin typeface="+mn-lt"/>
                          <a:ea typeface="+mn-ea"/>
                          <a:cs typeface="+mn-cs"/>
                        </a:rPr>
                        <a:t>__</a:t>
                      </a:r>
                      <a:r>
                        <a:rPr lang="en-US" sz="1400" b="0" i="0" u="none" strike="noStrike" kern="1200" baseline="0" dirty="0" err="1" smtClean="0">
                          <a:solidFill>
                            <a:schemeClr val="dk1"/>
                          </a:solidFill>
                          <a:latin typeface="+mn-lt"/>
                          <a:ea typeface="+mn-ea"/>
                          <a:cs typeface="+mn-cs"/>
                        </a:rPr>
                        <a:t>callstatic</a:t>
                      </a:r>
                      <a:r>
                        <a:rPr lang="en-US" sz="1400" b="0" i="0" u="none" strike="noStrike" kern="1200" baseline="0" dirty="0" smtClean="0">
                          <a:solidFill>
                            <a:schemeClr val="dk1"/>
                          </a:solidFill>
                          <a:latin typeface="+mn-lt"/>
                          <a:ea typeface="+mn-ea"/>
                          <a:cs typeface="+mn-cs"/>
                        </a:rPr>
                        <a:t>()</a:t>
                      </a:r>
                    </a:p>
                  </a:txBody>
                  <a:tcPr/>
                </a:tc>
                <a:tc>
                  <a:txBody>
                    <a:bodyPr/>
                    <a:lstStyle/>
                    <a:p>
                      <a:r>
                        <a:rPr lang="fr-FR" sz="1400" b="0" i="0" u="none" strike="noStrike" kern="1200" baseline="0" dirty="0" smtClean="0">
                          <a:solidFill>
                            <a:schemeClr val="dk1"/>
                          </a:solidFill>
                          <a:latin typeface="+mn-lt"/>
                          <a:ea typeface="+mn-ea"/>
                          <a:cs typeface="+mn-cs"/>
                        </a:rPr>
                        <a:t>Déclenchée lors de l’appel d’une méthode statique inexistante de la classe</a:t>
                      </a:r>
                    </a:p>
                  </a:txBody>
                  <a:tcPr/>
                </a:tc>
              </a:tr>
              <a:tr h="370840">
                <a:tc>
                  <a:txBody>
                    <a:bodyPr/>
                    <a:lstStyle/>
                    <a:p>
                      <a:r>
                        <a:rPr lang="fr-FR" sz="1400" b="0" i="0" u="none" strike="noStrike" kern="1200" baseline="0" dirty="0" smtClean="0">
                          <a:solidFill>
                            <a:schemeClr val="dk1"/>
                          </a:solidFill>
                          <a:latin typeface="+mn-lt"/>
                          <a:ea typeface="+mn-ea"/>
                          <a:cs typeface="+mn-cs"/>
                        </a:rPr>
                        <a:t>__</a:t>
                      </a:r>
                      <a:r>
                        <a:rPr lang="fr-FR" sz="1400" b="0" i="0" u="none" strike="noStrike" kern="1200" baseline="0" dirty="0" err="1" smtClean="0">
                          <a:solidFill>
                            <a:schemeClr val="dk1"/>
                          </a:solidFill>
                          <a:latin typeface="+mn-lt"/>
                          <a:ea typeface="+mn-ea"/>
                          <a:cs typeface="+mn-cs"/>
                        </a:rPr>
                        <a:t>isset</a:t>
                      </a:r>
                      <a:r>
                        <a:rPr lang="fr-FR"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Déclenchée si on applique </a:t>
                      </a:r>
                      <a:r>
                        <a:rPr lang="fr-FR" sz="1400" b="0" i="0" u="none" strike="noStrike" kern="1200" baseline="0" dirty="0" err="1" smtClean="0">
                          <a:solidFill>
                            <a:schemeClr val="dk1"/>
                          </a:solidFill>
                          <a:latin typeface="+mn-lt"/>
                          <a:ea typeface="+mn-ea"/>
                          <a:cs typeface="+mn-cs"/>
                        </a:rPr>
                        <a:t>isset</a:t>
                      </a:r>
                      <a:r>
                        <a:rPr lang="fr-FR" sz="1400" b="0" i="0" u="none" strike="noStrike" kern="1200" baseline="0" dirty="0" smtClean="0">
                          <a:solidFill>
                            <a:schemeClr val="dk1"/>
                          </a:solidFill>
                          <a:latin typeface="+mn-lt"/>
                          <a:ea typeface="+mn-ea"/>
                          <a:cs typeface="+mn-cs"/>
                        </a:rPr>
                        <a:t>() à une propriété inexistante</a:t>
                      </a:r>
                      <a:endParaRPr lang="fr-FR" sz="1400" dirty="0"/>
                    </a:p>
                  </a:txBody>
                  <a:tcPr/>
                </a:tc>
              </a:tr>
            </a:tbl>
          </a:graphicData>
        </a:graphic>
      </p:graphicFrame>
      <p:sp>
        <p:nvSpPr>
          <p:cNvPr id="4" name="Espace réservé du numéro de diapositive 3"/>
          <p:cNvSpPr>
            <a:spLocks noGrp="1"/>
          </p:cNvSpPr>
          <p:nvPr>
            <p:ph type="sldNum" sz="quarter" idx="12"/>
          </p:nvPr>
        </p:nvSpPr>
        <p:spPr/>
        <p:txBody>
          <a:bodyPr/>
          <a:lstStyle/>
          <a:p>
            <a:fld id="{4157A912-E82F-644A-B1CA-32942584C365}" type="slidenum">
              <a:rPr lang="fr-FR" smtClean="0"/>
              <a:t>242</a:t>
            </a:fld>
            <a:endParaRPr lang="fr-FR"/>
          </a:p>
        </p:txBody>
      </p:sp>
    </p:spTree>
    <p:extLst>
      <p:ext uri="{BB962C8B-B14F-4D97-AF65-F5344CB8AC3E}">
        <p14:creationId xmlns:p14="http://schemas.microsoft.com/office/powerpoint/2010/main" val="229984488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a:solidFill>
                  <a:schemeClr val="accent1"/>
                </a:solidFill>
              </a:rPr>
              <a:t>Mots réservés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34452032"/>
              </p:ext>
            </p:extLst>
          </p:nvPr>
        </p:nvGraphicFramePr>
        <p:xfrm>
          <a:off x="457200" y="1600200"/>
          <a:ext cx="8229600" cy="427735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r-FR" sz="1400" dirty="0" smtClean="0"/>
                        <a:t>Mots</a:t>
                      </a:r>
                      <a:r>
                        <a:rPr lang="fr-FR" sz="1400" baseline="0" dirty="0" smtClean="0"/>
                        <a:t> réservés</a:t>
                      </a:r>
                      <a:endParaRPr lang="fr-FR" sz="1400" dirty="0"/>
                    </a:p>
                  </a:txBody>
                  <a:tcPr/>
                </a:tc>
                <a:tc>
                  <a:txBody>
                    <a:bodyPr/>
                    <a:lstStyle/>
                    <a:p>
                      <a:r>
                        <a:rPr lang="fr-FR" sz="1400" dirty="0" smtClean="0"/>
                        <a:t>Définition</a:t>
                      </a:r>
                      <a:endParaRPr lang="fr-FR" sz="1400" dirty="0"/>
                    </a:p>
                  </a:txBody>
                  <a:tcPr/>
                </a:tc>
              </a:tr>
              <a:tr h="370840">
                <a:tc>
                  <a:txBody>
                    <a:bodyPr/>
                    <a:lstStyle/>
                    <a:p>
                      <a:r>
                        <a:rPr lang="nb-NO" sz="1400" b="0" i="0" u="none" strike="noStrike" kern="1200" baseline="0" dirty="0" smtClean="0">
                          <a:solidFill>
                            <a:schemeClr val="dk1"/>
                          </a:solidFill>
                          <a:latin typeface="+mn-lt"/>
                          <a:ea typeface="+mn-ea"/>
                          <a:cs typeface="+mn-cs"/>
                        </a:rPr>
                        <a:t>__</a:t>
                      </a:r>
                      <a:r>
                        <a:rPr lang="nb-NO" sz="1400" b="0" i="0" u="none" strike="noStrike" kern="1200" baseline="0" dirty="0" err="1" smtClean="0">
                          <a:solidFill>
                            <a:schemeClr val="dk1"/>
                          </a:solidFill>
                          <a:latin typeface="+mn-lt"/>
                          <a:ea typeface="+mn-ea"/>
                          <a:cs typeface="+mn-cs"/>
                        </a:rPr>
                        <a:t>unset</a:t>
                      </a:r>
                      <a:r>
                        <a:rPr lang="nb-NO"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Déclenchée si on applique </a:t>
                      </a:r>
                      <a:r>
                        <a:rPr lang="fr-FR" sz="1400" b="0" i="0" u="none" strike="noStrike" kern="1200" baseline="0" dirty="0" err="1" smtClean="0">
                          <a:solidFill>
                            <a:schemeClr val="dk1"/>
                          </a:solidFill>
                          <a:latin typeface="+mn-lt"/>
                          <a:ea typeface="+mn-ea"/>
                          <a:cs typeface="+mn-cs"/>
                        </a:rPr>
                        <a:t>unset</a:t>
                      </a:r>
                      <a:r>
                        <a:rPr lang="fr-FR" sz="1400" b="0" i="0" u="none" strike="noStrike" kern="1200" baseline="0" dirty="0" smtClean="0">
                          <a:solidFill>
                            <a:schemeClr val="dk1"/>
                          </a:solidFill>
                          <a:latin typeface="+mn-lt"/>
                          <a:ea typeface="+mn-ea"/>
                          <a:cs typeface="+mn-cs"/>
                        </a:rPr>
                        <a:t>() à une propriété inexistante</a:t>
                      </a:r>
                      <a:endParaRPr lang="fr-FR" sz="1400" dirty="0"/>
                    </a:p>
                  </a:txBody>
                  <a:tcPr/>
                </a:tc>
              </a:tr>
              <a:tr h="370840">
                <a:tc>
                  <a:txBody>
                    <a:bodyPr/>
                    <a:lstStyle/>
                    <a:p>
                      <a:r>
                        <a:rPr lang="nl-NL" sz="1400" b="0" i="0" u="none" strike="noStrike" kern="1200" baseline="0" dirty="0" smtClean="0">
                          <a:solidFill>
                            <a:schemeClr val="dk1"/>
                          </a:solidFill>
                          <a:latin typeface="+mn-lt"/>
                          <a:ea typeface="+mn-ea"/>
                          <a:cs typeface="+mn-cs"/>
                        </a:rPr>
                        <a:t>__sleep()</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Exécutée si la fonction </a:t>
                      </a:r>
                      <a:r>
                        <a:rPr lang="fr-FR" sz="1400" b="0" i="0" u="none" strike="noStrike" kern="1200" baseline="0" dirty="0" err="1" smtClean="0">
                          <a:solidFill>
                            <a:schemeClr val="dk1"/>
                          </a:solidFill>
                          <a:latin typeface="+mn-lt"/>
                          <a:ea typeface="+mn-ea"/>
                          <a:cs typeface="+mn-cs"/>
                        </a:rPr>
                        <a:t>serialize</a:t>
                      </a:r>
                      <a:r>
                        <a:rPr lang="fr-FR" sz="1400" b="0" i="0" u="none" strike="noStrike" kern="1200" baseline="0" dirty="0" smtClean="0">
                          <a:solidFill>
                            <a:schemeClr val="dk1"/>
                          </a:solidFill>
                          <a:latin typeface="+mn-lt"/>
                          <a:ea typeface="+mn-ea"/>
                          <a:cs typeface="+mn-cs"/>
                        </a:rPr>
                        <a:t>() est appliquée à l’objet</a:t>
                      </a:r>
                      <a:endParaRPr lang="fr-FR" sz="1400" dirty="0"/>
                    </a:p>
                  </a:txBody>
                  <a:tcPr/>
                </a:tc>
              </a:tr>
              <a:tr h="370840">
                <a:tc>
                  <a:txBody>
                    <a:bodyPr/>
                    <a:lstStyle/>
                    <a:p>
                      <a:r>
                        <a:rPr lang="nl-NL" sz="1400" b="0" i="0" u="none" strike="noStrike" kern="1200" baseline="0" dirty="0" smtClean="0">
                          <a:solidFill>
                            <a:schemeClr val="dk1"/>
                          </a:solidFill>
                          <a:latin typeface="+mn-lt"/>
                          <a:ea typeface="+mn-ea"/>
                          <a:cs typeface="+mn-cs"/>
                        </a:rPr>
                        <a:t>__</a:t>
                      </a:r>
                      <a:r>
                        <a:rPr lang="nl-NL" sz="1400" b="0" i="0" u="none" strike="noStrike" kern="1200" baseline="0" dirty="0" err="1" smtClean="0">
                          <a:solidFill>
                            <a:schemeClr val="dk1"/>
                          </a:solidFill>
                          <a:latin typeface="+mn-lt"/>
                          <a:ea typeface="+mn-ea"/>
                          <a:cs typeface="+mn-cs"/>
                        </a:rPr>
                        <a:t>wakeup</a:t>
                      </a:r>
                      <a:r>
                        <a:rPr lang="nl-NL"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Exécutée si la fonction </a:t>
                      </a:r>
                      <a:r>
                        <a:rPr lang="fr-FR" sz="1400" b="0" i="0" u="none" strike="noStrike" kern="1200" baseline="0" dirty="0" err="1" smtClean="0">
                          <a:solidFill>
                            <a:schemeClr val="dk1"/>
                          </a:solidFill>
                          <a:latin typeface="+mn-lt"/>
                          <a:ea typeface="+mn-ea"/>
                          <a:cs typeface="+mn-cs"/>
                        </a:rPr>
                        <a:t>unserialize</a:t>
                      </a:r>
                      <a:r>
                        <a:rPr lang="fr-FR" sz="1400" b="0" i="0" u="none" strike="noStrike" kern="1200" baseline="0" dirty="0" smtClean="0">
                          <a:solidFill>
                            <a:schemeClr val="dk1"/>
                          </a:solidFill>
                          <a:latin typeface="+mn-lt"/>
                          <a:ea typeface="+mn-ea"/>
                          <a:cs typeface="+mn-cs"/>
                        </a:rPr>
                        <a:t>() est appliquée à l’objet</a:t>
                      </a:r>
                      <a:endParaRPr lang="fr-FR" sz="1400" dirty="0"/>
                    </a:p>
                  </a:txBody>
                  <a:tcPr/>
                </a:tc>
              </a:tr>
              <a:tr h="370840">
                <a:tc>
                  <a:txBody>
                    <a:bodyPr/>
                    <a:lstStyle/>
                    <a:p>
                      <a:r>
                        <a:rPr lang="fr-FR" sz="1400" b="0" i="0" u="none" strike="noStrike" kern="1200" baseline="0" dirty="0" smtClean="0">
                          <a:solidFill>
                            <a:schemeClr val="dk1"/>
                          </a:solidFill>
                          <a:latin typeface="+mn-lt"/>
                          <a:ea typeface="+mn-ea"/>
                          <a:cs typeface="+mn-cs"/>
                        </a:rPr>
                        <a:t>__</a:t>
                      </a:r>
                      <a:r>
                        <a:rPr lang="fr-FR" sz="1400" b="0" i="0" u="none" strike="noStrike" kern="1200" baseline="0" dirty="0" err="1" smtClean="0">
                          <a:solidFill>
                            <a:schemeClr val="dk1"/>
                          </a:solidFill>
                          <a:latin typeface="+mn-lt"/>
                          <a:ea typeface="+mn-ea"/>
                          <a:cs typeface="+mn-cs"/>
                        </a:rPr>
                        <a:t>toString</a:t>
                      </a:r>
                      <a:r>
                        <a:rPr lang="fr-FR" sz="1400" b="0" i="0" u="none" strike="noStrike" kern="1200" baseline="0" dirty="0" smtClean="0">
                          <a:solidFill>
                            <a:schemeClr val="dk1"/>
                          </a:solidFill>
                          <a:latin typeface="+mn-lt"/>
                          <a:ea typeface="+mn-ea"/>
                          <a:cs typeface="+mn-cs"/>
                        </a:rPr>
                        <a:t>()</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Appelée lorsque l’on essaie d’afficher directement l’objet : </a:t>
                      </a:r>
                      <a:r>
                        <a:rPr lang="fr-FR" sz="1400" b="0" i="0" u="none" strike="noStrike" kern="1200" baseline="0" dirty="0" err="1" smtClean="0">
                          <a:solidFill>
                            <a:schemeClr val="dk1"/>
                          </a:solidFill>
                          <a:latin typeface="+mn-lt"/>
                          <a:ea typeface="+mn-ea"/>
                          <a:cs typeface="+mn-cs"/>
                        </a:rPr>
                        <a:t>echo</a:t>
                      </a:r>
                      <a:r>
                        <a:rPr lang="fr-FR" sz="1400" b="0" i="0" u="none" strike="noStrike" kern="1200" baseline="0" dirty="0" smtClean="0">
                          <a:solidFill>
                            <a:schemeClr val="dk1"/>
                          </a:solidFill>
                          <a:latin typeface="+mn-lt"/>
                          <a:ea typeface="+mn-ea"/>
                          <a:cs typeface="+mn-cs"/>
                        </a:rPr>
                        <a:t> $</a:t>
                      </a:r>
                      <a:r>
                        <a:rPr lang="fr-FR" sz="1400" b="0" i="0" u="none" strike="noStrike" kern="1200" baseline="0" dirty="0" err="1" smtClean="0">
                          <a:solidFill>
                            <a:schemeClr val="dk1"/>
                          </a:solidFill>
                          <a:latin typeface="+mn-lt"/>
                          <a:ea typeface="+mn-ea"/>
                          <a:cs typeface="+mn-cs"/>
                        </a:rPr>
                        <a:t>object</a:t>
                      </a:r>
                      <a:endParaRPr lang="fr-FR"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dirty="0" smtClean="0">
                          <a:solidFill>
                            <a:schemeClr val="dk1"/>
                          </a:solidFill>
                          <a:latin typeface="+mn-lt"/>
                          <a:ea typeface="+mn-ea"/>
                          <a:cs typeface="+mn-cs"/>
                        </a:rPr>
                        <a:t>__</a:t>
                      </a:r>
                      <a:r>
                        <a:rPr lang="fr-FR" sz="1400" b="0" i="0" u="none" strike="noStrike" kern="1200" baseline="0" dirty="0" err="1" smtClean="0">
                          <a:solidFill>
                            <a:schemeClr val="dk1"/>
                          </a:solidFill>
                          <a:latin typeface="+mn-lt"/>
                          <a:ea typeface="+mn-ea"/>
                          <a:cs typeface="+mn-cs"/>
                        </a:rPr>
                        <a:t>set_state</a:t>
                      </a:r>
                      <a:r>
                        <a:rPr lang="fr-FR" sz="1400" b="0" i="0" u="none" strike="noStrike" kern="1200" baseline="0" dirty="0" smtClean="0">
                          <a:solidFill>
                            <a:schemeClr val="dk1"/>
                          </a:solidFill>
                          <a:latin typeface="+mn-lt"/>
                          <a:ea typeface="+mn-ea"/>
                          <a:cs typeface="+mn-cs"/>
                        </a:rPr>
                        <a:t>()</a:t>
                      </a:r>
                    </a:p>
                  </a:txBody>
                  <a:tcPr/>
                </a:tc>
                <a:tc>
                  <a:txBody>
                    <a:bodyPr/>
                    <a:lstStyle/>
                    <a:p>
                      <a:r>
                        <a:rPr lang="fr-FR" sz="1400" b="0" i="0" u="none" strike="noStrike" kern="1200" baseline="0" dirty="0" smtClean="0">
                          <a:solidFill>
                            <a:schemeClr val="dk1"/>
                          </a:solidFill>
                          <a:latin typeface="+mn-lt"/>
                          <a:ea typeface="+mn-ea"/>
                          <a:cs typeface="+mn-cs"/>
                        </a:rPr>
                        <a:t>Méthode statique lancée lorsque l’on applique la fonction </a:t>
                      </a:r>
                      <a:r>
                        <a:rPr lang="fr-FR" sz="1400" b="0" i="0" u="none" strike="noStrike" kern="1200" baseline="0" dirty="0" err="1" smtClean="0">
                          <a:solidFill>
                            <a:schemeClr val="dk1"/>
                          </a:solidFill>
                          <a:latin typeface="+mn-lt"/>
                          <a:ea typeface="+mn-ea"/>
                          <a:cs typeface="+mn-cs"/>
                        </a:rPr>
                        <a:t>var_export</a:t>
                      </a:r>
                      <a:r>
                        <a:rPr lang="fr-FR" sz="1400" b="0" i="0" u="none" strike="noStrike" kern="1200" baseline="0" dirty="0" smtClean="0">
                          <a:solidFill>
                            <a:schemeClr val="dk1"/>
                          </a:solidFill>
                          <a:latin typeface="+mn-lt"/>
                          <a:ea typeface="+mn-ea"/>
                          <a:cs typeface="+mn-cs"/>
                        </a:rPr>
                        <a:t>() à l’objet</a:t>
                      </a:r>
                      <a:endParaRPr lang="fr-FR" sz="1400" dirty="0"/>
                    </a:p>
                  </a:txBody>
                  <a:tcPr/>
                </a:tc>
              </a:tr>
              <a:tr h="370840">
                <a:tc>
                  <a:txBody>
                    <a:bodyPr/>
                    <a:lstStyle/>
                    <a:p>
                      <a:r>
                        <a:rPr lang="fr-FR" sz="1400" b="0" i="0" u="none" strike="noStrike" kern="1200" baseline="0" dirty="0" smtClean="0">
                          <a:solidFill>
                            <a:schemeClr val="dk1"/>
                          </a:solidFill>
                          <a:latin typeface="+mn-lt"/>
                          <a:ea typeface="+mn-ea"/>
                          <a:cs typeface="+mn-cs"/>
                        </a:rPr>
                        <a:t>__clone()</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Appelé lorsque l’on essaie de cloner l’objet</a:t>
                      </a:r>
                      <a:endParaRPr lang="fr-FR" sz="1400" dirty="0"/>
                    </a:p>
                  </a:txBody>
                  <a:tcPr/>
                </a:tc>
              </a:tr>
              <a:tr h="370840">
                <a:tc>
                  <a:txBody>
                    <a:bodyPr/>
                    <a:lstStyle/>
                    <a:p>
                      <a:r>
                        <a:rPr lang="ro-RO" sz="1400" b="0" i="0" u="none" strike="noStrike" kern="1200" baseline="0" dirty="0" smtClean="0">
                          <a:solidFill>
                            <a:schemeClr val="dk1"/>
                          </a:solidFill>
                          <a:latin typeface="+mn-lt"/>
                          <a:ea typeface="+mn-ea"/>
                          <a:cs typeface="+mn-cs"/>
                        </a:rPr>
                        <a:t>__autoload()</a:t>
                      </a:r>
                      <a:endParaRPr lang="fr-FR" sz="1400" dirty="0"/>
                    </a:p>
                  </a:txBody>
                  <a:tcPr/>
                </a:tc>
                <a:tc>
                  <a:txBody>
                    <a:bodyPr/>
                    <a:lstStyle/>
                    <a:p>
                      <a:r>
                        <a:rPr lang="fr-FR" sz="1400" b="0" i="0" u="none" strike="noStrike" kern="1200" baseline="0" dirty="0" smtClean="0">
                          <a:solidFill>
                            <a:schemeClr val="dk1"/>
                          </a:solidFill>
                          <a:latin typeface="+mn-lt"/>
                          <a:ea typeface="+mn-ea"/>
                          <a:cs typeface="+mn-cs"/>
                        </a:rPr>
                        <a:t>Cette fonction n’est pas une méthode, elle est déclarée dans le scope</a:t>
                      </a:r>
                    </a:p>
                    <a:p>
                      <a:r>
                        <a:rPr lang="fr-FR" sz="1400" b="0" i="0" u="none" strike="noStrike" kern="1200" baseline="0" dirty="0" smtClean="0">
                          <a:solidFill>
                            <a:schemeClr val="dk1"/>
                          </a:solidFill>
                          <a:latin typeface="+mn-lt"/>
                          <a:ea typeface="+mn-ea"/>
                          <a:cs typeface="+mn-cs"/>
                        </a:rPr>
                        <a:t>global et permet d’automatiser les "</a:t>
                      </a:r>
                      <a:r>
                        <a:rPr lang="fr-FR" sz="1400" b="0" i="0" u="none" strike="noStrike" kern="1200" baseline="0" dirty="0" err="1" smtClean="0">
                          <a:solidFill>
                            <a:schemeClr val="dk1"/>
                          </a:solidFill>
                          <a:latin typeface="+mn-lt"/>
                          <a:ea typeface="+mn-ea"/>
                          <a:cs typeface="+mn-cs"/>
                        </a:rPr>
                        <a:t>include</a:t>
                      </a:r>
                      <a:r>
                        <a:rPr lang="fr-FR" sz="1400" b="0" i="0" u="none" strike="noStrike" kern="1200" baseline="0" dirty="0" smtClean="0">
                          <a:solidFill>
                            <a:schemeClr val="dk1"/>
                          </a:solidFill>
                          <a:latin typeface="+mn-lt"/>
                          <a:ea typeface="+mn-ea"/>
                          <a:cs typeface="+mn-cs"/>
                        </a:rPr>
                        <a:t>/</a:t>
                      </a:r>
                      <a:r>
                        <a:rPr lang="fr-FR" sz="1400" b="0" i="0" u="none" strike="noStrike" kern="1200" baseline="0" dirty="0" err="1" smtClean="0">
                          <a:solidFill>
                            <a:schemeClr val="dk1"/>
                          </a:solidFill>
                          <a:latin typeface="+mn-lt"/>
                          <a:ea typeface="+mn-ea"/>
                          <a:cs typeface="+mn-cs"/>
                        </a:rPr>
                        <a:t>require</a:t>
                      </a:r>
                      <a:r>
                        <a:rPr lang="fr-FR" sz="1400" b="0" i="0" u="none" strike="noStrike" kern="1200" baseline="0" dirty="0" smtClean="0">
                          <a:solidFill>
                            <a:schemeClr val="dk1"/>
                          </a:solidFill>
                          <a:latin typeface="+mn-lt"/>
                          <a:ea typeface="+mn-ea"/>
                          <a:cs typeface="+mn-cs"/>
                        </a:rPr>
                        <a:t>" de classes PHP</a:t>
                      </a:r>
                      <a:endParaRPr lang="fr-FR" sz="1400" dirty="0"/>
                    </a:p>
                  </a:txBody>
                  <a:tcPr/>
                </a:tc>
              </a:tr>
            </a:tbl>
          </a:graphicData>
        </a:graphic>
      </p:graphicFrame>
      <p:sp>
        <p:nvSpPr>
          <p:cNvPr id="4" name="Espace réservé du numéro de diapositive 3"/>
          <p:cNvSpPr>
            <a:spLocks noGrp="1"/>
          </p:cNvSpPr>
          <p:nvPr>
            <p:ph type="sldNum" sz="quarter" idx="12"/>
          </p:nvPr>
        </p:nvSpPr>
        <p:spPr/>
        <p:txBody>
          <a:bodyPr/>
          <a:lstStyle/>
          <a:p>
            <a:fld id="{4157A912-E82F-644A-B1CA-32942584C365}" type="slidenum">
              <a:rPr lang="fr-FR" smtClean="0"/>
              <a:t>243</a:t>
            </a:fld>
            <a:endParaRPr lang="fr-FR"/>
          </a:p>
        </p:txBody>
      </p:sp>
    </p:spTree>
    <p:extLst>
      <p:ext uri="{BB962C8B-B14F-4D97-AF65-F5344CB8AC3E}">
        <p14:creationId xmlns:p14="http://schemas.microsoft.com/office/powerpoint/2010/main" val="423335485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a:t>
            </a:r>
            <a:r>
              <a:rPr lang="fr-FR" b="1" dirty="0" smtClean="0">
                <a:solidFill>
                  <a:schemeClr val="accent1"/>
                </a:solidFill>
              </a:rPr>
              <a:t>: Les classes</a:t>
            </a:r>
            <a:r>
              <a:rPr lang="fr-FR" b="1" dirty="0">
                <a:solidFill>
                  <a:schemeClr val="accent1"/>
                </a:solidFill>
              </a:rPr>
              <a:t/>
            </a:r>
            <a:br>
              <a:rPr lang="fr-FR" b="1" dirty="0">
                <a:solidFill>
                  <a:schemeClr val="accent1"/>
                </a:solidFill>
              </a:rPr>
            </a:br>
            <a:r>
              <a:rPr lang="fr-FR" b="1" dirty="0" smtClean="0">
                <a:solidFill>
                  <a:schemeClr val="accent1"/>
                </a:solidFill>
              </a:rPr>
              <a:t>Fonctions utiles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88207181"/>
              </p:ext>
            </p:extLst>
          </p:nvPr>
        </p:nvGraphicFramePr>
        <p:xfrm>
          <a:off x="457200" y="1600200"/>
          <a:ext cx="8229600" cy="4790439"/>
        </p:xfrm>
        <a:graphic>
          <a:graphicData uri="http://schemas.openxmlformats.org/drawingml/2006/table">
            <a:tbl>
              <a:tblPr firstRow="1" bandRow="1">
                <a:tableStyleId>{5C22544A-7EE6-4342-B048-85BDC9FD1C3A}</a:tableStyleId>
              </a:tblPr>
              <a:tblGrid>
                <a:gridCol w="2443919"/>
                <a:gridCol w="5785681"/>
              </a:tblGrid>
              <a:tr h="370840">
                <a:tc>
                  <a:txBody>
                    <a:bodyPr/>
                    <a:lstStyle/>
                    <a:p>
                      <a:r>
                        <a:rPr lang="fr-FR" dirty="0" smtClean="0"/>
                        <a:t>Fonctions</a:t>
                      </a:r>
                      <a:endParaRPr lang="fr-FR" dirty="0"/>
                    </a:p>
                  </a:txBody>
                  <a:tcPr/>
                </a:tc>
                <a:tc>
                  <a:txBody>
                    <a:bodyPr/>
                    <a:lstStyle/>
                    <a:p>
                      <a:r>
                        <a:rPr lang="fr-FR" dirty="0" smtClean="0"/>
                        <a:t>Définitions</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class_parents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Retourne un tableau de la classe parent et de tous ses</a:t>
                      </a:r>
                    </a:p>
                    <a:p>
                      <a:r>
                        <a:rPr lang="en-US" sz="1800" b="0" i="0" u="none" strike="noStrike" kern="1200" baseline="0" dirty="0" smtClean="0">
                          <a:solidFill>
                            <a:schemeClr val="dk1"/>
                          </a:solidFill>
                          <a:latin typeface="+mn-lt"/>
                          <a:ea typeface="+mn-ea"/>
                          <a:cs typeface="+mn-cs"/>
                        </a:rPr>
                        <a:t>parents</a:t>
                      </a:r>
                      <a:endParaRPr lang="fr-FR" dirty="0"/>
                    </a:p>
                  </a:txBody>
                  <a:tcPr/>
                </a:tc>
              </a:tr>
              <a:tr h="370840">
                <a:tc>
                  <a:txBody>
                    <a:bodyPr/>
                    <a:lstStyle/>
                    <a:p>
                      <a:r>
                        <a:rPr lang="fr-FR" sz="1800" b="0" i="0" u="none" strike="noStrike" kern="1200" baseline="0" dirty="0" err="1" smtClean="0">
                          <a:solidFill>
                            <a:schemeClr val="dk1"/>
                          </a:solidFill>
                          <a:latin typeface="+mn-lt"/>
                          <a:ea typeface="+mn-ea"/>
                          <a:cs typeface="+mn-cs"/>
                        </a:rPr>
                        <a:t>class_implements</a:t>
                      </a:r>
                      <a:r>
                        <a:rPr lang="fr-FR"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Retourne un tableau de toutes les interfaces implémentées</a:t>
                      </a:r>
                    </a:p>
                    <a:p>
                      <a:r>
                        <a:rPr lang="fr-FR" sz="1800" b="0" i="0" u="none" strike="noStrike" kern="1200" baseline="0" dirty="0" smtClean="0">
                          <a:solidFill>
                            <a:schemeClr val="dk1"/>
                          </a:solidFill>
                          <a:latin typeface="+mn-lt"/>
                          <a:ea typeface="+mn-ea"/>
                          <a:cs typeface="+mn-cs"/>
                        </a:rPr>
                        <a:t>par la classe et par tous ses parents</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get_class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Retourne la classe de l’objet passé en paramètre</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get_called_class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dirty="0" smtClean="0"/>
                        <a:t>Retourne le nom de la classe depuis laquelle une méthode statique a été appelée, tel que le </a:t>
                      </a:r>
                      <a:r>
                        <a:rPr lang="fr-FR" dirty="0" err="1" smtClean="0"/>
                        <a:t>Late</a:t>
                      </a:r>
                      <a:r>
                        <a:rPr lang="fr-FR" dirty="0" smtClean="0"/>
                        <a:t> State </a:t>
                      </a:r>
                      <a:r>
                        <a:rPr lang="fr-FR" dirty="0" err="1" smtClean="0"/>
                        <a:t>Binding</a:t>
                      </a:r>
                      <a:r>
                        <a:rPr lang="fr-FR" dirty="0" smtClean="0"/>
                        <a:t> le détermine. </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class_exists</a:t>
                      </a:r>
                      <a:r>
                        <a:rPr lang="en-US" sz="1800" b="0" i="0" u="none" strike="noStrike" kern="1200" baseline="0" dirty="0" smtClean="0">
                          <a:solidFill>
                            <a:schemeClr val="dk1"/>
                          </a:solidFill>
                          <a:latin typeface="+mn-lt"/>
                          <a:ea typeface="+mn-ea"/>
                          <a:cs typeface="+mn-cs"/>
                        </a:rPr>
                        <a:t>() </a:t>
                      </a:r>
                      <a:endParaRPr lang="fr-FR" dirty="0"/>
                    </a:p>
                  </a:txBody>
                  <a:tcPr/>
                </a:tc>
                <a:tc>
                  <a:txBody>
                    <a:bodyPr/>
                    <a:lstStyle/>
                    <a:p>
                      <a:r>
                        <a:rPr lang="fr-FR" sz="1800" b="0" i="0" u="none" strike="noStrike" kern="1200" baseline="0" dirty="0" smtClean="0">
                          <a:solidFill>
                            <a:schemeClr val="dk1"/>
                          </a:solidFill>
                          <a:latin typeface="+mn-lt"/>
                          <a:ea typeface="+mn-ea"/>
                          <a:cs typeface="+mn-cs"/>
                        </a:rPr>
                        <a:t>Vérifie qu’une classe a été définie</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get_class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Retourne la classe d’un objet</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get_declared_classes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Liste des classes définies</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get_class_methods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Liste des méthodes d’une classe</a:t>
                      </a:r>
                      <a:endParaRPr lang="fr-FR" dirty="0"/>
                    </a:p>
                  </a:txBody>
                  <a:tcPr/>
                </a:tc>
              </a:tr>
              <a:tr h="370840">
                <a:tc>
                  <a:txBody>
                    <a:bodyPr/>
                    <a:lstStyle/>
                    <a:p>
                      <a:r>
                        <a:rPr lang="en-US" sz="1800" b="0" i="0" u="none" strike="noStrike" kern="1200" baseline="0" dirty="0" err="1" smtClean="0">
                          <a:solidFill>
                            <a:schemeClr val="dk1"/>
                          </a:solidFill>
                          <a:latin typeface="+mn-lt"/>
                          <a:ea typeface="+mn-ea"/>
                          <a:cs typeface="+mn-cs"/>
                        </a:rPr>
                        <a:t>get_class_vars</a:t>
                      </a:r>
                      <a:r>
                        <a:rPr lang="en-US" sz="1800" b="0" i="0" u="none" strike="noStrike" kern="1200" baseline="0" dirty="0" smtClean="0">
                          <a:solidFill>
                            <a:schemeClr val="dk1"/>
                          </a:solidFill>
                          <a:latin typeface="+mn-lt"/>
                          <a:ea typeface="+mn-ea"/>
                          <a:cs typeface="+mn-cs"/>
                        </a:rPr>
                        <a:t>()</a:t>
                      </a:r>
                      <a:endParaRPr lang="fr-FR" dirty="0"/>
                    </a:p>
                  </a:txBody>
                  <a:tcPr/>
                </a:tc>
                <a:tc>
                  <a:txBody>
                    <a:bodyPr/>
                    <a:lstStyle/>
                    <a:p>
                      <a:r>
                        <a:rPr lang="fr-FR" sz="1800" b="0" i="0" u="none" strike="noStrike" kern="1200" baseline="0" dirty="0" smtClean="0">
                          <a:solidFill>
                            <a:schemeClr val="dk1"/>
                          </a:solidFill>
                          <a:latin typeface="+mn-lt"/>
                          <a:ea typeface="+mn-ea"/>
                          <a:cs typeface="+mn-cs"/>
                        </a:rPr>
                        <a:t>Liste des propriétés d’une classe</a:t>
                      </a:r>
                      <a:endParaRPr lang="fr-FR" dirty="0"/>
                    </a:p>
                  </a:txBody>
                  <a:tcPr/>
                </a:tc>
              </a:tr>
            </a:tbl>
          </a:graphicData>
        </a:graphic>
      </p:graphicFrame>
      <p:sp>
        <p:nvSpPr>
          <p:cNvPr id="4" name="Espace réservé du numéro de diapositive 3"/>
          <p:cNvSpPr>
            <a:spLocks noGrp="1"/>
          </p:cNvSpPr>
          <p:nvPr>
            <p:ph type="sldNum" sz="quarter" idx="12"/>
          </p:nvPr>
        </p:nvSpPr>
        <p:spPr/>
        <p:txBody>
          <a:bodyPr/>
          <a:lstStyle/>
          <a:p>
            <a:fld id="{4157A912-E82F-644A-B1CA-32942584C365}" type="slidenum">
              <a:rPr lang="fr-FR" smtClean="0"/>
              <a:t>244</a:t>
            </a:fld>
            <a:endParaRPr lang="fr-FR"/>
          </a:p>
        </p:txBody>
      </p:sp>
    </p:spTree>
    <p:extLst>
      <p:ext uri="{BB962C8B-B14F-4D97-AF65-F5344CB8AC3E}">
        <p14:creationId xmlns:p14="http://schemas.microsoft.com/office/powerpoint/2010/main" val="34852189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smtClean="0">
                <a:solidFill>
                  <a:schemeClr val="accent1"/>
                </a:solidFill>
              </a:rPr>
              <a:t>Constantes </a:t>
            </a:r>
            <a:r>
              <a:rPr lang="fr-FR" b="1" dirty="0">
                <a:solidFill>
                  <a:schemeClr val="accent1"/>
                </a:solidFill>
              </a:rPr>
              <a:t>utiles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854670"/>
              </p:ext>
            </p:extLst>
          </p:nvPr>
        </p:nvGraphicFramePr>
        <p:xfrm>
          <a:off x="457200" y="2309746"/>
          <a:ext cx="8229600" cy="1112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pt-BR" sz="1800" b="0" i="0" u="none" strike="noStrike" kern="1200" baseline="0" dirty="0" smtClean="0">
                          <a:solidFill>
                            <a:schemeClr val="lt1"/>
                          </a:solidFill>
                          <a:latin typeface="+mn-lt"/>
                          <a:ea typeface="+mn-ea"/>
                          <a:cs typeface="+mn-cs"/>
                        </a:rPr>
                        <a:t> Constantes</a:t>
                      </a:r>
                      <a:endParaRPr lang="fr-FR" dirty="0"/>
                    </a:p>
                  </a:txBody>
                  <a:tcPr/>
                </a:tc>
                <a:tc>
                  <a:txBody>
                    <a:bodyPr/>
                    <a:lstStyle/>
                    <a:p>
                      <a:r>
                        <a:rPr lang="fr-FR" dirty="0" smtClean="0"/>
                        <a:t>Définitions</a:t>
                      </a:r>
                      <a:endParaRPr lang="fr-FR" dirty="0"/>
                    </a:p>
                  </a:txBody>
                  <a:tcPr/>
                </a:tc>
              </a:tr>
              <a:tr h="370840">
                <a:tc>
                  <a:txBody>
                    <a:bodyPr/>
                    <a:lstStyle/>
                    <a:p>
                      <a:r>
                        <a:rPr lang="fr-FR" sz="1800" b="0" i="0" u="none" strike="noStrike" kern="1200" baseline="0" dirty="0" smtClean="0">
                          <a:solidFill>
                            <a:schemeClr val="dk1"/>
                          </a:solidFill>
                          <a:latin typeface="+mn-lt"/>
                          <a:ea typeface="+mn-ea"/>
                          <a:cs typeface="+mn-cs"/>
                        </a:rPr>
                        <a:t>__CLASS__</a:t>
                      </a:r>
                      <a:endParaRPr lang="fr-FR" dirty="0"/>
                    </a:p>
                  </a:txBody>
                  <a:tcPr/>
                </a:tc>
                <a:tc>
                  <a:txBody>
                    <a:bodyPr/>
                    <a:lstStyle/>
                    <a:p>
                      <a:r>
                        <a:rPr lang="fr-FR" sz="1800" b="0" i="0" u="none" strike="noStrike" kern="1200" baseline="0" dirty="0" smtClean="0">
                          <a:solidFill>
                            <a:schemeClr val="dk1"/>
                          </a:solidFill>
                          <a:latin typeface="+mn-lt"/>
                          <a:ea typeface="+mn-ea"/>
                          <a:cs typeface="+mn-cs"/>
                        </a:rPr>
                        <a:t>Donne le nom de la classe en cours</a:t>
                      </a:r>
                      <a:endParaRPr lang="fr-FR" dirty="0"/>
                    </a:p>
                  </a:txBody>
                  <a:tcPr/>
                </a:tc>
              </a:tr>
              <a:tr h="370840">
                <a:tc>
                  <a:txBody>
                    <a:bodyPr/>
                    <a:lstStyle/>
                    <a:p>
                      <a:r>
                        <a:rPr lang="fr-FR" sz="1800" b="0" i="0" u="none" strike="noStrike" kern="1200" baseline="0" dirty="0" smtClean="0">
                          <a:solidFill>
                            <a:schemeClr val="dk1"/>
                          </a:solidFill>
                          <a:latin typeface="+mn-lt"/>
                          <a:ea typeface="+mn-ea"/>
                          <a:cs typeface="+mn-cs"/>
                        </a:rPr>
                        <a:t>__METHOD__</a:t>
                      </a:r>
                      <a:endParaRPr lang="fr-FR" dirty="0"/>
                    </a:p>
                  </a:txBody>
                  <a:tcPr/>
                </a:tc>
                <a:tc>
                  <a:txBody>
                    <a:bodyPr/>
                    <a:lstStyle/>
                    <a:p>
                      <a:r>
                        <a:rPr lang="fr-FR" sz="1800" b="0" i="0" u="none" strike="noStrike" kern="1200" baseline="0" dirty="0" smtClean="0">
                          <a:solidFill>
                            <a:schemeClr val="dk1"/>
                          </a:solidFill>
                          <a:latin typeface="+mn-lt"/>
                          <a:ea typeface="+mn-ea"/>
                          <a:cs typeface="+mn-cs"/>
                        </a:rPr>
                        <a:t>Donne le nom de la méthode en cours</a:t>
                      </a:r>
                      <a:endParaRPr lang="fr-FR" dirty="0"/>
                    </a:p>
                  </a:txBody>
                  <a:tcPr/>
                </a:tc>
              </a:tr>
            </a:tbl>
          </a:graphicData>
        </a:graphic>
      </p:graphicFrame>
      <p:sp>
        <p:nvSpPr>
          <p:cNvPr id="4" name="Espace réservé du numéro de diapositive 3"/>
          <p:cNvSpPr>
            <a:spLocks noGrp="1"/>
          </p:cNvSpPr>
          <p:nvPr>
            <p:ph type="sldNum" sz="quarter" idx="12"/>
          </p:nvPr>
        </p:nvSpPr>
        <p:spPr/>
        <p:txBody>
          <a:bodyPr/>
          <a:lstStyle/>
          <a:p>
            <a:fld id="{4157A912-E82F-644A-B1CA-32942584C365}" type="slidenum">
              <a:rPr lang="fr-FR" smtClean="0"/>
              <a:t>245</a:t>
            </a:fld>
            <a:endParaRPr lang="fr-FR"/>
          </a:p>
        </p:txBody>
      </p:sp>
    </p:spTree>
    <p:extLst>
      <p:ext uri="{BB962C8B-B14F-4D97-AF65-F5344CB8AC3E}">
        <p14:creationId xmlns:p14="http://schemas.microsoft.com/office/powerpoint/2010/main" val="170941956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classes</a:t>
            </a:r>
            <a:br>
              <a:rPr lang="fr-FR" b="1" dirty="0">
                <a:solidFill>
                  <a:schemeClr val="accent1"/>
                </a:solidFill>
              </a:rPr>
            </a:br>
            <a:r>
              <a:rPr lang="fr-FR" b="1" dirty="0">
                <a:solidFill>
                  <a:schemeClr val="accent1"/>
                </a:solidFill>
              </a:rPr>
              <a:t>Fonctions </a:t>
            </a:r>
            <a:r>
              <a:rPr lang="fr-FR" b="1" dirty="0" smtClean="0">
                <a:solidFill>
                  <a:schemeClr val="accent1"/>
                </a:solidFill>
              </a:rPr>
              <a:t>&amp; constantes utiles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Exemple  : Code pour afficher les méthodes des classes utilisées.</a:t>
            </a:r>
          </a:p>
          <a:p>
            <a:pPr marL="0" indent="0">
              <a:buNone/>
            </a:pPr>
            <a:endParaRPr lang="en-US" dirty="0" smtClean="0"/>
          </a:p>
          <a:p>
            <a:pPr marL="0" indent="0">
              <a:buNone/>
            </a:pPr>
            <a:r>
              <a:rPr lang="en-US" dirty="0"/>
              <a:t>	</a:t>
            </a:r>
            <a:r>
              <a:rPr lang="en-US" dirty="0" smtClean="0"/>
              <a:t>	$</a:t>
            </a:r>
            <a:r>
              <a:rPr lang="en-US" dirty="0"/>
              <a:t>classes=</a:t>
            </a:r>
            <a:r>
              <a:rPr lang="en-US" dirty="0" err="1"/>
              <a:t>get_declared_classes</a:t>
            </a:r>
            <a:r>
              <a:rPr lang="en-US" dirty="0"/>
              <a:t> ();</a:t>
            </a:r>
          </a:p>
          <a:p>
            <a:pPr marL="0" indent="0">
              <a:buNone/>
            </a:pPr>
            <a:r>
              <a:rPr lang="es-ES_tradnl" dirty="0" smtClean="0"/>
              <a:t>		echo </a:t>
            </a:r>
            <a:r>
              <a:rPr lang="es-ES_tradnl" dirty="0"/>
              <a:t>"&lt;</a:t>
            </a:r>
            <a:r>
              <a:rPr lang="es-ES_tradnl" dirty="0" err="1"/>
              <a:t>ul</a:t>
            </a:r>
            <a:r>
              <a:rPr lang="es-ES_tradnl" dirty="0"/>
              <a:t>&gt;" ;</a:t>
            </a:r>
          </a:p>
          <a:p>
            <a:pPr marL="0" indent="0">
              <a:buNone/>
            </a:pPr>
            <a:r>
              <a:rPr lang="fr-FR" dirty="0" smtClean="0"/>
              <a:t>		f</a:t>
            </a:r>
            <a:r>
              <a:rPr lang="en-US" dirty="0" err="1" smtClean="0"/>
              <a:t>oreach</a:t>
            </a:r>
            <a:r>
              <a:rPr lang="en-US" dirty="0" smtClean="0"/>
              <a:t> </a:t>
            </a:r>
            <a:r>
              <a:rPr lang="en-US" dirty="0"/>
              <a:t>($classes as $</a:t>
            </a:r>
            <a:r>
              <a:rPr lang="en-US" dirty="0" err="1"/>
              <a:t>classe</a:t>
            </a:r>
            <a:r>
              <a:rPr lang="en-US" dirty="0"/>
              <a:t> </a:t>
            </a:r>
            <a:r>
              <a:rPr lang="en-US" dirty="0" smtClean="0"/>
              <a:t>) </a:t>
            </a:r>
            <a:r>
              <a:rPr lang="fr-FR" dirty="0" smtClean="0"/>
              <a:t>{</a:t>
            </a:r>
            <a:endParaRPr lang="fr-FR" dirty="0"/>
          </a:p>
          <a:p>
            <a:pPr marL="0" indent="0">
              <a:buNone/>
            </a:pPr>
            <a:r>
              <a:rPr lang="es-ES_tradnl" dirty="0" smtClean="0"/>
              <a:t>			echo </a:t>
            </a:r>
            <a:r>
              <a:rPr lang="es-ES_tradnl" dirty="0"/>
              <a:t>"&lt;li&gt;$</a:t>
            </a:r>
            <a:r>
              <a:rPr lang="es-ES_tradnl" dirty="0" err="1"/>
              <a:t>classe</a:t>
            </a:r>
            <a:r>
              <a:rPr lang="es-ES_tradnl" dirty="0"/>
              <a:t> : &lt;</a:t>
            </a:r>
            <a:r>
              <a:rPr lang="es-ES_tradnl" dirty="0" err="1"/>
              <a:t>ul</a:t>
            </a:r>
            <a:r>
              <a:rPr lang="es-ES_tradnl" dirty="0"/>
              <a:t>&gt;" ;</a:t>
            </a:r>
          </a:p>
          <a:p>
            <a:pPr marL="0" indent="0">
              <a:buNone/>
            </a:pPr>
            <a:r>
              <a:rPr lang="en-US" dirty="0" smtClean="0"/>
              <a:t>			$</a:t>
            </a:r>
            <a:r>
              <a:rPr lang="en-US" dirty="0" err="1"/>
              <a:t>liste</a:t>
            </a:r>
            <a:r>
              <a:rPr lang="en-US" dirty="0"/>
              <a:t>=</a:t>
            </a:r>
            <a:r>
              <a:rPr lang="en-US" dirty="0" err="1"/>
              <a:t>get_class_methods</a:t>
            </a:r>
            <a:r>
              <a:rPr lang="en-US" dirty="0"/>
              <a:t> ($</a:t>
            </a:r>
            <a:r>
              <a:rPr lang="en-US" dirty="0" err="1"/>
              <a:t>classe</a:t>
            </a:r>
            <a:r>
              <a:rPr lang="en-US" dirty="0"/>
              <a:t> );</a:t>
            </a:r>
          </a:p>
          <a:p>
            <a:pPr marL="0" indent="0">
              <a:buNone/>
            </a:pPr>
            <a:r>
              <a:rPr lang="en-US" dirty="0" smtClean="0"/>
              <a:t>			</a:t>
            </a:r>
            <a:r>
              <a:rPr lang="en-US" dirty="0" err="1" smtClean="0"/>
              <a:t>foreach</a:t>
            </a:r>
            <a:r>
              <a:rPr lang="en-US" dirty="0" smtClean="0"/>
              <a:t> </a:t>
            </a:r>
            <a:r>
              <a:rPr lang="en-US" dirty="0"/>
              <a:t>($</a:t>
            </a:r>
            <a:r>
              <a:rPr lang="en-US" dirty="0" err="1"/>
              <a:t>liste</a:t>
            </a:r>
            <a:r>
              <a:rPr lang="en-US" dirty="0"/>
              <a:t> as $</a:t>
            </a:r>
            <a:r>
              <a:rPr lang="en-US" dirty="0" err="1"/>
              <a:t>methode</a:t>
            </a:r>
            <a:r>
              <a:rPr lang="en-US" dirty="0"/>
              <a:t> </a:t>
            </a:r>
            <a:r>
              <a:rPr lang="en-US" dirty="0" smtClean="0"/>
              <a:t>) </a:t>
            </a:r>
            <a:r>
              <a:rPr lang="fr-FR" dirty="0" smtClean="0"/>
              <a:t>{</a:t>
            </a:r>
            <a:endParaRPr lang="fr-FR" dirty="0"/>
          </a:p>
          <a:p>
            <a:pPr marL="0" indent="0">
              <a:buNone/>
            </a:pPr>
            <a:r>
              <a:rPr lang="en-US" dirty="0" smtClean="0"/>
              <a:t>				echo </a:t>
            </a:r>
            <a:r>
              <a:rPr lang="en-US" dirty="0"/>
              <a:t>"&lt;li&gt;$</a:t>
            </a:r>
            <a:r>
              <a:rPr lang="en-US" dirty="0" err="1"/>
              <a:t>methode</a:t>
            </a:r>
            <a:r>
              <a:rPr lang="en-US" dirty="0"/>
              <a:t>&lt;/li&gt;" ;</a:t>
            </a:r>
          </a:p>
          <a:p>
            <a:pPr marL="0" indent="0">
              <a:buNone/>
            </a:pPr>
            <a:r>
              <a:rPr lang="fr-FR" dirty="0" smtClean="0"/>
              <a:t>			}</a:t>
            </a:r>
            <a:endParaRPr lang="fr-FR" dirty="0"/>
          </a:p>
          <a:p>
            <a:pPr marL="0" indent="0">
              <a:buNone/>
            </a:pPr>
            <a:r>
              <a:rPr lang="es-ES_tradnl" dirty="0" smtClean="0"/>
              <a:t>			echo </a:t>
            </a:r>
            <a:r>
              <a:rPr lang="es-ES_tradnl" dirty="0"/>
              <a:t>"&lt;/</a:t>
            </a:r>
            <a:r>
              <a:rPr lang="es-ES_tradnl" dirty="0" err="1"/>
              <a:t>ul</a:t>
            </a:r>
            <a:r>
              <a:rPr lang="es-ES_tradnl" dirty="0"/>
              <a:t>&gt;&lt;/li&gt;" ;</a:t>
            </a:r>
          </a:p>
          <a:p>
            <a:pPr marL="0" indent="0">
              <a:buNone/>
            </a:pPr>
            <a:r>
              <a:rPr lang="fr-FR" dirty="0" smtClean="0"/>
              <a:t>		}</a:t>
            </a:r>
            <a:endParaRPr lang="fr-FR" dirty="0"/>
          </a:p>
          <a:p>
            <a:pPr marL="0" indent="0">
              <a:buNone/>
            </a:pPr>
            <a:r>
              <a:rPr lang="es-ES_tradnl" dirty="0" smtClean="0"/>
              <a:t>		echo </a:t>
            </a:r>
            <a:r>
              <a:rPr lang="es-ES_tradnl" dirty="0"/>
              <a:t>"&lt;/</a:t>
            </a:r>
            <a:r>
              <a:rPr lang="es-ES_tradnl" dirty="0" err="1"/>
              <a:t>ul</a:t>
            </a:r>
            <a:r>
              <a:rPr lang="es-ES_tradnl" dirty="0"/>
              <a:t>&gt;"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246</a:t>
            </a:fld>
            <a:endParaRPr lang="fr-FR"/>
          </a:p>
        </p:txBody>
      </p:sp>
    </p:spTree>
    <p:extLst>
      <p:ext uri="{BB962C8B-B14F-4D97-AF65-F5344CB8AC3E}">
        <p14:creationId xmlns:p14="http://schemas.microsoft.com/office/powerpoint/2010/main" val="332037289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accent1"/>
                </a:solidFill>
              </a:rPr>
              <a:t>PHP orienté objet : </a:t>
            </a:r>
            <a:r>
              <a:rPr lang="fr-FR" b="1" dirty="0" smtClean="0">
                <a:solidFill>
                  <a:schemeClr val="accent1"/>
                </a:solidFill>
              </a:rPr>
              <a:t>Héritage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L'héritage est probablement le concept le plus important de la programmation orientée objet</a:t>
            </a:r>
            <a:r>
              <a:rPr lang="fr-FR" dirty="0" smtClean="0"/>
              <a:t>.</a:t>
            </a:r>
          </a:p>
          <a:p>
            <a:r>
              <a:rPr lang="fr-FR" dirty="0" smtClean="0"/>
              <a:t>Il consiste à se servir de classes </a:t>
            </a:r>
            <a:r>
              <a:rPr lang="fr-FR" dirty="0"/>
              <a:t>"de base" pour construire des classes plus complètes. </a:t>
            </a:r>
            <a:endParaRPr lang="fr-FR" dirty="0" smtClean="0"/>
          </a:p>
          <a:p>
            <a:r>
              <a:rPr lang="fr-FR" dirty="0"/>
              <a:t>En suivant cette règle très simple </a:t>
            </a:r>
            <a:r>
              <a:rPr lang="fr-FR" dirty="0" smtClean="0"/>
              <a:t>: </a:t>
            </a:r>
            <a:br>
              <a:rPr lang="fr-FR" dirty="0" smtClean="0"/>
            </a:br>
            <a:r>
              <a:rPr lang="fr-FR" dirty="0" smtClean="0"/>
              <a:t>			</a:t>
            </a:r>
            <a:r>
              <a:rPr lang="fr-FR" b="1" dirty="0" smtClean="0"/>
              <a:t>Il </a:t>
            </a:r>
            <a:r>
              <a:rPr lang="fr-FR" b="1" dirty="0"/>
              <a:t>y a héritage quand on peut dire </a:t>
            </a:r>
            <a:r>
              <a:rPr lang="fr-FR" b="1" dirty="0" smtClean="0"/>
              <a:t>:</a:t>
            </a:r>
            <a:r>
              <a:rPr lang="fr-FR" dirty="0"/>
              <a:t/>
            </a:r>
            <a:br>
              <a:rPr lang="fr-FR" dirty="0"/>
            </a:br>
            <a:r>
              <a:rPr lang="fr-FR" dirty="0" smtClean="0"/>
              <a:t>							</a:t>
            </a:r>
            <a:r>
              <a:rPr lang="fr-FR" b="1" dirty="0" smtClean="0"/>
              <a:t>"</a:t>
            </a:r>
            <a:r>
              <a:rPr lang="fr-FR" b="1" dirty="0"/>
              <a:t>A est un B"</a:t>
            </a:r>
            <a:r>
              <a:rPr lang="fr-FR" dirty="0"/>
              <a:t> </a:t>
            </a:r>
            <a:endParaRPr lang="fr-FR" dirty="0" smtClean="0"/>
          </a:p>
          <a:p>
            <a:r>
              <a:rPr lang="fr-FR" dirty="0" smtClean="0"/>
              <a:t>Quelques exemples : </a:t>
            </a:r>
          </a:p>
          <a:p>
            <a:pPr lvl="1">
              <a:buFont typeface="Wingdings" charset="2"/>
              <a:buChar char="Ø"/>
            </a:pPr>
            <a:r>
              <a:rPr lang="fr-FR" dirty="0"/>
              <a:t>Une voiture est un véhicule (Voiture hérite de </a:t>
            </a:r>
            <a:r>
              <a:rPr lang="fr-FR" dirty="0" err="1"/>
              <a:t>Vehicule</a:t>
            </a:r>
            <a:r>
              <a:rPr lang="fr-FR" dirty="0"/>
              <a:t>)</a:t>
            </a:r>
          </a:p>
          <a:p>
            <a:pPr lvl="1">
              <a:buFont typeface="Wingdings" charset="2"/>
              <a:buChar char="Ø"/>
            </a:pPr>
            <a:r>
              <a:rPr lang="fr-FR" dirty="0"/>
              <a:t>Un bus est un véhicule (Bus hérite de véhicule)</a:t>
            </a:r>
          </a:p>
          <a:p>
            <a:pPr lvl="1">
              <a:buFont typeface="Wingdings" charset="2"/>
              <a:buChar char="Ø"/>
            </a:pPr>
            <a:r>
              <a:rPr lang="fr-FR" dirty="0"/>
              <a:t>Un moineau est un oiseau (Moineau hérite d'Oiseau)</a:t>
            </a:r>
          </a:p>
          <a:p>
            <a:pPr lvl="1">
              <a:buFont typeface="Wingdings" charset="2"/>
              <a:buChar char="Ø"/>
            </a:pPr>
            <a:r>
              <a:rPr lang="fr-FR" dirty="0"/>
              <a:t>Un corbeau est un oiseau (Corbeau hérite d'Oiseau)</a:t>
            </a:r>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247</a:t>
            </a:fld>
            <a:endParaRPr lang="fr-FR"/>
          </a:p>
        </p:txBody>
      </p:sp>
    </p:spTree>
    <p:extLst>
      <p:ext uri="{BB962C8B-B14F-4D97-AF65-F5344CB8AC3E}">
        <p14:creationId xmlns:p14="http://schemas.microsoft.com/office/powerpoint/2010/main" val="34334513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orienté objet : Héritage</a:t>
            </a:r>
            <a:endParaRPr lang="fr-FR" dirty="0"/>
          </a:p>
        </p:txBody>
      </p:sp>
      <p:sp>
        <p:nvSpPr>
          <p:cNvPr id="3" name="Espace réservé du contenu 2"/>
          <p:cNvSpPr>
            <a:spLocks noGrp="1"/>
          </p:cNvSpPr>
          <p:nvPr>
            <p:ph idx="1"/>
          </p:nvPr>
        </p:nvSpPr>
        <p:spPr/>
        <p:txBody>
          <a:bodyPr>
            <a:normAutofit fontScale="40000" lnSpcReduction="20000"/>
          </a:bodyPr>
          <a:lstStyle/>
          <a:p>
            <a:r>
              <a:rPr lang="fr-FR" sz="4500" dirty="0" smtClean="0"/>
              <a:t>Exemple : création d’une classe </a:t>
            </a:r>
            <a:r>
              <a:rPr lang="fr-FR" sz="4500" dirty="0" err="1" smtClean="0"/>
              <a:t>Admin</a:t>
            </a:r>
            <a:r>
              <a:rPr lang="fr-FR" sz="4500" dirty="0" smtClean="0"/>
              <a:t> basée sur la classe Membre : </a:t>
            </a:r>
          </a:p>
          <a:p>
            <a:pPr lvl="1">
              <a:buFont typeface="Wingdings" charset="2"/>
              <a:buChar char="Ø"/>
            </a:pPr>
            <a:r>
              <a:rPr lang="fr-FR" sz="4500" dirty="0"/>
              <a:t> </a:t>
            </a:r>
            <a:r>
              <a:rPr lang="fr-FR" sz="4500" dirty="0" err="1" smtClean="0"/>
              <a:t>Admin</a:t>
            </a:r>
            <a:r>
              <a:rPr lang="fr-FR" sz="4500" dirty="0" smtClean="0"/>
              <a:t> possédera </a:t>
            </a:r>
            <a:r>
              <a:rPr lang="fr-FR" sz="4500" b="1" dirty="0" smtClean="0"/>
              <a:t>les mêmes </a:t>
            </a:r>
            <a:r>
              <a:rPr lang="fr-FR" sz="4500" dirty="0" smtClean="0"/>
              <a:t>méthodes et propriétés que Membre</a:t>
            </a:r>
          </a:p>
          <a:p>
            <a:pPr lvl="1">
              <a:buFont typeface="Wingdings" charset="2"/>
              <a:buChar char="Ø"/>
            </a:pPr>
            <a:r>
              <a:rPr lang="fr-FR" sz="4500" dirty="0"/>
              <a:t> </a:t>
            </a:r>
            <a:r>
              <a:rPr lang="fr-FR" sz="4500" dirty="0" err="1" smtClean="0"/>
              <a:t>Admin</a:t>
            </a:r>
            <a:r>
              <a:rPr lang="fr-FR" sz="4500" dirty="0" smtClean="0"/>
              <a:t> possède </a:t>
            </a:r>
            <a:r>
              <a:rPr lang="fr-FR" sz="4500" b="1" dirty="0" smtClean="0"/>
              <a:t>en plus </a:t>
            </a:r>
            <a:r>
              <a:rPr lang="fr-FR" sz="4500" dirty="0" smtClean="0"/>
              <a:t>des méthodes et propriété par rapport à Membre</a:t>
            </a:r>
          </a:p>
          <a:p>
            <a:r>
              <a:rPr lang="fr-FR" sz="4500" dirty="0" smtClean="0"/>
              <a:t>Ce qui donne pour la classe parent créée dans </a:t>
            </a:r>
            <a:r>
              <a:rPr lang="fr-FR" sz="4500" dirty="0" err="1" smtClean="0"/>
              <a:t>Membre.class.php</a:t>
            </a:r>
            <a:r>
              <a:rPr lang="fr-FR" sz="4500" dirty="0" smtClean="0"/>
              <a:t> :</a:t>
            </a:r>
            <a:r>
              <a:rPr lang="fr-FR" dirty="0" smtClean="0"/>
              <a:t/>
            </a:r>
            <a:br>
              <a:rPr lang="fr-FR" dirty="0" smtClean="0"/>
            </a:br>
            <a:r>
              <a:rPr lang="fr-FR" dirty="0" smtClean="0"/>
              <a:t>	</a:t>
            </a:r>
          </a:p>
          <a:p>
            <a:pPr marL="0" indent="0">
              <a:buNone/>
            </a:pPr>
            <a:r>
              <a:rPr lang="fr-FR" dirty="0"/>
              <a:t>	</a:t>
            </a:r>
            <a:r>
              <a:rPr lang="fr-FR" dirty="0" smtClean="0"/>
              <a:t>class </a:t>
            </a:r>
            <a:r>
              <a:rPr lang="fr-FR" dirty="0"/>
              <a:t>Membre {</a:t>
            </a:r>
          </a:p>
          <a:p>
            <a:pPr marL="0" indent="0">
              <a:buNone/>
            </a:pPr>
            <a:r>
              <a:rPr lang="fr-FR" dirty="0"/>
              <a:t>	</a:t>
            </a:r>
            <a:r>
              <a:rPr lang="fr-FR" dirty="0" smtClean="0"/>
              <a:t>	</a:t>
            </a:r>
            <a:r>
              <a:rPr lang="fr-FR" dirty="0" err="1" smtClean="0"/>
              <a:t>private</a:t>
            </a:r>
            <a:r>
              <a:rPr lang="fr-FR" dirty="0" smtClean="0"/>
              <a:t> </a:t>
            </a:r>
            <a:r>
              <a:rPr lang="fr-FR" dirty="0"/>
              <a:t>$pseudo;</a:t>
            </a:r>
          </a:p>
          <a:p>
            <a:pPr marL="0" indent="0">
              <a:buNone/>
            </a:pPr>
            <a:r>
              <a:rPr lang="fr-FR" dirty="0"/>
              <a:t>	</a:t>
            </a:r>
            <a:r>
              <a:rPr lang="fr-FR" dirty="0" smtClean="0"/>
              <a:t>	</a:t>
            </a:r>
            <a:r>
              <a:rPr lang="fr-FR" dirty="0" err="1" smtClean="0"/>
              <a:t>private</a:t>
            </a:r>
            <a:r>
              <a:rPr lang="fr-FR" dirty="0" smtClean="0"/>
              <a:t> </a:t>
            </a:r>
            <a:r>
              <a:rPr lang="fr-FR" dirty="0"/>
              <a:t>$email; </a:t>
            </a:r>
            <a:r>
              <a:rPr lang="fr-FR" dirty="0" smtClean="0"/>
              <a:t/>
            </a:r>
            <a:br>
              <a:rPr lang="fr-FR" dirty="0" smtClean="0"/>
            </a:br>
            <a:r>
              <a:rPr lang="fr-FR" dirty="0" smtClean="0"/>
              <a:t>		</a:t>
            </a:r>
            <a:r>
              <a:rPr lang="fr-FR" dirty="0" err="1" smtClean="0"/>
              <a:t>private</a:t>
            </a:r>
            <a:r>
              <a:rPr lang="fr-FR" dirty="0" smtClean="0"/>
              <a:t> </a:t>
            </a:r>
            <a:r>
              <a:rPr lang="fr-FR" dirty="0"/>
              <a:t>$actif;</a:t>
            </a:r>
          </a:p>
          <a:p>
            <a:pPr marL="0" indent="0">
              <a:buNone/>
            </a:pPr>
            <a:r>
              <a:rPr lang="fr-FR" dirty="0"/>
              <a:t>	</a:t>
            </a:r>
            <a:r>
              <a:rPr lang="fr-FR" dirty="0" smtClean="0"/>
              <a:t>	public </a:t>
            </a:r>
            <a:r>
              <a:rPr lang="fr-FR" dirty="0" err="1"/>
              <a:t>function</a:t>
            </a:r>
            <a:r>
              <a:rPr lang="fr-FR" dirty="0"/>
              <a:t> </a:t>
            </a:r>
            <a:r>
              <a:rPr lang="fr-FR" dirty="0" err="1"/>
              <a:t>envoyerEMail</a:t>
            </a:r>
            <a:r>
              <a:rPr lang="fr-FR" dirty="0"/>
              <a:t>($titre, $message) {</a:t>
            </a:r>
          </a:p>
          <a:p>
            <a:pPr marL="0" indent="0">
              <a:buNone/>
            </a:pPr>
            <a:r>
              <a:rPr lang="fr-FR" dirty="0"/>
              <a:t>	</a:t>
            </a:r>
            <a:r>
              <a:rPr lang="fr-FR" dirty="0" smtClean="0"/>
              <a:t>		mail</a:t>
            </a:r>
            <a:r>
              <a:rPr lang="fr-FR" dirty="0"/>
              <a:t>($</a:t>
            </a:r>
            <a:r>
              <a:rPr lang="fr-FR" dirty="0" err="1"/>
              <a:t>this</a:t>
            </a:r>
            <a:r>
              <a:rPr lang="fr-FR" dirty="0"/>
              <a:t>-&gt;email, $titre, $message);</a:t>
            </a:r>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public </a:t>
            </a:r>
            <a:r>
              <a:rPr lang="en-GB" dirty="0"/>
              <a:t>function </a:t>
            </a:r>
            <a:r>
              <a:rPr lang="en-GB" dirty="0" err="1"/>
              <a:t>getPseudo</a:t>
            </a:r>
            <a:r>
              <a:rPr lang="en-GB" dirty="0"/>
              <a:t>() </a:t>
            </a:r>
            <a:r>
              <a:rPr lang="en-GB" dirty="0" smtClean="0"/>
              <a:t>{</a:t>
            </a:r>
            <a:endParaRPr lang="fr-FR" dirty="0"/>
          </a:p>
          <a:p>
            <a:pPr marL="0" indent="0">
              <a:buNone/>
            </a:pPr>
            <a:r>
              <a:rPr lang="fr-FR" dirty="0"/>
              <a:t>	</a:t>
            </a:r>
            <a:r>
              <a:rPr lang="fr-FR" dirty="0" smtClean="0"/>
              <a:t>		</a:t>
            </a:r>
            <a:r>
              <a:rPr lang="en-GB" dirty="0" smtClean="0"/>
              <a:t>return </a:t>
            </a:r>
            <a:r>
              <a:rPr lang="en-GB" dirty="0"/>
              <a:t>$this-&gt;pseudo;</a:t>
            </a:r>
            <a:endParaRPr lang="fr-FR" dirty="0"/>
          </a:p>
          <a:p>
            <a:pPr marL="0" indent="0">
              <a:buNone/>
            </a:pPr>
            <a:r>
              <a:rPr lang="en-GB" dirty="0"/>
              <a:t>	</a:t>
            </a:r>
            <a:r>
              <a:rPr lang="en-GB" dirty="0" smtClean="0"/>
              <a:t>	}</a:t>
            </a:r>
            <a:endParaRPr lang="fr-FR" dirty="0"/>
          </a:p>
          <a:p>
            <a:pPr marL="0" indent="0">
              <a:buNone/>
            </a:pPr>
            <a:r>
              <a:rPr lang="en-GB" dirty="0"/>
              <a:t>	</a:t>
            </a:r>
            <a:r>
              <a:rPr lang="en-GB" dirty="0" smtClean="0"/>
              <a:t>	public </a:t>
            </a:r>
            <a:r>
              <a:rPr lang="en-GB" dirty="0"/>
              <a:t>function </a:t>
            </a:r>
            <a:r>
              <a:rPr lang="en-GB" dirty="0" err="1"/>
              <a:t>setPseudo</a:t>
            </a:r>
            <a:r>
              <a:rPr lang="en-GB" dirty="0"/>
              <a:t>($</a:t>
            </a:r>
            <a:r>
              <a:rPr lang="en-GB" dirty="0" err="1"/>
              <a:t>nouveauPseudo</a:t>
            </a:r>
            <a:r>
              <a:rPr lang="en-GB" dirty="0"/>
              <a:t>) {</a:t>
            </a:r>
            <a:endParaRPr lang="fr-FR" dirty="0"/>
          </a:p>
          <a:p>
            <a:pPr marL="0" indent="0">
              <a:buNone/>
            </a:pPr>
            <a:r>
              <a:rPr lang="en-GB" dirty="0"/>
              <a:t>	</a:t>
            </a:r>
            <a:r>
              <a:rPr lang="en-GB" dirty="0" smtClean="0"/>
              <a:t>		if </a:t>
            </a:r>
            <a:r>
              <a:rPr lang="en-GB" dirty="0"/>
              <a:t>(!empty($</a:t>
            </a:r>
            <a:r>
              <a:rPr lang="en-GB" dirty="0" err="1"/>
              <a:t>nouveauPseudo</a:t>
            </a:r>
            <a:r>
              <a:rPr lang="en-GB" dirty="0"/>
              <a:t>) &amp;&amp; </a:t>
            </a:r>
            <a:r>
              <a:rPr lang="en-GB" dirty="0" err="1"/>
              <a:t>strlen</a:t>
            </a:r>
            <a:r>
              <a:rPr lang="en-GB" dirty="0"/>
              <a:t>($</a:t>
            </a:r>
            <a:r>
              <a:rPr lang="en-GB" dirty="0" err="1"/>
              <a:t>nouveauPseudo</a:t>
            </a:r>
            <a:r>
              <a:rPr lang="en-GB" dirty="0"/>
              <a:t>) &lt; 15</a:t>
            </a:r>
            <a:r>
              <a:rPr lang="en-GB" dirty="0" smtClean="0"/>
              <a:t>)</a:t>
            </a:r>
            <a:endParaRPr lang="en-GB" dirty="0"/>
          </a:p>
          <a:p>
            <a:pPr marL="0" indent="0">
              <a:buNone/>
            </a:pPr>
            <a:r>
              <a:rPr lang="en-GB" dirty="0"/>
              <a:t>	</a:t>
            </a:r>
            <a:r>
              <a:rPr lang="en-GB" dirty="0" smtClean="0"/>
              <a:t>			</a:t>
            </a:r>
            <a:r>
              <a:rPr lang="fr-FR" dirty="0" smtClean="0"/>
              <a:t>$</a:t>
            </a:r>
            <a:r>
              <a:rPr lang="fr-FR" dirty="0" err="1"/>
              <a:t>this</a:t>
            </a:r>
            <a:r>
              <a:rPr lang="fr-FR" dirty="0"/>
              <a:t>-&gt;pseudo = $</a:t>
            </a:r>
            <a:r>
              <a:rPr lang="fr-FR" dirty="0" err="1"/>
              <a:t>nouveauPseudo</a:t>
            </a:r>
            <a:r>
              <a:rPr lang="fr-FR" dirty="0" smtClean="0"/>
              <a:t>;</a:t>
            </a:r>
            <a:endParaRPr lang="fr-FR" dirty="0"/>
          </a:p>
          <a:p>
            <a:pPr marL="0" indent="0">
              <a:buNone/>
            </a:pPr>
            <a:r>
              <a:rPr lang="fr-FR" dirty="0"/>
              <a:t>	</a:t>
            </a:r>
            <a:r>
              <a:rPr lang="fr-FR" dirty="0" smtClean="0"/>
              <a:t>	}</a:t>
            </a:r>
            <a:endParaRPr lang="fr-FR" dirty="0"/>
          </a:p>
          <a:p>
            <a:pPr marL="0" indent="0">
              <a:buNone/>
            </a:pPr>
            <a:r>
              <a:rPr lang="fr-FR" dirty="0"/>
              <a:t>	</a:t>
            </a:r>
            <a:r>
              <a:rPr lang="fr-FR" dirty="0" smtClean="0"/>
              <a:t>}</a:t>
            </a:r>
            <a:br>
              <a:rPr lang="fr-FR" dirty="0" smtClean="0"/>
            </a:b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248</a:t>
            </a:fld>
            <a:endParaRPr lang="fr-FR"/>
          </a:p>
        </p:txBody>
      </p:sp>
    </p:spTree>
    <p:extLst>
      <p:ext uri="{BB962C8B-B14F-4D97-AF65-F5344CB8AC3E}">
        <p14:creationId xmlns:p14="http://schemas.microsoft.com/office/powerpoint/2010/main" val="107743159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orienté objet : Héritage</a:t>
            </a:r>
            <a:endParaRPr lang="fr-FR" dirty="0"/>
          </a:p>
        </p:txBody>
      </p:sp>
      <p:sp>
        <p:nvSpPr>
          <p:cNvPr id="3" name="Espace réservé du contenu 2"/>
          <p:cNvSpPr>
            <a:spLocks noGrp="1"/>
          </p:cNvSpPr>
          <p:nvPr>
            <p:ph idx="1"/>
          </p:nvPr>
        </p:nvSpPr>
        <p:spPr/>
        <p:txBody>
          <a:bodyPr>
            <a:normAutofit fontScale="55000" lnSpcReduction="20000"/>
          </a:bodyPr>
          <a:lstStyle/>
          <a:p>
            <a:r>
              <a:rPr lang="fr-FR" sz="3300" dirty="0" smtClean="0"/>
              <a:t>Et pour la classe fille </a:t>
            </a:r>
            <a:r>
              <a:rPr lang="fr-FR" sz="3300" dirty="0" err="1" smtClean="0"/>
              <a:t>Admin</a:t>
            </a:r>
            <a:r>
              <a:rPr lang="fr-FR" sz="3300" dirty="0" smtClean="0"/>
              <a:t> créée dans </a:t>
            </a:r>
            <a:r>
              <a:rPr lang="fr-FR" sz="3300" dirty="0" err="1" smtClean="0"/>
              <a:t>Admin.class.php</a:t>
            </a:r>
            <a:r>
              <a:rPr lang="fr-FR" sz="3300" dirty="0" smtClean="0"/>
              <a:t> : </a:t>
            </a:r>
            <a:endParaRPr lang="fr-FR" sz="3300" dirty="0"/>
          </a:p>
          <a:p>
            <a:pPr lvl="1">
              <a:buFont typeface="Wingdings" charset="2"/>
              <a:buChar char="Ø"/>
            </a:pPr>
            <a:r>
              <a:rPr lang="fr-FR" sz="3300" dirty="0"/>
              <a:t>Pour que PHP connaisse la classe Membre afin de permettre l'héritage, il est impératif d'inclure le fichier </a:t>
            </a:r>
            <a:r>
              <a:rPr lang="fr-FR" sz="3300" dirty="0" err="1"/>
              <a:t>Membre.class.php</a:t>
            </a:r>
            <a:r>
              <a:rPr lang="fr-FR" sz="3300" dirty="0"/>
              <a:t> au préalable</a:t>
            </a:r>
            <a:r>
              <a:rPr lang="fr-FR" sz="3300" dirty="0" smtClean="0"/>
              <a:t>.</a:t>
            </a:r>
          </a:p>
          <a:p>
            <a:pPr lvl="1">
              <a:buFont typeface="Wingdings" charset="2"/>
              <a:buChar char="Ø"/>
            </a:pPr>
            <a:r>
              <a:rPr lang="fr-FR" sz="3300" dirty="0" smtClean="0"/>
              <a:t>Nous lui rajoutons des fonctionnalités comme par exemple la possibilité de choisir la couleur du pseudo.</a:t>
            </a:r>
            <a:br>
              <a:rPr lang="fr-FR" sz="3300" dirty="0" smtClean="0"/>
            </a:br>
            <a:endParaRPr lang="fr-FR" sz="3300" dirty="0" smtClean="0"/>
          </a:p>
          <a:p>
            <a:r>
              <a:rPr lang="fr-FR" sz="3300" dirty="0" smtClean="0"/>
              <a:t>Soit le code suivant contenu dans </a:t>
            </a:r>
            <a:r>
              <a:rPr lang="fr-FR" sz="3300" dirty="0" err="1" smtClean="0"/>
              <a:t>Admin.class.php</a:t>
            </a:r>
            <a:r>
              <a:rPr lang="fr-FR" sz="3300" dirty="0" smtClean="0"/>
              <a:t> </a:t>
            </a:r>
            <a:r>
              <a:rPr lang="en-GB" sz="3300" dirty="0" smtClean="0"/>
              <a:t>: </a:t>
            </a:r>
            <a:r>
              <a:rPr lang="en-GB" dirty="0" smtClean="0"/>
              <a:t/>
            </a:r>
            <a:br>
              <a:rPr lang="en-GB" dirty="0" smtClean="0"/>
            </a:br>
            <a:r>
              <a:rPr lang="en-GB" dirty="0" smtClean="0"/>
              <a:t>	</a:t>
            </a:r>
            <a:r>
              <a:rPr lang="en-GB" dirty="0" err="1" smtClean="0"/>
              <a:t>include_once</a:t>
            </a:r>
            <a:r>
              <a:rPr lang="en-GB" dirty="0"/>
              <a:t>('</a:t>
            </a:r>
            <a:r>
              <a:rPr lang="en-GB" dirty="0" err="1"/>
              <a:t>Membre.class.php</a:t>
            </a:r>
            <a:r>
              <a:rPr lang="en-GB" dirty="0"/>
              <a:t>')</a:t>
            </a:r>
            <a:r>
              <a:rPr lang="en-GB" dirty="0" smtClean="0"/>
              <a:t>;</a:t>
            </a:r>
            <a:endParaRPr lang="en-GB" dirty="0"/>
          </a:p>
          <a:p>
            <a:pPr marL="0" indent="0">
              <a:buNone/>
            </a:pPr>
            <a:r>
              <a:rPr lang="en-GB" dirty="0"/>
              <a:t>	</a:t>
            </a:r>
            <a:r>
              <a:rPr lang="fr-FR" dirty="0" smtClean="0"/>
              <a:t>class </a:t>
            </a:r>
            <a:r>
              <a:rPr lang="fr-FR" dirty="0" err="1"/>
              <a:t>Admin</a:t>
            </a:r>
            <a:r>
              <a:rPr lang="fr-FR" dirty="0"/>
              <a:t> </a:t>
            </a:r>
            <a:r>
              <a:rPr lang="fr-FR" b="1" dirty="0" err="1"/>
              <a:t>extends</a:t>
            </a:r>
            <a:r>
              <a:rPr lang="fr-FR" dirty="0"/>
              <a:t> Membre {</a:t>
            </a:r>
          </a:p>
          <a:p>
            <a:pPr marL="0" indent="0">
              <a:buNone/>
            </a:pPr>
            <a:r>
              <a:rPr lang="fr-FR" dirty="0"/>
              <a:t>	</a:t>
            </a:r>
            <a:r>
              <a:rPr lang="fr-FR" dirty="0" smtClean="0"/>
              <a:t>	</a:t>
            </a:r>
            <a:r>
              <a:rPr lang="fr-FR" dirty="0" err="1" smtClean="0"/>
              <a:t>private</a:t>
            </a:r>
            <a:r>
              <a:rPr lang="fr-FR" dirty="0" smtClean="0"/>
              <a:t> </a:t>
            </a:r>
            <a:r>
              <a:rPr lang="fr-FR" dirty="0"/>
              <a:t>$couleur;</a:t>
            </a:r>
          </a:p>
          <a:p>
            <a:pPr marL="0" indent="0">
              <a:buNone/>
            </a:pPr>
            <a:r>
              <a:rPr lang="fr-FR" dirty="0"/>
              <a:t>	</a:t>
            </a:r>
            <a:r>
              <a:rPr lang="fr-FR" dirty="0" smtClean="0"/>
              <a:t>	public </a:t>
            </a:r>
            <a:r>
              <a:rPr lang="fr-FR" dirty="0" err="1"/>
              <a:t>function</a:t>
            </a:r>
            <a:r>
              <a:rPr lang="fr-FR" dirty="0"/>
              <a:t> </a:t>
            </a:r>
            <a:r>
              <a:rPr lang="fr-FR" dirty="0" err="1"/>
              <a:t>setCouleur</a:t>
            </a:r>
            <a:r>
              <a:rPr lang="fr-FR" dirty="0"/>
              <a:t>() {</a:t>
            </a:r>
          </a:p>
          <a:p>
            <a:pPr marL="0" indent="0">
              <a:buNone/>
            </a:pPr>
            <a:r>
              <a:rPr lang="fr-FR" dirty="0"/>
              <a:t>	</a:t>
            </a:r>
            <a:r>
              <a:rPr lang="fr-FR" dirty="0" smtClean="0"/>
              <a:t>		/</a:t>
            </a:r>
            <a:r>
              <a:rPr lang="fr-FR" dirty="0"/>
              <a:t>/ ...</a:t>
            </a:r>
          </a:p>
          <a:p>
            <a:pPr marL="0" indent="0">
              <a:buNone/>
            </a:pPr>
            <a:r>
              <a:rPr lang="fr-FR" dirty="0"/>
              <a:t>	</a:t>
            </a:r>
            <a:r>
              <a:rPr lang="fr-FR" dirty="0" smtClean="0"/>
              <a:t>	}</a:t>
            </a:r>
            <a:endParaRPr lang="fr-FR" dirty="0"/>
          </a:p>
          <a:p>
            <a:pPr marL="0" indent="0">
              <a:buNone/>
            </a:pPr>
            <a:r>
              <a:rPr lang="fr-FR" dirty="0"/>
              <a:t>	</a:t>
            </a:r>
            <a:r>
              <a:rPr lang="fr-FR" dirty="0" smtClean="0"/>
              <a:t>	public </a:t>
            </a:r>
            <a:r>
              <a:rPr lang="fr-FR" dirty="0" err="1"/>
              <a:t>function</a:t>
            </a:r>
            <a:r>
              <a:rPr lang="fr-FR" dirty="0"/>
              <a:t> </a:t>
            </a:r>
            <a:r>
              <a:rPr lang="fr-FR" dirty="0" err="1"/>
              <a:t>getCouleur</a:t>
            </a:r>
            <a:r>
              <a:rPr lang="fr-FR" dirty="0"/>
              <a:t>() </a:t>
            </a:r>
            <a:r>
              <a:rPr lang="fr-FR" dirty="0" smtClean="0"/>
              <a:t>{</a:t>
            </a:r>
          </a:p>
          <a:p>
            <a:pPr marL="0" indent="0">
              <a:buNone/>
            </a:pPr>
            <a:r>
              <a:rPr lang="fr-FR" dirty="0"/>
              <a:t>	</a:t>
            </a:r>
            <a:r>
              <a:rPr lang="fr-FR" dirty="0" smtClean="0"/>
              <a:t>	</a:t>
            </a:r>
            <a:r>
              <a:rPr lang="fr-FR" dirty="0"/>
              <a:t>	// ...</a:t>
            </a:r>
          </a:p>
          <a:p>
            <a:pPr marL="0" indent="0">
              <a:buNone/>
            </a:pPr>
            <a:r>
              <a:rPr lang="fr-FR" dirty="0"/>
              <a:t>	</a:t>
            </a:r>
            <a:r>
              <a:rPr lang="fr-FR" dirty="0" smtClean="0"/>
              <a:t>	}</a:t>
            </a:r>
            <a:endParaRPr lang="fr-FR" dirty="0"/>
          </a:p>
          <a:p>
            <a:pPr marL="0" indent="0">
              <a:buNone/>
            </a:pPr>
            <a:r>
              <a:rPr lang="fr-FR" dirty="0"/>
              <a:t>	</a:t>
            </a:r>
            <a:r>
              <a:rPr lang="fr-FR" dirty="0" smtClean="0"/>
              <a:t>}</a:t>
            </a:r>
            <a:endParaRPr lang="fr-FR" dirty="0"/>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249</a:t>
            </a:fld>
            <a:endParaRPr lang="fr-FR"/>
          </a:p>
        </p:txBody>
      </p:sp>
    </p:spTree>
    <p:extLst>
      <p:ext uri="{BB962C8B-B14F-4D97-AF65-F5344CB8AC3E}">
        <p14:creationId xmlns:p14="http://schemas.microsoft.com/office/powerpoint/2010/main" val="168388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Constantes</a:t>
            </a:r>
            <a:endParaRPr lang="fr-FR" b="1" dirty="0">
              <a:solidFill>
                <a:schemeClr val="accent1"/>
              </a:solidFill>
            </a:endParaRPr>
          </a:p>
        </p:txBody>
      </p:sp>
      <p:sp>
        <p:nvSpPr>
          <p:cNvPr id="3" name="Espace réservé du contenu 2"/>
          <p:cNvSpPr>
            <a:spLocks noGrp="1"/>
          </p:cNvSpPr>
          <p:nvPr>
            <p:ph idx="1"/>
          </p:nvPr>
        </p:nvSpPr>
        <p:spPr/>
        <p:txBody>
          <a:bodyPr>
            <a:normAutofit lnSpcReduction="10000"/>
          </a:bodyPr>
          <a:lstStyle/>
          <a:p>
            <a:r>
              <a:rPr lang="fr-FR" dirty="0"/>
              <a:t>Une constante est définie par l’instruction :</a:t>
            </a:r>
            <a:endParaRPr lang="fr-FR" dirty="0" smtClean="0"/>
          </a:p>
          <a:p>
            <a:pPr lvl="1">
              <a:buFont typeface="Wingdings" charset="2"/>
              <a:buChar char="Ø"/>
            </a:pPr>
            <a:r>
              <a:rPr lang="fr-FR" dirty="0" smtClean="0"/>
              <a:t>	</a:t>
            </a:r>
            <a:r>
              <a:rPr lang="fr-FR" dirty="0" err="1" smtClean="0"/>
              <a:t>define</a:t>
            </a:r>
            <a:r>
              <a:rPr lang="fr-FR" dirty="0"/>
              <a:t>("UNICE", "</a:t>
            </a:r>
            <a:r>
              <a:rPr lang="fr-FR" dirty="0" err="1"/>
              <a:t>www.unice.fr</a:t>
            </a:r>
            <a:r>
              <a:rPr lang="fr-FR" dirty="0"/>
              <a:t>")</a:t>
            </a:r>
            <a:r>
              <a:rPr lang="fr-FR" dirty="0" smtClean="0"/>
              <a:t>; elle est dans ce cas sensible à la casse</a:t>
            </a:r>
          </a:p>
          <a:p>
            <a:pPr lvl="1">
              <a:buFont typeface="Wingdings" charset="2"/>
              <a:buChar char="Ø"/>
            </a:pPr>
            <a:r>
              <a:rPr lang="fr-FR" dirty="0"/>
              <a:t> </a:t>
            </a:r>
            <a:r>
              <a:rPr lang="fr-FR" dirty="0" err="1"/>
              <a:t>define</a:t>
            </a:r>
            <a:r>
              <a:rPr lang="fr-FR" dirty="0" smtClean="0"/>
              <a:t>( </a:t>
            </a:r>
            <a:r>
              <a:rPr lang="fr-FR" dirty="0"/>
              <a:t>"</a:t>
            </a:r>
            <a:r>
              <a:rPr lang="fr-FR" dirty="0" smtClean="0"/>
              <a:t>UNICE"</a:t>
            </a:r>
            <a:r>
              <a:rPr lang="fr-FR" dirty="0"/>
              <a:t>, "</a:t>
            </a:r>
            <a:r>
              <a:rPr lang="fr-FR" dirty="0" err="1"/>
              <a:t>www.unice.fr</a:t>
            </a:r>
            <a:r>
              <a:rPr lang="fr-FR" dirty="0"/>
              <a:t>"</a:t>
            </a:r>
            <a:r>
              <a:rPr lang="fr-FR" dirty="0" smtClean="0"/>
              <a:t>, </a:t>
            </a:r>
            <a:r>
              <a:rPr lang="fr-FR" dirty="0" err="1" smtClean="0"/>
              <a:t>true</a:t>
            </a:r>
            <a:r>
              <a:rPr lang="fr-FR" dirty="0" smtClean="0"/>
              <a:t>)</a:t>
            </a:r>
            <a:r>
              <a:rPr lang="fr-FR" dirty="0"/>
              <a:t>; elle est dans ce cas </a:t>
            </a:r>
            <a:r>
              <a:rPr lang="fr-FR" dirty="0" smtClean="0"/>
              <a:t>insensible </a:t>
            </a:r>
            <a:r>
              <a:rPr lang="fr-FR" dirty="0"/>
              <a:t>à la </a:t>
            </a:r>
            <a:r>
              <a:rPr lang="fr-FR" dirty="0" smtClean="0"/>
              <a:t>casse, c’est à dire UNICE ou </a:t>
            </a:r>
            <a:r>
              <a:rPr lang="fr-FR" dirty="0" err="1" smtClean="0"/>
              <a:t>unice</a:t>
            </a:r>
            <a:r>
              <a:rPr lang="fr-FR" dirty="0" smtClean="0"/>
              <a:t> renverront la même valeur.</a:t>
            </a:r>
            <a:endParaRPr lang="fr-FR" dirty="0"/>
          </a:p>
          <a:p>
            <a:r>
              <a:rPr lang="fr-FR" dirty="0" smtClean="0"/>
              <a:t>Une constante a une définition globale : </a:t>
            </a:r>
            <a:br>
              <a:rPr lang="fr-FR" dirty="0" smtClean="0"/>
            </a:br>
            <a:r>
              <a:rPr lang="fr-FR" dirty="0" smtClean="0"/>
              <a:t>elle est vue aussi bien dans tout le fichier PHP qu’à l’intérieur des fonctions PHP que nous verrons plus tard.</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a:t>
            </a:fld>
            <a:endParaRPr lang="fr-FR"/>
          </a:p>
        </p:txBody>
      </p:sp>
    </p:spTree>
    <p:extLst>
      <p:ext uri="{BB962C8B-B14F-4D97-AF65-F5344CB8AC3E}">
        <p14:creationId xmlns:p14="http://schemas.microsoft.com/office/powerpoint/2010/main" val="374691227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orienté objet : Héritage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Nous avons donc maintenant 2 classes : Membre et </a:t>
            </a:r>
            <a:r>
              <a:rPr lang="fr-FR" dirty="0" err="1"/>
              <a:t>Admin</a:t>
            </a:r>
            <a:r>
              <a:rPr lang="fr-FR" dirty="0"/>
              <a:t>.</a:t>
            </a:r>
          </a:p>
          <a:p>
            <a:pPr lvl="1">
              <a:buFont typeface="Wingdings" charset="2"/>
              <a:buChar char="Ø"/>
            </a:pPr>
            <a:r>
              <a:rPr lang="fr-FR" dirty="0"/>
              <a:t>Avec Membre, on peut manipuler un pseudo, un e-mail, une signature et un état actif ou non.</a:t>
            </a:r>
          </a:p>
          <a:p>
            <a:pPr lvl="1">
              <a:buFont typeface="Wingdings" charset="2"/>
              <a:buChar char="Ø"/>
            </a:pPr>
            <a:r>
              <a:rPr lang="fr-FR" dirty="0"/>
              <a:t>Avec </a:t>
            </a:r>
            <a:r>
              <a:rPr lang="fr-FR" dirty="0" err="1"/>
              <a:t>Admin</a:t>
            </a:r>
            <a:r>
              <a:rPr lang="fr-FR" dirty="0"/>
              <a:t>, on peut manipuler les mêmes choses : un pseudo, un e-mail, une signature et un état actif ou non... mais aussi de nouvelles propriétés, comme la couleur du pseudo</a:t>
            </a:r>
            <a:r>
              <a:rPr lang="fr-FR" dirty="0" smtClean="0"/>
              <a:t>.</a:t>
            </a:r>
          </a:p>
          <a:p>
            <a:r>
              <a:rPr lang="fr-FR" dirty="0" smtClean="0"/>
              <a:t>Nous pouvons maintenant </a:t>
            </a:r>
            <a:r>
              <a:rPr lang="fr-FR" dirty="0"/>
              <a:t>créer des membres mais aussi des </a:t>
            </a:r>
            <a:r>
              <a:rPr lang="fr-FR" dirty="0" err="1"/>
              <a:t>admins</a:t>
            </a:r>
            <a:r>
              <a:rPr lang="fr-FR" dirty="0"/>
              <a:t>: </a:t>
            </a:r>
            <a:endParaRPr lang="fr-FR" dirty="0" smtClean="0"/>
          </a:p>
          <a:p>
            <a:pPr marL="0" indent="0">
              <a:buNone/>
            </a:pPr>
            <a:r>
              <a:rPr lang="fr-FR" dirty="0" smtClean="0"/>
              <a:t>	$</a:t>
            </a:r>
            <a:r>
              <a:rPr lang="fr-FR" dirty="0"/>
              <a:t>membre = new Membre(31); // Contient un pseudo, un e-mail... </a:t>
            </a:r>
          </a:p>
          <a:p>
            <a:pPr marL="0" indent="0">
              <a:buNone/>
            </a:pPr>
            <a:r>
              <a:rPr lang="fr-FR" dirty="0"/>
              <a:t>	</a:t>
            </a:r>
            <a:r>
              <a:rPr lang="fr-FR" dirty="0" smtClean="0"/>
              <a:t>$webmaster </a:t>
            </a:r>
            <a:r>
              <a:rPr lang="fr-FR" dirty="0"/>
              <a:t>= new </a:t>
            </a:r>
            <a:r>
              <a:rPr lang="fr-FR" dirty="0" err="1"/>
              <a:t>Admin</a:t>
            </a:r>
            <a:r>
              <a:rPr lang="fr-FR" dirty="0"/>
              <a:t>(2); // D</a:t>
            </a:r>
            <a:r>
              <a:rPr lang="fr-FR" dirty="0" smtClean="0"/>
              <a:t>onnées </a:t>
            </a:r>
            <a:r>
              <a:rPr lang="fr-FR" dirty="0"/>
              <a:t>qu'un </a:t>
            </a:r>
            <a:r>
              <a:rPr lang="fr-FR" dirty="0" smtClean="0"/>
              <a:t>membre </a:t>
            </a:r>
            <a:r>
              <a:rPr lang="fr-FR" dirty="0"/>
              <a:t>+ la couleur</a:t>
            </a:r>
          </a:p>
          <a:p>
            <a:pPr marL="0" indent="0">
              <a:buNone/>
            </a:pPr>
            <a:r>
              <a:rPr lang="fr-FR" dirty="0"/>
              <a:t>	</a:t>
            </a:r>
            <a:r>
              <a:rPr lang="fr-FR" dirty="0" smtClean="0"/>
              <a:t>$</a:t>
            </a:r>
            <a:r>
              <a:rPr lang="fr-FR" dirty="0"/>
              <a:t>membre-&gt;</a:t>
            </a:r>
            <a:r>
              <a:rPr lang="fr-FR" dirty="0" err="1"/>
              <a:t>setPseudo</a:t>
            </a:r>
            <a:r>
              <a:rPr lang="fr-FR" dirty="0"/>
              <a:t>('</a:t>
            </a:r>
            <a:r>
              <a:rPr lang="fr-FR" dirty="0" err="1"/>
              <a:t>Arckintox</a:t>
            </a:r>
            <a:r>
              <a:rPr lang="fr-FR" dirty="0"/>
              <a:t>')</a:t>
            </a:r>
            <a:r>
              <a:rPr lang="fr-FR" dirty="0" smtClean="0"/>
              <a:t>; // OK</a:t>
            </a:r>
            <a:endParaRPr lang="fr-FR" dirty="0"/>
          </a:p>
          <a:p>
            <a:pPr marL="0" indent="0">
              <a:buNone/>
            </a:pPr>
            <a:r>
              <a:rPr lang="fr-FR" dirty="0"/>
              <a:t>	</a:t>
            </a:r>
            <a:r>
              <a:rPr lang="fr-FR" dirty="0" smtClean="0"/>
              <a:t>$webmaster-</a:t>
            </a:r>
            <a:r>
              <a:rPr lang="fr-FR" dirty="0"/>
              <a:t>&gt;</a:t>
            </a:r>
            <a:r>
              <a:rPr lang="fr-FR" dirty="0" err="1"/>
              <a:t>setPseudo</a:t>
            </a:r>
            <a:r>
              <a:rPr lang="fr-FR" dirty="0" smtClean="0"/>
              <a:t>(’Main'</a:t>
            </a:r>
            <a:r>
              <a:rPr lang="fr-FR" dirty="0"/>
              <a:t>)</a:t>
            </a:r>
            <a:r>
              <a:rPr lang="fr-FR" dirty="0" smtClean="0"/>
              <a:t>; // OK</a:t>
            </a:r>
            <a:endParaRPr lang="fr-FR" dirty="0"/>
          </a:p>
          <a:p>
            <a:pPr marL="0" indent="0">
              <a:buNone/>
            </a:pPr>
            <a:r>
              <a:rPr lang="fr-FR" dirty="0"/>
              <a:t>	</a:t>
            </a:r>
            <a:r>
              <a:rPr lang="fr-FR" dirty="0" smtClean="0"/>
              <a:t>$</a:t>
            </a:r>
            <a:r>
              <a:rPr lang="fr-FR" dirty="0"/>
              <a:t>membre-&gt;</a:t>
            </a:r>
            <a:r>
              <a:rPr lang="fr-FR" dirty="0" err="1"/>
              <a:t>setCouleur</a:t>
            </a:r>
            <a:r>
              <a:rPr lang="fr-FR" dirty="0"/>
              <a:t>('Rouge'); </a:t>
            </a:r>
            <a:r>
              <a:rPr lang="fr-FR" dirty="0" smtClean="0"/>
              <a:t>/</a:t>
            </a:r>
            <a:r>
              <a:rPr lang="fr-FR" dirty="0"/>
              <a:t>/ </a:t>
            </a:r>
            <a:r>
              <a:rPr lang="fr-FR" dirty="0" smtClean="0"/>
              <a:t>KO : un </a:t>
            </a:r>
            <a:r>
              <a:rPr lang="fr-FR" dirty="0"/>
              <a:t>membre n'a pas de </a:t>
            </a:r>
            <a:r>
              <a:rPr lang="fr-FR" dirty="0" smtClean="0"/>
              <a:t> couleur</a:t>
            </a:r>
            <a:endParaRPr lang="fr-FR" dirty="0"/>
          </a:p>
          <a:p>
            <a:pPr marL="0" indent="0">
              <a:buNone/>
            </a:pPr>
            <a:r>
              <a:rPr lang="fr-FR" dirty="0"/>
              <a:t>	</a:t>
            </a:r>
            <a:r>
              <a:rPr lang="fr-FR" dirty="0" smtClean="0"/>
              <a:t>$webmaster-</a:t>
            </a:r>
            <a:r>
              <a:rPr lang="fr-FR" dirty="0"/>
              <a:t>&gt;</a:t>
            </a:r>
            <a:r>
              <a:rPr lang="fr-FR" dirty="0" err="1"/>
              <a:t>setCouleur</a:t>
            </a:r>
            <a:r>
              <a:rPr lang="fr-FR" dirty="0"/>
              <a:t>('Rouge'); // OK</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250</a:t>
            </a:fld>
            <a:endParaRPr lang="fr-FR"/>
          </a:p>
        </p:txBody>
      </p:sp>
    </p:spTree>
    <p:extLst>
      <p:ext uri="{BB962C8B-B14F-4D97-AF65-F5344CB8AC3E}">
        <p14:creationId xmlns:p14="http://schemas.microsoft.com/office/powerpoint/2010/main" val="62272328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r>
              <a:rPr lang="fr-FR" b="1" dirty="0" smtClean="0">
                <a:solidFill>
                  <a:schemeClr val="accent1"/>
                </a:solidFill>
              </a:rPr>
              <a:t>Héritage Multiple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Il est également possible d’effectuer de multiples héritages en PHP : </a:t>
            </a:r>
            <a:r>
              <a:rPr lang="fr-FR" dirty="0" smtClean="0"/>
              <a:t/>
            </a:r>
            <a:br>
              <a:rPr lang="fr-FR" dirty="0" smtClean="0"/>
            </a:br>
            <a:r>
              <a:rPr lang="fr-FR" dirty="0" smtClean="0"/>
              <a:t/>
            </a:r>
            <a:br>
              <a:rPr lang="fr-FR" dirty="0" smtClean="0"/>
            </a:br>
            <a:r>
              <a:rPr lang="fr-FR" dirty="0" smtClean="0"/>
              <a:t>	</a:t>
            </a:r>
            <a:r>
              <a:rPr lang="en-GB" dirty="0" smtClean="0"/>
              <a:t>class </a:t>
            </a:r>
            <a:r>
              <a:rPr lang="en-GB" dirty="0"/>
              <a:t>Animal{} </a:t>
            </a:r>
            <a:r>
              <a:rPr lang="fr-FR" dirty="0"/>
              <a:t/>
            </a:r>
            <a:br>
              <a:rPr lang="fr-FR" dirty="0"/>
            </a:br>
            <a:r>
              <a:rPr lang="fr-FR" dirty="0" smtClean="0"/>
              <a:t>	</a:t>
            </a:r>
            <a:r>
              <a:rPr lang="en-GB" dirty="0" smtClean="0"/>
              <a:t>class </a:t>
            </a:r>
            <a:r>
              <a:rPr lang="en-GB" dirty="0" err="1"/>
              <a:t>Animal_Chien</a:t>
            </a:r>
            <a:r>
              <a:rPr lang="en-GB" dirty="0"/>
              <a:t> extends Animal{</a:t>
            </a:r>
            <a:r>
              <a:rPr lang="en-GB" dirty="0" smtClean="0"/>
              <a:t>}</a:t>
            </a:r>
            <a:r>
              <a:rPr lang="fr-FR" dirty="0"/>
              <a:t/>
            </a:r>
            <a:br>
              <a:rPr lang="fr-FR" dirty="0"/>
            </a:br>
            <a:r>
              <a:rPr lang="fr-FR" dirty="0" smtClean="0"/>
              <a:t>	class </a:t>
            </a:r>
            <a:r>
              <a:rPr lang="fr-FR" dirty="0" err="1"/>
              <a:t>Animal_Chien_Caniche</a:t>
            </a:r>
            <a:r>
              <a:rPr lang="fr-FR" dirty="0"/>
              <a:t> </a:t>
            </a:r>
            <a:r>
              <a:rPr lang="fr-FR" dirty="0" err="1"/>
              <a:t>extends</a:t>
            </a:r>
            <a:r>
              <a:rPr lang="fr-FR" dirty="0"/>
              <a:t> </a:t>
            </a:r>
            <a:r>
              <a:rPr lang="fr-FR" dirty="0" smtClean="0"/>
              <a:t>	</a:t>
            </a:r>
            <a:r>
              <a:rPr lang="fr-FR" dirty="0" err="1" smtClean="0"/>
              <a:t>Animal_Chien</a:t>
            </a:r>
            <a:r>
              <a:rPr lang="fr-FR" dirty="0"/>
              <a:t>{</a:t>
            </a:r>
            <a:r>
              <a:rPr lang="fr-FR" dirty="0" smtClean="0"/>
              <a:t>}</a:t>
            </a:r>
            <a:br>
              <a:rPr lang="fr-FR" dirty="0" smtClean="0"/>
            </a:br>
            <a:r>
              <a:rPr lang="fr-FR" dirty="0" smtClean="0"/>
              <a:t>	class </a:t>
            </a:r>
            <a:r>
              <a:rPr lang="fr-FR" dirty="0" err="1"/>
              <a:t>Animal_Chien_Labrador</a:t>
            </a:r>
            <a:r>
              <a:rPr lang="fr-FR" dirty="0"/>
              <a:t> </a:t>
            </a:r>
            <a:r>
              <a:rPr lang="fr-FR" dirty="0" err="1"/>
              <a:t>extends</a:t>
            </a:r>
            <a:r>
              <a:rPr lang="fr-FR" dirty="0"/>
              <a:t> </a:t>
            </a:r>
            <a:r>
              <a:rPr lang="fr-FR" dirty="0" smtClean="0"/>
              <a:t>	</a:t>
            </a:r>
            <a:r>
              <a:rPr lang="fr-FR" dirty="0" err="1" smtClean="0"/>
              <a:t>Animal_Chien</a:t>
            </a:r>
            <a:r>
              <a:rPr lang="fr-FR" dirty="0"/>
              <a:t>{}</a:t>
            </a:r>
          </a:p>
          <a:p>
            <a:pPr marL="0" indent="0">
              <a:buNone/>
            </a:pPr>
            <a:r>
              <a:rPr lang="fr-FR" dirty="0"/>
              <a:t>	</a:t>
            </a:r>
            <a:r>
              <a:rPr lang="fr-FR" dirty="0" smtClean="0"/>
              <a:t>.</a:t>
            </a:r>
            <a:r>
              <a:rPr lang="fr-FR" dirty="0"/>
              <a:t>..</a:t>
            </a:r>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251</a:t>
            </a:fld>
            <a:endParaRPr lang="fr-FR"/>
          </a:p>
        </p:txBody>
      </p:sp>
    </p:spTree>
    <p:extLst>
      <p:ext uri="{BB962C8B-B14F-4D97-AF65-F5344CB8AC3E}">
        <p14:creationId xmlns:p14="http://schemas.microsoft.com/office/powerpoint/2010/main" val="13197717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r>
              <a:rPr lang="fr-FR" b="1" dirty="0" smtClean="0">
                <a:solidFill>
                  <a:schemeClr val="accent1"/>
                </a:solidFill>
              </a:rPr>
              <a:t>Les droits d’accès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Un concept très important de la POO est l’</a:t>
            </a:r>
            <a:r>
              <a:rPr lang="fr-FR" b="1" dirty="0" smtClean="0"/>
              <a:t>encapsulation</a:t>
            </a:r>
            <a:r>
              <a:rPr lang="fr-FR" dirty="0" smtClean="0"/>
              <a:t>. Mais avant de présenter ce principe il est important de parler des droits d’accès.</a:t>
            </a:r>
          </a:p>
          <a:p>
            <a:r>
              <a:rPr lang="fr-FR" dirty="0" smtClean="0"/>
              <a:t>Les droits d’accès indiquent si l’utilisateur d’une classe </a:t>
            </a:r>
            <a:r>
              <a:rPr lang="fr-FR" dirty="0"/>
              <a:t>a le droit d'accéder directement à un élément de la classe </a:t>
            </a:r>
            <a:r>
              <a:rPr lang="fr-FR" dirty="0" smtClean="0"/>
              <a:t>ou non.</a:t>
            </a:r>
          </a:p>
          <a:p>
            <a:r>
              <a:rPr lang="fr-FR" dirty="0"/>
              <a:t>Il y a 3 droits d'accès à connaître :</a:t>
            </a:r>
          </a:p>
          <a:p>
            <a:pPr lvl="1">
              <a:buFont typeface="Wingdings" charset="2"/>
              <a:buChar char="Ø"/>
            </a:pPr>
            <a:r>
              <a:rPr lang="fr-FR" dirty="0"/>
              <a:t>public : tout le monde peut accéder à l'élément.</a:t>
            </a:r>
          </a:p>
          <a:p>
            <a:pPr lvl="1">
              <a:buFont typeface="Wingdings" charset="2"/>
              <a:buChar char="Ø"/>
            </a:pPr>
            <a:r>
              <a:rPr lang="fr-FR" dirty="0" err="1"/>
              <a:t>private</a:t>
            </a:r>
            <a:r>
              <a:rPr lang="fr-FR" dirty="0"/>
              <a:t> : personne (à part la classe elle-même) n'a le droit d'accéder à l'élément.</a:t>
            </a:r>
          </a:p>
          <a:p>
            <a:pPr lvl="1">
              <a:buFont typeface="Wingdings" charset="2"/>
              <a:buChar char="Ø"/>
            </a:pPr>
            <a:r>
              <a:rPr lang="fr-FR" dirty="0" err="1"/>
              <a:t>protected</a:t>
            </a:r>
            <a:r>
              <a:rPr lang="fr-FR" dirty="0"/>
              <a:t> : identique à </a:t>
            </a:r>
            <a:r>
              <a:rPr lang="fr-FR" dirty="0" err="1"/>
              <a:t>private</a:t>
            </a:r>
            <a:r>
              <a:rPr lang="fr-FR" dirty="0"/>
              <a:t>, mais les classes qui hériteront de celles-ci (les classes filles) auront quand même accès à l'élément.</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252</a:t>
            </a:fld>
            <a:endParaRPr lang="fr-FR"/>
          </a:p>
        </p:txBody>
      </p:sp>
    </p:spTree>
    <p:extLst>
      <p:ext uri="{BB962C8B-B14F-4D97-AF65-F5344CB8AC3E}">
        <p14:creationId xmlns:p14="http://schemas.microsoft.com/office/powerpoint/2010/main" val="366023174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droits </a:t>
            </a:r>
            <a:r>
              <a:rPr lang="fr-FR" b="1" dirty="0" smtClean="0">
                <a:solidFill>
                  <a:schemeClr val="accent1"/>
                </a:solidFill>
              </a:rPr>
              <a:t>d’accès</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Exemple, champs public et </a:t>
            </a:r>
            <a:r>
              <a:rPr lang="fr-FR" dirty="0" err="1" smtClean="0"/>
              <a:t>private</a:t>
            </a:r>
            <a:r>
              <a:rPr lang="fr-FR" dirty="0" smtClean="0"/>
              <a:t> : </a:t>
            </a:r>
            <a:br>
              <a:rPr lang="fr-FR" dirty="0" smtClean="0"/>
            </a:br>
            <a:r>
              <a:rPr lang="fr-FR" dirty="0" smtClean="0"/>
              <a:t>	class </a:t>
            </a:r>
            <a:r>
              <a:rPr lang="fr-FR" dirty="0"/>
              <a:t>Membre {</a:t>
            </a:r>
          </a:p>
          <a:p>
            <a:pPr marL="0" indent="0">
              <a:buNone/>
            </a:pPr>
            <a:r>
              <a:rPr lang="fr-FR" dirty="0"/>
              <a:t>	</a:t>
            </a:r>
            <a:r>
              <a:rPr lang="fr-FR" dirty="0" smtClean="0"/>
              <a:t>	</a:t>
            </a:r>
            <a:r>
              <a:rPr lang="fr-FR" dirty="0" err="1" smtClean="0"/>
              <a:t>private</a:t>
            </a:r>
            <a:r>
              <a:rPr lang="fr-FR" dirty="0" smtClean="0"/>
              <a:t> </a:t>
            </a:r>
            <a:r>
              <a:rPr lang="fr-FR" dirty="0"/>
              <a:t>$pseudo;</a:t>
            </a:r>
          </a:p>
          <a:p>
            <a:pPr marL="0" indent="0">
              <a:buNone/>
            </a:pPr>
            <a:r>
              <a:rPr lang="fr-FR" dirty="0"/>
              <a:t>	</a:t>
            </a:r>
            <a:r>
              <a:rPr lang="fr-FR" dirty="0" smtClean="0"/>
              <a:t>	</a:t>
            </a:r>
            <a:r>
              <a:rPr lang="fr-FR" dirty="0" err="1" smtClean="0"/>
              <a:t>private</a:t>
            </a:r>
            <a:r>
              <a:rPr lang="fr-FR" dirty="0" smtClean="0"/>
              <a:t> </a:t>
            </a:r>
            <a:r>
              <a:rPr lang="fr-FR" dirty="0"/>
              <a:t>$email;</a:t>
            </a:r>
          </a:p>
          <a:p>
            <a:pPr marL="0" indent="0">
              <a:buNone/>
            </a:pPr>
            <a:r>
              <a:rPr lang="fr-FR" dirty="0"/>
              <a:t>	</a:t>
            </a:r>
            <a:r>
              <a:rPr lang="fr-FR" dirty="0" smtClean="0"/>
              <a:t>	</a:t>
            </a:r>
            <a:r>
              <a:rPr lang="fr-FR" dirty="0" err="1" smtClean="0"/>
              <a:t>private</a:t>
            </a:r>
            <a:r>
              <a:rPr lang="fr-FR" dirty="0" smtClean="0"/>
              <a:t> </a:t>
            </a:r>
            <a:r>
              <a:rPr lang="fr-FR" dirty="0"/>
              <a:t>$signature; </a:t>
            </a:r>
          </a:p>
          <a:p>
            <a:pPr marL="0" indent="0">
              <a:buNone/>
            </a:pPr>
            <a:r>
              <a:rPr lang="fr-FR" dirty="0"/>
              <a:t>	</a:t>
            </a:r>
            <a:r>
              <a:rPr lang="fr-FR" dirty="0" smtClean="0"/>
              <a:t>	</a:t>
            </a:r>
            <a:r>
              <a:rPr lang="fr-FR" dirty="0" err="1" smtClean="0"/>
              <a:t>private</a:t>
            </a:r>
            <a:r>
              <a:rPr lang="fr-FR" dirty="0" smtClean="0"/>
              <a:t> </a:t>
            </a:r>
            <a:r>
              <a:rPr lang="fr-FR" dirty="0"/>
              <a:t>$actif</a:t>
            </a:r>
            <a:r>
              <a:rPr lang="fr-FR" dirty="0" smtClean="0"/>
              <a:t>;</a:t>
            </a:r>
            <a:endParaRPr lang="fr-FR" dirty="0"/>
          </a:p>
          <a:p>
            <a:pPr marL="0" indent="0">
              <a:buNone/>
            </a:pPr>
            <a:r>
              <a:rPr lang="fr-FR" dirty="0"/>
              <a:t>	</a:t>
            </a:r>
            <a:r>
              <a:rPr lang="fr-FR" dirty="0" smtClean="0"/>
              <a:t>	public </a:t>
            </a:r>
            <a:r>
              <a:rPr lang="fr-FR" dirty="0" err="1"/>
              <a:t>function</a:t>
            </a:r>
            <a:r>
              <a:rPr lang="fr-FR" dirty="0"/>
              <a:t> </a:t>
            </a:r>
            <a:r>
              <a:rPr lang="fr-FR" dirty="0" err="1"/>
              <a:t>getPseudo</a:t>
            </a:r>
            <a:r>
              <a:rPr lang="fr-FR" dirty="0"/>
              <a:t>() {</a:t>
            </a:r>
          </a:p>
          <a:p>
            <a:pPr marL="0" indent="0">
              <a:buNone/>
            </a:pPr>
            <a:r>
              <a:rPr lang="fr-FR" dirty="0"/>
              <a:t>	</a:t>
            </a:r>
            <a:r>
              <a:rPr lang="fr-FR" dirty="0" smtClean="0"/>
              <a:t>		...</a:t>
            </a:r>
            <a:endParaRPr lang="fr-FR" dirty="0"/>
          </a:p>
          <a:p>
            <a:pPr marL="0" indent="0">
              <a:buNone/>
            </a:pPr>
            <a:r>
              <a:rPr lang="fr-FR" dirty="0"/>
              <a:t>	</a:t>
            </a:r>
            <a:r>
              <a:rPr lang="fr-FR" dirty="0" smtClean="0"/>
              <a:t>	}</a:t>
            </a:r>
            <a:endParaRPr lang="fr-FR" dirty="0"/>
          </a:p>
          <a:p>
            <a:pPr marL="0" indent="0">
              <a:buNone/>
            </a:pPr>
            <a:r>
              <a:rPr lang="fr-FR" dirty="0"/>
              <a:t>	</a:t>
            </a:r>
            <a:r>
              <a:rPr lang="fr-FR" dirty="0" smtClean="0"/>
              <a:t>	public </a:t>
            </a:r>
            <a:r>
              <a:rPr lang="fr-FR" dirty="0" err="1"/>
              <a:t>function</a:t>
            </a:r>
            <a:r>
              <a:rPr lang="fr-FR" dirty="0"/>
              <a:t> </a:t>
            </a:r>
            <a:r>
              <a:rPr lang="fr-FR" dirty="0" err="1"/>
              <a:t>setPseudo</a:t>
            </a:r>
            <a:r>
              <a:rPr lang="fr-FR" dirty="0"/>
              <a:t>($</a:t>
            </a:r>
            <a:r>
              <a:rPr lang="fr-FR" dirty="0" err="1"/>
              <a:t>nouveauPseudo</a:t>
            </a:r>
            <a:r>
              <a:rPr lang="fr-FR" dirty="0"/>
              <a:t>) {</a:t>
            </a:r>
          </a:p>
          <a:p>
            <a:pPr marL="0" indent="0">
              <a:buNone/>
            </a:pPr>
            <a:r>
              <a:rPr lang="fr-FR" dirty="0"/>
              <a:t>	</a:t>
            </a:r>
            <a:r>
              <a:rPr lang="fr-FR" dirty="0" smtClean="0"/>
              <a:t>		...</a:t>
            </a:r>
            <a:endParaRPr lang="fr-FR" dirty="0"/>
          </a:p>
          <a:p>
            <a:pPr marL="0" indent="0">
              <a:buNone/>
            </a:pPr>
            <a:r>
              <a:rPr lang="fr-FR" dirty="0"/>
              <a:t>	</a:t>
            </a:r>
            <a:r>
              <a:rPr lang="fr-FR" dirty="0" smtClean="0"/>
              <a:t>	}</a:t>
            </a:r>
            <a:endParaRPr lang="fr-FR" dirty="0"/>
          </a:p>
          <a:p>
            <a:pPr marL="0" indent="0">
              <a:buNone/>
            </a:pPr>
            <a:r>
              <a:rPr lang="fr-FR" dirty="0"/>
              <a:t>	</a:t>
            </a:r>
            <a:r>
              <a:rPr lang="fr-FR" dirty="0" smtClean="0"/>
              <a:t>}</a:t>
            </a:r>
          </a:p>
          <a:p>
            <a:pPr marL="0" indent="0">
              <a:buNone/>
            </a:pPr>
            <a:r>
              <a:rPr lang="fr-FR" dirty="0"/>
              <a:t>	</a:t>
            </a:r>
            <a:r>
              <a:rPr lang="fr-FR" dirty="0" smtClean="0"/>
              <a:t>La personne qui utilise la classe à travers des objets peut </a:t>
            </a:r>
            <a:r>
              <a:rPr lang="fr-FR" b="1" dirty="0" smtClean="0"/>
              <a:t>uniquement</a:t>
            </a:r>
            <a:r>
              <a:rPr lang="fr-FR" dirty="0" smtClean="0"/>
              <a:t> </a:t>
            </a:r>
            <a:r>
              <a:rPr lang="fr-FR" b="1" dirty="0" smtClean="0"/>
              <a:t>accéder</a:t>
            </a:r>
          </a:p>
          <a:p>
            <a:pPr marL="0" indent="0">
              <a:buNone/>
            </a:pPr>
            <a:r>
              <a:rPr lang="fr-FR" dirty="0" smtClean="0"/>
              <a:t> 	</a:t>
            </a:r>
            <a:r>
              <a:rPr lang="fr-FR" b="1" dirty="0" smtClean="0"/>
              <a:t>aux champs public </a:t>
            </a:r>
            <a:r>
              <a:rPr lang="fr-FR" dirty="0" smtClean="0"/>
              <a:t>et non privés d’où : </a:t>
            </a:r>
          </a:p>
          <a:p>
            <a:pPr lvl="1">
              <a:buFont typeface="Wingdings" charset="2"/>
              <a:buChar char="Ø"/>
            </a:pPr>
            <a:r>
              <a:rPr lang="fr-FR" dirty="0"/>
              <a:t>$membre-&gt;</a:t>
            </a:r>
            <a:r>
              <a:rPr lang="fr-FR" dirty="0" err="1"/>
              <a:t>setPseudo</a:t>
            </a:r>
            <a:r>
              <a:rPr lang="fr-FR" dirty="0"/>
              <a:t>('M@teo21'); </a:t>
            </a:r>
            <a:r>
              <a:rPr lang="fr-FR" dirty="0" smtClean="0"/>
              <a:t> // est OK, mais</a:t>
            </a:r>
          </a:p>
          <a:p>
            <a:pPr lvl="1">
              <a:buFont typeface="Wingdings" charset="2"/>
              <a:buChar char="Ø"/>
            </a:pPr>
            <a:r>
              <a:rPr lang="fr-FR" dirty="0"/>
              <a:t>$membre-&gt;pseudo = 'M@teo21'; </a:t>
            </a:r>
            <a:r>
              <a:rPr lang="fr-FR" dirty="0" smtClean="0"/>
              <a:t>// est interdit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253</a:t>
            </a:fld>
            <a:endParaRPr lang="fr-FR"/>
          </a:p>
        </p:txBody>
      </p:sp>
    </p:spTree>
    <p:extLst>
      <p:ext uri="{BB962C8B-B14F-4D97-AF65-F5344CB8AC3E}">
        <p14:creationId xmlns:p14="http://schemas.microsoft.com/office/powerpoint/2010/main" val="162576705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Les droits </a:t>
            </a:r>
            <a:r>
              <a:rPr lang="fr-FR" b="1" dirty="0" smtClean="0">
                <a:solidFill>
                  <a:schemeClr val="accent1"/>
                </a:solidFill>
              </a:rPr>
              <a:t>d’accès</a:t>
            </a:r>
            <a:endParaRPr lang="fr-FR" dirty="0"/>
          </a:p>
        </p:txBody>
      </p:sp>
      <p:sp>
        <p:nvSpPr>
          <p:cNvPr id="3" name="Espace réservé du contenu 2"/>
          <p:cNvSpPr>
            <a:spLocks noGrp="1"/>
          </p:cNvSpPr>
          <p:nvPr>
            <p:ph idx="1"/>
          </p:nvPr>
        </p:nvSpPr>
        <p:spPr/>
        <p:txBody>
          <a:bodyPr>
            <a:normAutofit fontScale="92500"/>
          </a:bodyPr>
          <a:lstStyle/>
          <a:p>
            <a:r>
              <a:rPr lang="fr-FR" dirty="0" smtClean="0"/>
              <a:t>Et qu’advient </a:t>
            </a:r>
            <a:r>
              <a:rPr lang="fr-FR" dirty="0"/>
              <a:t>d</a:t>
            </a:r>
            <a:r>
              <a:rPr lang="fr-FR" dirty="0" smtClean="0"/>
              <a:t>es champs </a:t>
            </a:r>
            <a:r>
              <a:rPr lang="fr-FR" dirty="0" err="1" smtClean="0"/>
              <a:t>protected</a:t>
            </a:r>
            <a:r>
              <a:rPr lang="fr-FR" dirty="0" smtClean="0"/>
              <a:t>?</a:t>
            </a:r>
          </a:p>
          <a:p>
            <a:r>
              <a:rPr lang="fr-FR" dirty="0" smtClean="0"/>
              <a:t>Ils sont identiques à ceux en </a:t>
            </a:r>
            <a:r>
              <a:rPr lang="fr-FR" dirty="0" err="1" smtClean="0"/>
              <a:t>private</a:t>
            </a:r>
            <a:r>
              <a:rPr lang="fr-FR" dirty="0" smtClean="0"/>
              <a:t> mais différents en cas d’héritage.</a:t>
            </a:r>
          </a:p>
          <a:p>
            <a:r>
              <a:rPr lang="fr-FR" dirty="0" smtClean="0"/>
              <a:t>En reprenant l’exemple précédent modifions la propriété du champ « email » : </a:t>
            </a:r>
            <a:br>
              <a:rPr lang="fr-FR" dirty="0" smtClean="0"/>
            </a:br>
            <a:r>
              <a:rPr lang="fr-FR" dirty="0" smtClean="0"/>
              <a:t>		</a:t>
            </a:r>
            <a:r>
              <a:rPr lang="fr-FR" dirty="0" err="1" smtClean="0"/>
              <a:t>protected</a:t>
            </a:r>
            <a:r>
              <a:rPr lang="fr-FR" dirty="0" smtClean="0"/>
              <a:t> email;</a:t>
            </a:r>
          </a:p>
          <a:p>
            <a:r>
              <a:rPr lang="fr-FR" dirty="0" smtClean="0"/>
              <a:t>Dans ce cas les classes comme </a:t>
            </a:r>
            <a:r>
              <a:rPr lang="fr-FR" dirty="0" err="1" smtClean="0"/>
              <a:t>Admin</a:t>
            </a:r>
            <a:r>
              <a:rPr lang="fr-FR" dirty="0" smtClean="0"/>
              <a:t> qui héritent de Membre ont le droit d’y accéder, alors qu’en </a:t>
            </a:r>
            <a:r>
              <a:rPr lang="fr-FR" dirty="0" err="1" smtClean="0"/>
              <a:t>private</a:t>
            </a:r>
            <a:r>
              <a:rPr lang="fr-FR" dirty="0" smtClean="0"/>
              <a:t> cela serait resté impossible.</a:t>
            </a:r>
          </a:p>
          <a:p>
            <a:endParaRPr lang="fr-FR" dirty="0"/>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254</a:t>
            </a:fld>
            <a:endParaRPr lang="fr-FR"/>
          </a:p>
        </p:txBody>
      </p:sp>
    </p:spTree>
    <p:extLst>
      <p:ext uri="{BB962C8B-B14F-4D97-AF65-F5344CB8AC3E}">
        <p14:creationId xmlns:p14="http://schemas.microsoft.com/office/powerpoint/2010/main" val="392320981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r>
              <a:rPr lang="fr-FR" b="1" dirty="0" smtClean="0">
                <a:solidFill>
                  <a:schemeClr val="accent1"/>
                </a:solidFill>
              </a:rPr>
              <a:t>L’encapsulation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Lors de la définition des champs d’une classe une autre règle importante à retenir est : </a:t>
            </a:r>
            <a:br>
              <a:rPr lang="fr-FR" dirty="0" smtClean="0"/>
            </a:br>
            <a:r>
              <a:rPr lang="fr-FR" b="1" dirty="0"/>
              <a:t>Toutes les variables d'une classe doivent toujours être privées ou protégées</a:t>
            </a:r>
            <a:endParaRPr lang="fr-FR" dirty="0"/>
          </a:p>
          <a:p>
            <a:r>
              <a:rPr lang="fr-FR" dirty="0" smtClean="0"/>
              <a:t>Cela évite par exemple de faire des erreurs du type : </a:t>
            </a:r>
            <a:br>
              <a:rPr lang="fr-FR" dirty="0" smtClean="0"/>
            </a:br>
            <a:r>
              <a:rPr lang="fr-FR" dirty="0" smtClean="0"/>
              <a:t>		</a:t>
            </a:r>
            <a:r>
              <a:rPr lang="fr-FR" dirty="0"/>
              <a:t>$membre = new Membre(4)</a:t>
            </a:r>
            <a:r>
              <a:rPr lang="fr-FR" dirty="0" smtClean="0"/>
              <a:t>;</a:t>
            </a:r>
            <a:br>
              <a:rPr lang="fr-FR" dirty="0" smtClean="0"/>
            </a:br>
            <a:r>
              <a:rPr lang="fr-FR" dirty="0" smtClean="0"/>
              <a:t>		$</a:t>
            </a:r>
            <a:r>
              <a:rPr lang="fr-FR" dirty="0"/>
              <a:t>membre-&gt;email = '</a:t>
            </a:r>
            <a:r>
              <a:rPr lang="fr-FR" dirty="0" smtClean="0"/>
              <a:t>Dupont'</a:t>
            </a:r>
            <a:r>
              <a:rPr lang="fr-FR" dirty="0"/>
              <a:t>; </a:t>
            </a:r>
            <a:r>
              <a:rPr lang="fr-FR" dirty="0" smtClean="0"/>
              <a:t/>
            </a:r>
            <a:br>
              <a:rPr lang="fr-FR" dirty="0" smtClean="0"/>
            </a:br>
            <a:r>
              <a:rPr lang="fr-FR" dirty="0" smtClean="0"/>
              <a:t>alors que </a:t>
            </a:r>
            <a:r>
              <a:rPr lang="fr-FR" dirty="0"/>
              <a:t>'</a:t>
            </a:r>
            <a:r>
              <a:rPr lang="fr-FR" dirty="0" smtClean="0"/>
              <a:t>Dupont</a:t>
            </a:r>
            <a:r>
              <a:rPr lang="fr-FR" dirty="0"/>
              <a:t>'</a:t>
            </a:r>
            <a:r>
              <a:rPr lang="fr-FR" dirty="0" smtClean="0"/>
              <a:t> n’est pas un email.</a:t>
            </a:r>
          </a:p>
          <a:p>
            <a:r>
              <a:rPr lang="fr-FR" dirty="0" smtClean="0"/>
              <a:t>C’est la raison pour laquelle nous créons des fonctions </a:t>
            </a:r>
            <a:r>
              <a:rPr lang="fr-FR" dirty="0" err="1" smtClean="0"/>
              <a:t>get</a:t>
            </a:r>
            <a:r>
              <a:rPr lang="fr-FR" dirty="0" smtClean="0"/>
              <a:t> et set.</a:t>
            </a:r>
          </a:p>
          <a:p>
            <a:r>
              <a:rPr lang="fr-FR" dirty="0"/>
              <a:t>Le but de l'encapsulation est de masquer à la personne qui utilise la classe son fonctionnement </a:t>
            </a:r>
            <a:r>
              <a:rPr lang="fr-FR" dirty="0" smtClean="0"/>
              <a:t>interne</a:t>
            </a:r>
            <a:r>
              <a:rPr lang="fr-FR" dirty="0"/>
              <a:t> </a:t>
            </a:r>
            <a:r>
              <a:rPr lang="fr-FR" dirty="0" smtClean="0"/>
              <a:t>sans se soucier </a:t>
            </a:r>
            <a:r>
              <a:rPr lang="fr-FR" dirty="0"/>
              <a:t>des variables qu'il </a:t>
            </a:r>
            <a:r>
              <a:rPr lang="fr-FR" dirty="0" smtClean="0"/>
              <a:t>contient.</a:t>
            </a:r>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255</a:t>
            </a:fld>
            <a:endParaRPr lang="fr-FR"/>
          </a:p>
        </p:txBody>
      </p:sp>
    </p:spTree>
    <p:extLst>
      <p:ext uri="{BB962C8B-B14F-4D97-AF65-F5344CB8AC3E}">
        <p14:creationId xmlns:p14="http://schemas.microsoft.com/office/powerpoint/2010/main" val="409225409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r>
              <a:rPr lang="fr-FR" b="1" dirty="0" smtClean="0">
                <a:solidFill>
                  <a:schemeClr val="accent1"/>
                </a:solidFill>
              </a:rPr>
              <a:t/>
            </a:r>
            <a:br>
              <a:rPr lang="fr-FR" b="1" dirty="0" smtClean="0">
                <a:solidFill>
                  <a:schemeClr val="accent1"/>
                </a:solidFill>
              </a:rPr>
            </a:br>
            <a:r>
              <a:rPr lang="fr-FR" b="1" dirty="0" smtClean="0">
                <a:solidFill>
                  <a:schemeClr val="accent1"/>
                </a:solidFill>
              </a:rPr>
              <a:t>Résolution de portée</a:t>
            </a:r>
            <a:endParaRPr lang="fr-FR" dirty="0"/>
          </a:p>
        </p:txBody>
      </p:sp>
      <p:sp>
        <p:nvSpPr>
          <p:cNvPr id="3" name="Espace réservé du contenu 2"/>
          <p:cNvSpPr>
            <a:spLocks noGrp="1"/>
          </p:cNvSpPr>
          <p:nvPr>
            <p:ph idx="1"/>
          </p:nvPr>
        </p:nvSpPr>
        <p:spPr/>
        <p:txBody>
          <a:bodyPr>
            <a:normAutofit fontScale="25000" lnSpcReduction="20000"/>
          </a:bodyPr>
          <a:lstStyle/>
          <a:p>
            <a:r>
              <a:rPr lang="fr-FR" sz="5500" dirty="0"/>
              <a:t>Les mots clefs "</a:t>
            </a:r>
            <a:r>
              <a:rPr lang="fr-FR" sz="5500" b="1" dirty="0"/>
              <a:t>parent</a:t>
            </a:r>
            <a:r>
              <a:rPr lang="fr-FR" sz="5500" dirty="0"/>
              <a:t>" et "</a:t>
            </a:r>
            <a:r>
              <a:rPr lang="fr-FR" sz="5500" b="1" dirty="0"/>
              <a:t>self</a:t>
            </a:r>
            <a:r>
              <a:rPr lang="fr-FR" sz="5500" dirty="0"/>
              <a:t>" combinés à l'opérateur "</a:t>
            </a:r>
            <a:r>
              <a:rPr lang="fr-FR" sz="5500" b="1" dirty="0"/>
              <a:t>::</a:t>
            </a:r>
            <a:r>
              <a:rPr lang="fr-FR" sz="5500" dirty="0"/>
              <a:t>" résolvent respectivement la classe dont ils héritent et leur propre classe </a:t>
            </a:r>
            <a:r>
              <a:rPr lang="fr-FR" sz="5500" dirty="0" smtClean="0"/>
              <a:t>:</a:t>
            </a:r>
            <a:br>
              <a:rPr lang="fr-FR" sz="5500" dirty="0" smtClean="0"/>
            </a:br>
            <a:r>
              <a:rPr lang="fr-FR" dirty="0" smtClean="0"/>
              <a:t>	</a:t>
            </a:r>
            <a:r>
              <a:rPr lang="en-GB" sz="4800" dirty="0" smtClean="0"/>
              <a:t>class </a:t>
            </a:r>
            <a:r>
              <a:rPr lang="en-GB" sz="4800" dirty="0" err="1"/>
              <a:t>Chien</a:t>
            </a:r>
            <a:r>
              <a:rPr lang="en-GB" sz="4800" dirty="0"/>
              <a:t> </a:t>
            </a:r>
            <a:r>
              <a:rPr lang="en-GB" sz="4800" dirty="0" smtClean="0"/>
              <a:t>{</a:t>
            </a:r>
            <a:r>
              <a:rPr lang="fr-FR" sz="4800" dirty="0"/>
              <a:t/>
            </a:r>
            <a:br>
              <a:rPr lang="fr-FR" sz="4800" dirty="0"/>
            </a:br>
            <a:r>
              <a:rPr lang="fr-FR" sz="4800" dirty="0" smtClean="0"/>
              <a:t>		</a:t>
            </a:r>
            <a:r>
              <a:rPr lang="en-US" sz="4800" dirty="0" smtClean="0"/>
              <a:t>protected </a:t>
            </a:r>
            <a:r>
              <a:rPr lang="en-US" sz="4800" dirty="0"/>
              <a:t>function </a:t>
            </a:r>
            <a:r>
              <a:rPr lang="en-US" sz="4800" dirty="0" err="1"/>
              <a:t>aboyer</a:t>
            </a:r>
            <a:r>
              <a:rPr lang="en-US" sz="4800" dirty="0"/>
              <a:t>() </a:t>
            </a:r>
            <a:r>
              <a:rPr lang="en-US" sz="4800" dirty="0" smtClean="0"/>
              <a:t>{</a:t>
            </a:r>
            <a:r>
              <a:rPr lang="fr-FR" sz="4800" dirty="0"/>
              <a:t/>
            </a:r>
            <a:br>
              <a:rPr lang="fr-FR" sz="4800" dirty="0"/>
            </a:br>
            <a:r>
              <a:rPr lang="fr-FR" sz="4800" dirty="0" smtClean="0"/>
              <a:t>			return </a:t>
            </a:r>
            <a:r>
              <a:rPr lang="fr-FR" sz="4800" dirty="0"/>
              <a:t>'Je suis un chien';</a:t>
            </a:r>
          </a:p>
          <a:p>
            <a:pPr marL="0" indent="0">
              <a:buNone/>
            </a:pPr>
            <a:r>
              <a:rPr lang="fr-FR" sz="4800" dirty="0"/>
              <a:t>	</a:t>
            </a:r>
            <a:r>
              <a:rPr lang="fr-FR" sz="4800" dirty="0" smtClean="0"/>
              <a:t>	</a:t>
            </a:r>
            <a:r>
              <a:rPr lang="en-GB" sz="4800" dirty="0" smtClean="0"/>
              <a:t>}</a:t>
            </a:r>
            <a:endParaRPr lang="fr-FR" sz="4800" dirty="0"/>
          </a:p>
          <a:p>
            <a:pPr marL="0" indent="0">
              <a:buNone/>
            </a:pPr>
            <a:r>
              <a:rPr lang="en-GB" sz="4800" dirty="0"/>
              <a:t>	</a:t>
            </a:r>
            <a:r>
              <a:rPr lang="en-GB" sz="4800" dirty="0" smtClean="0"/>
              <a:t>}</a:t>
            </a:r>
            <a:endParaRPr lang="fr-FR" sz="4800" dirty="0"/>
          </a:p>
          <a:p>
            <a:pPr marL="0" indent="0">
              <a:buNone/>
            </a:pPr>
            <a:r>
              <a:rPr lang="en-GB" sz="4800" dirty="0"/>
              <a:t>	</a:t>
            </a:r>
            <a:r>
              <a:rPr lang="en-GB" sz="4800" dirty="0" smtClean="0"/>
              <a:t>class </a:t>
            </a:r>
            <a:r>
              <a:rPr lang="en-GB" sz="4800" dirty="0" err="1"/>
              <a:t>Chien_Labrador</a:t>
            </a:r>
            <a:r>
              <a:rPr lang="en-GB" sz="4800" dirty="0"/>
              <a:t> extends </a:t>
            </a:r>
            <a:r>
              <a:rPr lang="en-GB" sz="4800" dirty="0" err="1"/>
              <a:t>Chien</a:t>
            </a:r>
            <a:r>
              <a:rPr lang="en-GB" sz="4800" dirty="0"/>
              <a:t> {</a:t>
            </a:r>
            <a:endParaRPr lang="fr-FR" sz="4800" dirty="0"/>
          </a:p>
          <a:p>
            <a:pPr marL="0" indent="0">
              <a:buNone/>
            </a:pPr>
            <a:r>
              <a:rPr lang="en-GB" sz="4800" dirty="0"/>
              <a:t>	</a:t>
            </a:r>
            <a:r>
              <a:rPr lang="en-GB" sz="4800" dirty="0" smtClean="0"/>
              <a:t>	protected </a:t>
            </a:r>
            <a:r>
              <a:rPr lang="en-GB" sz="4800" dirty="0"/>
              <a:t>function </a:t>
            </a:r>
            <a:r>
              <a:rPr lang="en-GB" sz="4800" dirty="0" err="1"/>
              <a:t>aboyer</a:t>
            </a:r>
            <a:r>
              <a:rPr lang="en-GB" sz="4800" dirty="0"/>
              <a:t>() {</a:t>
            </a:r>
            <a:endParaRPr lang="fr-FR" sz="4800" dirty="0"/>
          </a:p>
          <a:p>
            <a:pPr marL="0" indent="0">
              <a:buNone/>
            </a:pPr>
            <a:r>
              <a:rPr lang="en-GB" sz="4800" dirty="0"/>
              <a:t>	</a:t>
            </a:r>
            <a:r>
              <a:rPr lang="en-GB" sz="4800" dirty="0" smtClean="0"/>
              <a:t>		</a:t>
            </a:r>
            <a:r>
              <a:rPr lang="fr-FR" sz="4800" dirty="0" smtClean="0"/>
              <a:t>return </a:t>
            </a:r>
            <a:r>
              <a:rPr lang="fr-FR" sz="4800" dirty="0"/>
              <a:t>'Je suis un labrador';</a:t>
            </a:r>
          </a:p>
          <a:p>
            <a:pPr marL="0" indent="0">
              <a:buNone/>
            </a:pPr>
            <a:r>
              <a:rPr lang="fr-FR" sz="4800" dirty="0"/>
              <a:t>	</a:t>
            </a:r>
            <a:r>
              <a:rPr lang="fr-FR" sz="4800" dirty="0" smtClean="0"/>
              <a:t>	</a:t>
            </a:r>
            <a:r>
              <a:rPr lang="en-GB" sz="4800" dirty="0" smtClean="0"/>
              <a:t>}</a:t>
            </a:r>
            <a:endParaRPr lang="fr-FR" sz="4800" dirty="0"/>
          </a:p>
          <a:p>
            <a:pPr marL="0" indent="0">
              <a:buNone/>
            </a:pPr>
            <a:r>
              <a:rPr lang="en-GB" sz="4800" dirty="0"/>
              <a:t>	</a:t>
            </a:r>
            <a:r>
              <a:rPr lang="en-GB" sz="4800" dirty="0" smtClean="0"/>
              <a:t>	public </a:t>
            </a:r>
            <a:r>
              <a:rPr lang="en-GB" sz="4800" dirty="0"/>
              <a:t>function </a:t>
            </a:r>
            <a:r>
              <a:rPr lang="en-GB" sz="4800" dirty="0" err="1"/>
              <a:t>identifierParent</a:t>
            </a:r>
            <a:r>
              <a:rPr lang="en-GB" sz="4800" dirty="0"/>
              <a:t>() {</a:t>
            </a:r>
            <a:endParaRPr lang="fr-FR" sz="4800" dirty="0"/>
          </a:p>
          <a:p>
            <a:pPr marL="0" indent="0">
              <a:buNone/>
            </a:pPr>
            <a:r>
              <a:rPr lang="en-GB" sz="4800" dirty="0"/>
              <a:t>	</a:t>
            </a:r>
            <a:r>
              <a:rPr lang="en-GB" sz="4800" dirty="0" smtClean="0"/>
              <a:t>		return </a:t>
            </a:r>
            <a:r>
              <a:rPr lang="en-GB" sz="4800" b="1" dirty="0"/>
              <a:t>parent::</a:t>
            </a:r>
            <a:r>
              <a:rPr lang="en-GB" sz="4800" b="1" dirty="0" err="1"/>
              <a:t>aboyer</a:t>
            </a:r>
            <a:r>
              <a:rPr lang="en-GB" sz="4800" dirty="0"/>
              <a:t>();</a:t>
            </a:r>
            <a:endParaRPr lang="fr-FR" sz="4800" dirty="0"/>
          </a:p>
          <a:p>
            <a:pPr marL="0" indent="0">
              <a:buNone/>
            </a:pPr>
            <a:r>
              <a:rPr lang="en-GB" sz="4800" dirty="0"/>
              <a:t>	</a:t>
            </a:r>
            <a:r>
              <a:rPr lang="en-GB" sz="4800" dirty="0" smtClean="0"/>
              <a:t>	}</a:t>
            </a:r>
            <a:endParaRPr lang="fr-FR" sz="4800" dirty="0"/>
          </a:p>
          <a:p>
            <a:pPr marL="0" indent="0">
              <a:buNone/>
            </a:pPr>
            <a:r>
              <a:rPr lang="en-GB" sz="4800" dirty="0"/>
              <a:t>	</a:t>
            </a:r>
            <a:r>
              <a:rPr lang="en-GB" sz="4800" dirty="0" smtClean="0"/>
              <a:t>	public </a:t>
            </a:r>
            <a:r>
              <a:rPr lang="en-GB" sz="4800" dirty="0"/>
              <a:t>function </a:t>
            </a:r>
            <a:r>
              <a:rPr lang="en-GB" sz="4800" dirty="0" err="1"/>
              <a:t>identifierSelf</a:t>
            </a:r>
            <a:r>
              <a:rPr lang="en-GB" sz="4800" dirty="0"/>
              <a:t>() {</a:t>
            </a:r>
            <a:endParaRPr lang="fr-FR" sz="4800" dirty="0"/>
          </a:p>
          <a:p>
            <a:pPr marL="0" indent="0">
              <a:buNone/>
            </a:pPr>
            <a:r>
              <a:rPr lang="en-GB" sz="4800" dirty="0"/>
              <a:t>	</a:t>
            </a:r>
            <a:r>
              <a:rPr lang="en-GB" sz="4800" dirty="0" smtClean="0"/>
              <a:t>		return </a:t>
            </a:r>
            <a:r>
              <a:rPr lang="en-GB" sz="4800" b="1" dirty="0"/>
              <a:t>self::</a:t>
            </a:r>
            <a:r>
              <a:rPr lang="en-GB" sz="4800" b="1" dirty="0" err="1"/>
              <a:t>aboyer</a:t>
            </a:r>
            <a:r>
              <a:rPr lang="en-GB" sz="4800" dirty="0"/>
              <a:t>();</a:t>
            </a:r>
            <a:endParaRPr lang="fr-FR" sz="4800" dirty="0"/>
          </a:p>
          <a:p>
            <a:pPr marL="0" indent="0">
              <a:buNone/>
            </a:pPr>
            <a:r>
              <a:rPr lang="en-GB" sz="4800" dirty="0"/>
              <a:t>	</a:t>
            </a:r>
            <a:r>
              <a:rPr lang="en-GB" sz="4800" dirty="0" smtClean="0"/>
              <a:t>	</a:t>
            </a:r>
            <a:r>
              <a:rPr lang="fr-FR" sz="4800" dirty="0" smtClean="0"/>
              <a:t>}</a:t>
            </a:r>
            <a:endParaRPr lang="fr-FR" sz="4800" dirty="0"/>
          </a:p>
          <a:p>
            <a:pPr marL="0" indent="0">
              <a:buNone/>
            </a:pPr>
            <a:r>
              <a:rPr lang="fr-FR" sz="4800" dirty="0" smtClean="0"/>
              <a:t>	}</a:t>
            </a:r>
            <a:r>
              <a:rPr lang="fr-FR" sz="4800" dirty="0"/>
              <a:t> </a:t>
            </a:r>
          </a:p>
          <a:p>
            <a:pPr marL="0" indent="0">
              <a:buNone/>
            </a:pPr>
            <a:r>
              <a:rPr lang="fr-FR" sz="4800" dirty="0"/>
              <a:t>	</a:t>
            </a:r>
            <a:r>
              <a:rPr lang="fr-FR" sz="4800" dirty="0" smtClean="0"/>
              <a:t>$</a:t>
            </a:r>
            <a:r>
              <a:rPr lang="fr-FR" sz="4800" dirty="0" err="1" smtClean="0"/>
              <a:t>medor</a:t>
            </a:r>
            <a:r>
              <a:rPr lang="fr-FR" sz="4800" dirty="0" smtClean="0"/>
              <a:t> </a:t>
            </a:r>
            <a:r>
              <a:rPr lang="fr-FR" sz="4800" dirty="0"/>
              <a:t>= new </a:t>
            </a:r>
            <a:r>
              <a:rPr lang="fr-FR" sz="4800" dirty="0" err="1"/>
              <a:t>Chien_Labrador</a:t>
            </a:r>
            <a:r>
              <a:rPr lang="fr-FR" sz="4800" dirty="0"/>
              <a:t>();</a:t>
            </a:r>
          </a:p>
          <a:p>
            <a:pPr marL="0" indent="0">
              <a:buNone/>
            </a:pPr>
            <a:r>
              <a:rPr lang="fr-FR" sz="4800" dirty="0"/>
              <a:t>	</a:t>
            </a:r>
            <a:r>
              <a:rPr lang="fr-FR" sz="4800" dirty="0" err="1" smtClean="0"/>
              <a:t>echo</a:t>
            </a:r>
            <a:r>
              <a:rPr lang="fr-FR" sz="4800" dirty="0" smtClean="0"/>
              <a:t> </a:t>
            </a:r>
            <a:r>
              <a:rPr lang="fr-FR" sz="4800" dirty="0"/>
              <a:t>$</a:t>
            </a:r>
            <a:r>
              <a:rPr lang="fr-FR" sz="4800" dirty="0" err="1" smtClean="0"/>
              <a:t>medor</a:t>
            </a:r>
            <a:r>
              <a:rPr lang="fr-FR" sz="4800" dirty="0"/>
              <a:t>-&gt;</a:t>
            </a:r>
            <a:r>
              <a:rPr lang="fr-FR" sz="4800" dirty="0" err="1"/>
              <a:t>identifierParent</a:t>
            </a:r>
            <a:r>
              <a:rPr lang="fr-FR" sz="4800" dirty="0"/>
              <a:t>().'&lt;</a:t>
            </a:r>
            <a:r>
              <a:rPr lang="fr-FR" sz="4800" dirty="0" err="1"/>
              <a:t>br</a:t>
            </a:r>
            <a:r>
              <a:rPr lang="fr-FR" sz="4800" dirty="0"/>
              <a:t>/&gt;';</a:t>
            </a:r>
          </a:p>
          <a:p>
            <a:pPr marL="0" indent="0">
              <a:buNone/>
            </a:pPr>
            <a:r>
              <a:rPr lang="fr-FR" sz="4800" dirty="0"/>
              <a:t>	</a:t>
            </a:r>
            <a:r>
              <a:rPr lang="fr-FR" sz="4800" dirty="0" err="1" smtClean="0"/>
              <a:t>echo</a:t>
            </a:r>
            <a:r>
              <a:rPr lang="fr-FR" sz="4800" dirty="0" smtClean="0"/>
              <a:t> </a:t>
            </a:r>
            <a:r>
              <a:rPr lang="fr-FR" sz="4800" dirty="0"/>
              <a:t>$</a:t>
            </a:r>
            <a:r>
              <a:rPr lang="fr-FR" sz="4800" dirty="0" err="1" smtClean="0"/>
              <a:t>medor</a:t>
            </a:r>
            <a:r>
              <a:rPr lang="fr-FR" sz="4800" dirty="0"/>
              <a:t>-&gt;</a:t>
            </a:r>
            <a:r>
              <a:rPr lang="fr-FR" sz="4800" dirty="0" err="1"/>
              <a:t>identifierSelf</a:t>
            </a:r>
            <a:r>
              <a:rPr lang="fr-FR" sz="4800" dirty="0"/>
              <a:t>().'&lt;</a:t>
            </a:r>
            <a:r>
              <a:rPr lang="fr-FR" sz="4800" dirty="0" err="1"/>
              <a:t>br</a:t>
            </a:r>
            <a:r>
              <a:rPr lang="fr-FR" sz="4800" dirty="0"/>
              <a:t>/&gt;'; </a:t>
            </a:r>
            <a:endParaRPr lang="fr-FR" sz="4800" dirty="0" smtClean="0"/>
          </a:p>
          <a:p>
            <a:pPr marL="0" indent="0">
              <a:buNone/>
            </a:pPr>
            <a:r>
              <a:rPr lang="fr-FR" dirty="0" smtClean="0"/>
              <a:t>         </a:t>
            </a:r>
          </a:p>
          <a:p>
            <a:pPr marL="0" indent="0">
              <a:buNone/>
            </a:pPr>
            <a:r>
              <a:rPr lang="fr-FR" dirty="0" smtClean="0"/>
              <a:t>       </a:t>
            </a:r>
            <a:r>
              <a:rPr lang="fr-FR" sz="4900" dirty="0" smtClean="0"/>
              <a:t>Affiche</a:t>
            </a:r>
            <a:r>
              <a:rPr lang="fr-FR" sz="4900" dirty="0"/>
              <a:t> </a:t>
            </a:r>
            <a:r>
              <a:rPr lang="fr-FR" sz="4900" dirty="0" smtClean="0"/>
              <a:t>:</a:t>
            </a:r>
            <a:endParaRPr lang="fr-FR" sz="4900" dirty="0"/>
          </a:p>
          <a:p>
            <a:pPr marL="0" indent="0">
              <a:buNone/>
            </a:pPr>
            <a:r>
              <a:rPr lang="fr-FR" dirty="0"/>
              <a:t>	</a:t>
            </a:r>
            <a:r>
              <a:rPr lang="fr-FR" sz="4800" dirty="0" smtClean="0"/>
              <a:t>Je </a:t>
            </a:r>
            <a:r>
              <a:rPr lang="fr-FR" sz="4800" dirty="0"/>
              <a:t>suis un chien </a:t>
            </a:r>
          </a:p>
          <a:p>
            <a:pPr marL="0" indent="0">
              <a:buNone/>
            </a:pPr>
            <a:r>
              <a:rPr lang="fr-FR" sz="4800" dirty="0"/>
              <a:t>	</a:t>
            </a:r>
            <a:r>
              <a:rPr lang="fr-FR" sz="4800" dirty="0" smtClean="0"/>
              <a:t>Je </a:t>
            </a:r>
            <a:r>
              <a:rPr lang="fr-FR" sz="4800" dirty="0"/>
              <a:t>suis un labrador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256</a:t>
            </a:fld>
            <a:endParaRPr lang="fr-FR"/>
          </a:p>
        </p:txBody>
      </p:sp>
    </p:spTree>
    <p:extLst>
      <p:ext uri="{BB962C8B-B14F-4D97-AF65-F5344CB8AC3E}">
        <p14:creationId xmlns:p14="http://schemas.microsoft.com/office/powerpoint/2010/main" val="232531022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a:solidFill>
                  <a:schemeClr val="accent1"/>
                </a:solidFill>
              </a:rPr>
              <a:t>Résolution de portée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Les variables et méthodes "</a:t>
            </a:r>
            <a:r>
              <a:rPr lang="fr-FR" b="1" dirty="0" err="1"/>
              <a:t>static</a:t>
            </a:r>
            <a:r>
              <a:rPr lang="fr-FR" dirty="0"/>
              <a:t>" sont communes à l'ensemble des objets d'une même classe au moyen de l'opérateur "::". </a:t>
            </a:r>
            <a:endParaRPr lang="fr-FR" dirty="0" smtClean="0"/>
          </a:p>
          <a:p>
            <a:r>
              <a:rPr lang="fr-FR" dirty="0"/>
              <a:t>On parle alors de propriétés ou de méthodes "de classe" puisqu'elles n'appartiennent pas à un objet en particulier. </a:t>
            </a:r>
            <a:r>
              <a:rPr lang="fr-FR" dirty="0" smtClean="0"/>
              <a:t/>
            </a:r>
            <a:br>
              <a:rPr lang="fr-FR" dirty="0" smtClean="0"/>
            </a:br>
            <a:r>
              <a:rPr lang="en-GB" dirty="0"/>
              <a:t>class </a:t>
            </a:r>
            <a:r>
              <a:rPr lang="en-GB" dirty="0" err="1"/>
              <a:t>Caniche</a:t>
            </a:r>
            <a:r>
              <a:rPr lang="en-GB" dirty="0"/>
              <a:t> </a:t>
            </a:r>
            <a:r>
              <a:rPr lang="en-GB" dirty="0" smtClean="0"/>
              <a:t>{</a:t>
            </a:r>
            <a:endParaRPr lang="fr-FR" dirty="0"/>
          </a:p>
          <a:p>
            <a:pPr marL="0" indent="0">
              <a:buNone/>
            </a:pPr>
            <a:r>
              <a:rPr lang="en-GB" dirty="0"/>
              <a:t>	</a:t>
            </a:r>
            <a:r>
              <a:rPr lang="en-GB" dirty="0" smtClean="0"/>
              <a:t>	public </a:t>
            </a:r>
            <a:r>
              <a:rPr lang="en-GB" dirty="0"/>
              <a:t>static $</a:t>
            </a:r>
            <a:r>
              <a:rPr lang="en-GB" dirty="0" err="1"/>
              <a:t>caniches</a:t>
            </a:r>
            <a:r>
              <a:rPr lang="en-GB" dirty="0"/>
              <a:t> = 0</a:t>
            </a:r>
            <a:r>
              <a:rPr lang="en-GB" dirty="0" smtClean="0"/>
              <a:t>;</a:t>
            </a:r>
            <a:endParaRPr lang="fr-FR" dirty="0"/>
          </a:p>
          <a:p>
            <a:pPr marL="0" indent="0">
              <a:buNone/>
            </a:pPr>
            <a:r>
              <a:rPr lang="en-GB" dirty="0"/>
              <a:t>	</a:t>
            </a:r>
            <a:r>
              <a:rPr lang="en-GB" dirty="0" smtClean="0"/>
              <a:t>	public </a:t>
            </a:r>
            <a:r>
              <a:rPr lang="en-GB" dirty="0"/>
              <a:t>function __construct() {</a:t>
            </a:r>
            <a:endParaRPr lang="fr-FR" dirty="0"/>
          </a:p>
          <a:p>
            <a:pPr marL="0" indent="0">
              <a:buNone/>
            </a:pPr>
            <a:r>
              <a:rPr lang="en-GB" dirty="0"/>
              <a:t>	</a:t>
            </a:r>
            <a:r>
              <a:rPr lang="en-GB" dirty="0" smtClean="0"/>
              <a:t>		+</a:t>
            </a:r>
            <a:r>
              <a:rPr lang="en-GB" dirty="0"/>
              <a:t>+self::$</a:t>
            </a:r>
            <a:r>
              <a:rPr lang="en-GB" dirty="0" err="1"/>
              <a:t>caniches</a:t>
            </a:r>
            <a:r>
              <a:rPr lang="en-GB" dirty="0"/>
              <a:t>;</a:t>
            </a:r>
            <a:endParaRPr lang="fr-FR" dirty="0"/>
          </a:p>
          <a:p>
            <a:pPr marL="0" indent="0">
              <a:buNone/>
            </a:pPr>
            <a:r>
              <a:rPr lang="en-GB" dirty="0"/>
              <a:t>	</a:t>
            </a:r>
            <a:r>
              <a:rPr lang="en-GB" dirty="0" smtClean="0"/>
              <a:t>	</a:t>
            </a:r>
            <a:r>
              <a:rPr lang="fr-FR" dirty="0" smtClean="0"/>
              <a:t>}</a:t>
            </a:r>
            <a:endParaRPr lang="fr-FR" dirty="0"/>
          </a:p>
          <a:p>
            <a:pPr marL="0" indent="0">
              <a:buNone/>
            </a:pPr>
            <a:r>
              <a:rPr lang="fr-FR" dirty="0"/>
              <a:t>	</a:t>
            </a:r>
            <a:r>
              <a:rPr lang="fr-FR" dirty="0" smtClean="0"/>
              <a:t>}</a:t>
            </a:r>
            <a:endParaRPr lang="fr-FR" dirty="0"/>
          </a:p>
          <a:p>
            <a:pPr marL="0" indent="0">
              <a:buNone/>
            </a:pPr>
            <a:r>
              <a:rPr lang="fr-FR" dirty="0"/>
              <a:t>	</a:t>
            </a:r>
            <a:r>
              <a:rPr lang="fr-FR" dirty="0" smtClean="0"/>
              <a:t>$</a:t>
            </a:r>
            <a:r>
              <a:rPr lang="fr-FR" dirty="0"/>
              <a:t>froufrou = new Caniche();</a:t>
            </a:r>
          </a:p>
          <a:p>
            <a:pPr marL="0" indent="0">
              <a:buNone/>
            </a:pPr>
            <a:r>
              <a:rPr lang="fr-FR" dirty="0"/>
              <a:t>	</a:t>
            </a:r>
            <a:r>
              <a:rPr lang="fr-FR" dirty="0" smtClean="0"/>
              <a:t>$</a:t>
            </a:r>
            <a:r>
              <a:rPr lang="fr-FR" dirty="0" err="1"/>
              <a:t>froufrette</a:t>
            </a:r>
            <a:r>
              <a:rPr lang="fr-FR" dirty="0"/>
              <a:t> = new Caniche();</a:t>
            </a:r>
          </a:p>
          <a:p>
            <a:pPr marL="0" indent="0">
              <a:buNone/>
            </a:pPr>
            <a:r>
              <a:rPr lang="fr-FR" dirty="0"/>
              <a:t>	</a:t>
            </a:r>
            <a:r>
              <a:rPr lang="fr-FR" dirty="0" err="1" smtClean="0"/>
              <a:t>echo</a:t>
            </a:r>
            <a:r>
              <a:rPr lang="fr-FR" dirty="0" smtClean="0"/>
              <a:t> </a:t>
            </a:r>
            <a:r>
              <a:rPr lang="fr-FR" dirty="0"/>
              <a:t>Caniche::$caniches</a:t>
            </a:r>
            <a:r>
              <a:rPr lang="fr-FR" dirty="0" smtClean="0"/>
              <a:t>;</a:t>
            </a:r>
          </a:p>
          <a:p>
            <a:pPr marL="0" indent="0">
              <a:buNone/>
            </a:pPr>
            <a:r>
              <a:rPr lang="fr-FR" dirty="0"/>
              <a:t> 	</a:t>
            </a:r>
            <a:r>
              <a:rPr lang="fr-FR" dirty="0" smtClean="0"/>
              <a:t>Affiche : 2</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257</a:t>
            </a:fld>
            <a:endParaRPr lang="fr-FR"/>
          </a:p>
        </p:txBody>
      </p:sp>
    </p:spTree>
    <p:extLst>
      <p:ext uri="{BB962C8B-B14F-4D97-AF65-F5344CB8AC3E}">
        <p14:creationId xmlns:p14="http://schemas.microsoft.com/office/powerpoint/2010/main" val="29019912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a:solidFill>
                  <a:schemeClr val="accent1"/>
                </a:solidFill>
              </a:rPr>
              <a:t>Résolution de portée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Dans le cas où le champ $caniches était déclaré en </a:t>
            </a:r>
            <a:r>
              <a:rPr lang="fr-FR" dirty="0" err="1" smtClean="0"/>
              <a:t>protected</a:t>
            </a:r>
            <a:r>
              <a:rPr lang="fr-FR" dirty="0" smtClean="0"/>
              <a:t> soit : </a:t>
            </a:r>
            <a:br>
              <a:rPr lang="fr-FR" dirty="0" smtClean="0"/>
            </a:br>
            <a:r>
              <a:rPr lang="fr-FR" dirty="0" smtClean="0"/>
              <a:t>		</a:t>
            </a:r>
            <a:r>
              <a:rPr lang="fr-FR" dirty="0" err="1" smtClean="0"/>
              <a:t>protected</a:t>
            </a:r>
            <a:r>
              <a:rPr lang="fr-FR" dirty="0" smtClean="0"/>
              <a:t> </a:t>
            </a:r>
            <a:r>
              <a:rPr lang="fr-FR" dirty="0" err="1"/>
              <a:t>static</a:t>
            </a:r>
            <a:r>
              <a:rPr lang="fr-FR" dirty="0"/>
              <a:t> $caniches = 0; </a:t>
            </a:r>
            <a:endParaRPr lang="fr-FR" dirty="0" smtClean="0"/>
          </a:p>
          <a:p>
            <a:r>
              <a:rPr lang="fr-FR" dirty="0" smtClean="0"/>
              <a:t>Alors l’exécution du code : </a:t>
            </a:r>
            <a:br>
              <a:rPr lang="fr-FR" dirty="0" smtClean="0"/>
            </a:br>
            <a:r>
              <a:rPr lang="fr-FR" dirty="0" smtClean="0"/>
              <a:t>		$</a:t>
            </a:r>
            <a:r>
              <a:rPr lang="fr-FR" dirty="0"/>
              <a:t>froufrou = new Caniche(); </a:t>
            </a:r>
          </a:p>
          <a:p>
            <a:pPr marL="0" indent="0">
              <a:buNone/>
            </a:pPr>
            <a:r>
              <a:rPr lang="fr-FR" dirty="0"/>
              <a:t>	</a:t>
            </a:r>
            <a:r>
              <a:rPr lang="fr-FR" dirty="0" smtClean="0"/>
              <a:t>	$</a:t>
            </a:r>
            <a:r>
              <a:rPr lang="fr-FR" dirty="0" err="1"/>
              <a:t>froufrette</a:t>
            </a:r>
            <a:r>
              <a:rPr lang="fr-FR" dirty="0"/>
              <a:t> = new Caniche()</a:t>
            </a:r>
            <a:r>
              <a:rPr lang="fr-FR" dirty="0" smtClean="0"/>
              <a:t>;</a:t>
            </a:r>
            <a:br>
              <a:rPr lang="fr-FR" dirty="0" smtClean="0"/>
            </a:br>
            <a:r>
              <a:rPr lang="fr-FR" dirty="0" smtClean="0"/>
              <a:t>		</a:t>
            </a:r>
            <a:r>
              <a:rPr lang="fr-FR" dirty="0" err="1" smtClean="0"/>
              <a:t>echo</a:t>
            </a:r>
            <a:r>
              <a:rPr lang="fr-FR" dirty="0" smtClean="0"/>
              <a:t> </a:t>
            </a:r>
            <a:r>
              <a:rPr lang="fr-FR" dirty="0"/>
              <a:t>Caniche::$caniches; </a:t>
            </a:r>
          </a:p>
          <a:p>
            <a:r>
              <a:rPr lang="fr-FR" dirty="0" smtClean="0"/>
              <a:t>Déclenche l’erreur suivante : </a:t>
            </a:r>
            <a:br>
              <a:rPr lang="fr-FR" dirty="0" smtClean="0"/>
            </a:br>
            <a:r>
              <a:rPr lang="fr-FR" i="1" dirty="0" smtClean="0"/>
              <a:t>« Fatal </a:t>
            </a:r>
            <a:r>
              <a:rPr lang="fr-FR" i="1" dirty="0" err="1"/>
              <a:t>error</a:t>
            </a:r>
            <a:r>
              <a:rPr lang="fr-FR" i="1" dirty="0"/>
              <a:t>: </a:t>
            </a:r>
            <a:r>
              <a:rPr lang="fr-FR" i="1" dirty="0" err="1"/>
              <a:t>Cannot</a:t>
            </a:r>
            <a:r>
              <a:rPr lang="fr-FR" i="1" dirty="0"/>
              <a:t> </a:t>
            </a:r>
            <a:r>
              <a:rPr lang="fr-FR" i="1" dirty="0" err="1"/>
              <a:t>access</a:t>
            </a:r>
            <a:r>
              <a:rPr lang="fr-FR" i="1" dirty="0"/>
              <a:t> </a:t>
            </a:r>
            <a:r>
              <a:rPr lang="fr-FR" i="1" dirty="0" err="1"/>
              <a:t>protected</a:t>
            </a:r>
            <a:r>
              <a:rPr lang="fr-FR" i="1" dirty="0"/>
              <a:t> </a:t>
            </a:r>
            <a:r>
              <a:rPr lang="fr-FR" i="1" dirty="0" err="1"/>
              <a:t>property</a:t>
            </a:r>
            <a:r>
              <a:rPr lang="fr-FR" i="1" dirty="0"/>
              <a:t> Caniche::$</a:t>
            </a:r>
            <a:r>
              <a:rPr lang="fr-FR" i="1" dirty="0" smtClean="0"/>
              <a:t>caniches »</a:t>
            </a:r>
            <a:endParaRPr lang="fr-FR" i="1"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258</a:t>
            </a:fld>
            <a:endParaRPr lang="fr-FR"/>
          </a:p>
        </p:txBody>
      </p:sp>
    </p:spTree>
    <p:extLst>
      <p:ext uri="{BB962C8B-B14F-4D97-AF65-F5344CB8AC3E}">
        <p14:creationId xmlns:p14="http://schemas.microsoft.com/office/powerpoint/2010/main" val="352350905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accent1"/>
                </a:solidFill>
              </a:rPr>
              <a:t>PHP orienté objet : </a:t>
            </a:r>
            <a:r>
              <a:rPr lang="fr-FR" b="1" dirty="0" smtClean="0">
                <a:solidFill>
                  <a:schemeClr val="accent1"/>
                </a:solidFill>
              </a:rPr>
              <a:t>Les interfaces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Une </a:t>
            </a:r>
            <a:r>
              <a:rPr lang="fr-FR" b="1" dirty="0"/>
              <a:t>interface</a:t>
            </a:r>
            <a:r>
              <a:rPr lang="fr-FR" dirty="0"/>
              <a:t> est un ensemble de méthodes que les classes doivent définir si elles veulent </a:t>
            </a:r>
            <a:r>
              <a:rPr lang="fr-FR" dirty="0" smtClean="0"/>
              <a:t>l'implémenter</a:t>
            </a:r>
            <a:r>
              <a:rPr lang="fr-FR" dirty="0"/>
              <a:t>. </a:t>
            </a:r>
            <a:endParaRPr lang="fr-FR" dirty="0" smtClean="0"/>
          </a:p>
          <a:p>
            <a:r>
              <a:rPr lang="fr-FR" dirty="0"/>
              <a:t>Ne pas implémenter toutes les méthodes de l'interface cause une erreur </a:t>
            </a:r>
            <a:r>
              <a:rPr lang="fr-FR" dirty="0" smtClean="0"/>
              <a:t>fatale. </a:t>
            </a:r>
            <a:br>
              <a:rPr lang="fr-FR" dirty="0" smtClean="0"/>
            </a:br>
            <a:r>
              <a:rPr lang="fr-FR" dirty="0"/>
              <a:t>interface Joueur { </a:t>
            </a:r>
          </a:p>
          <a:p>
            <a:pPr marL="0" indent="0">
              <a:buNone/>
            </a:pPr>
            <a:r>
              <a:rPr lang="fr-FR" dirty="0"/>
              <a:t>	</a:t>
            </a:r>
            <a:r>
              <a:rPr lang="fr-FR" dirty="0" smtClean="0"/>
              <a:t>	/</a:t>
            </a:r>
            <a:r>
              <a:rPr lang="fr-FR" dirty="0"/>
              <a:t>/ </a:t>
            </a:r>
            <a:r>
              <a:rPr lang="fr-FR" dirty="0" smtClean="0"/>
              <a:t>pour implémenter </a:t>
            </a:r>
            <a:r>
              <a:rPr lang="fr-FR" dirty="0"/>
              <a:t>l'interface Joueur </a:t>
            </a:r>
            <a:r>
              <a:rPr lang="fr-FR" dirty="0" smtClean="0"/>
              <a:t>on définit la méthode :</a:t>
            </a:r>
            <a:endParaRPr lang="fr-FR" dirty="0"/>
          </a:p>
          <a:p>
            <a:pPr marL="0" indent="0">
              <a:buNone/>
            </a:pPr>
            <a:r>
              <a:rPr lang="fr-FR" dirty="0"/>
              <a:t>	</a:t>
            </a:r>
            <a:r>
              <a:rPr lang="fr-FR" dirty="0" smtClean="0"/>
              <a:t>	public </a:t>
            </a:r>
            <a:r>
              <a:rPr lang="fr-FR" dirty="0" err="1"/>
              <a:t>function</a:t>
            </a:r>
            <a:r>
              <a:rPr lang="fr-FR" dirty="0"/>
              <a:t> jouer(); </a:t>
            </a:r>
          </a:p>
          <a:p>
            <a:pPr marL="0" indent="0">
              <a:buNone/>
            </a:pPr>
            <a:r>
              <a:rPr lang="fr-FR" dirty="0"/>
              <a:t>	</a:t>
            </a:r>
            <a:r>
              <a:rPr lang="fr-FR" dirty="0" smtClean="0"/>
              <a:t>} </a:t>
            </a:r>
            <a:endParaRPr lang="fr-FR" dirty="0"/>
          </a:p>
          <a:p>
            <a:pPr marL="0" indent="0">
              <a:buNone/>
            </a:pPr>
            <a:r>
              <a:rPr lang="fr-FR" dirty="0"/>
              <a:t>	</a:t>
            </a:r>
            <a:r>
              <a:rPr lang="fr-FR" dirty="0" smtClean="0"/>
              <a:t>class </a:t>
            </a:r>
            <a:r>
              <a:rPr lang="fr-FR" dirty="0"/>
              <a:t>Labrador </a:t>
            </a:r>
            <a:r>
              <a:rPr lang="fr-FR" dirty="0" err="1"/>
              <a:t>implements</a:t>
            </a:r>
            <a:r>
              <a:rPr lang="fr-FR" dirty="0"/>
              <a:t> Joueur{} 	</a:t>
            </a:r>
            <a:r>
              <a:rPr lang="fr-FR" dirty="0" smtClean="0"/>
              <a:t/>
            </a:r>
            <a:br>
              <a:rPr lang="fr-FR" dirty="0" smtClean="0"/>
            </a:br>
            <a:r>
              <a:rPr lang="fr-FR" dirty="0" smtClean="0"/>
              <a:t>		/</a:t>
            </a:r>
            <a:r>
              <a:rPr lang="fr-FR" dirty="0"/>
              <a:t>/ </a:t>
            </a:r>
            <a:r>
              <a:rPr lang="fr-FR" dirty="0" smtClean="0"/>
              <a:t>déclaration illégale </a:t>
            </a:r>
            <a:r>
              <a:rPr lang="fr-FR" dirty="0"/>
              <a:t>car pas de définition </a:t>
            </a:r>
            <a:r>
              <a:rPr lang="fr-FR" dirty="0" smtClean="0"/>
              <a:t>de </a:t>
            </a:r>
            <a:r>
              <a:rPr lang="fr-FR" dirty="0"/>
              <a:t>jouer() </a:t>
            </a:r>
            <a:r>
              <a:rPr lang="fr-FR" dirty="0" smtClean="0"/>
              <a:t> dans Labrador</a:t>
            </a:r>
            <a:endParaRPr lang="fr-FR" dirty="0"/>
          </a:p>
          <a:p>
            <a:pPr marL="0" indent="0">
              <a:buNone/>
            </a:pPr>
            <a:r>
              <a:rPr lang="fr-FR" dirty="0"/>
              <a:t>	</a:t>
            </a:r>
            <a:r>
              <a:rPr lang="fr-FR" dirty="0" smtClean="0"/>
              <a:t>$</a:t>
            </a:r>
            <a:r>
              <a:rPr lang="fr-FR" dirty="0" err="1"/>
              <a:t>medor</a:t>
            </a:r>
            <a:r>
              <a:rPr lang="fr-FR" dirty="0"/>
              <a:t> = new Labrador(); </a:t>
            </a:r>
          </a:p>
          <a:p>
            <a:pPr marL="0" indent="0">
              <a:buNone/>
            </a:pPr>
            <a:r>
              <a:rPr lang="fr-FR" dirty="0"/>
              <a:t>	</a:t>
            </a:r>
            <a:r>
              <a:rPr lang="fr-FR" dirty="0" smtClean="0"/>
              <a:t>$</a:t>
            </a:r>
            <a:r>
              <a:rPr lang="fr-FR" dirty="0" err="1"/>
              <a:t>medor</a:t>
            </a:r>
            <a:r>
              <a:rPr lang="fr-FR" dirty="0"/>
              <a:t>-&gt;jouer(); </a:t>
            </a:r>
            <a:endParaRPr lang="fr-FR" dirty="0" smtClean="0"/>
          </a:p>
          <a:p>
            <a:r>
              <a:rPr lang="fr-FR" dirty="0" smtClean="0"/>
              <a:t>Provoque l’erreur : </a:t>
            </a:r>
            <a:r>
              <a:rPr lang="fr-FR" i="1" dirty="0" smtClean="0"/>
              <a:t>« </a:t>
            </a:r>
            <a:r>
              <a:rPr lang="en-GB" i="1" dirty="0" smtClean="0"/>
              <a:t>Fatal </a:t>
            </a:r>
            <a:r>
              <a:rPr lang="en-GB" i="1" dirty="0"/>
              <a:t>error: Class Labrador contains 1 abstract </a:t>
            </a:r>
            <a:r>
              <a:rPr lang="en-GB" i="1" dirty="0" smtClean="0"/>
              <a:t>method</a:t>
            </a:r>
            <a:r>
              <a:rPr lang="fr-FR" i="1" dirty="0"/>
              <a:t> </a:t>
            </a:r>
            <a:r>
              <a:rPr lang="en-GB" i="1" dirty="0" smtClean="0"/>
              <a:t>and </a:t>
            </a:r>
            <a:r>
              <a:rPr lang="en-GB" i="1" dirty="0"/>
              <a:t>must therefore be declared abstract </a:t>
            </a:r>
            <a:r>
              <a:rPr lang="fr-FR" i="1" dirty="0" smtClean="0"/>
              <a:t>or </a:t>
            </a:r>
            <a:r>
              <a:rPr lang="fr-FR" i="1" dirty="0" err="1"/>
              <a:t>implement</a:t>
            </a:r>
            <a:r>
              <a:rPr lang="fr-FR" i="1" dirty="0"/>
              <a:t> the </a:t>
            </a:r>
            <a:r>
              <a:rPr lang="fr-FR" i="1" dirty="0" err="1"/>
              <a:t>remaining</a:t>
            </a:r>
            <a:r>
              <a:rPr lang="fr-FR" i="1" dirty="0"/>
              <a:t> </a:t>
            </a:r>
            <a:r>
              <a:rPr lang="fr-FR" i="1" dirty="0" err="1" smtClean="0"/>
              <a:t>methods</a:t>
            </a:r>
            <a:r>
              <a:rPr lang="fr-FR" i="1" dirty="0" smtClean="0"/>
              <a:t> »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259</a:t>
            </a:fld>
            <a:endParaRPr lang="fr-FR"/>
          </a:p>
        </p:txBody>
      </p:sp>
    </p:spTree>
    <p:extLst>
      <p:ext uri="{BB962C8B-B14F-4D97-AF65-F5344CB8AC3E}">
        <p14:creationId xmlns:p14="http://schemas.microsoft.com/office/powerpoint/2010/main" val="40165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a:t>
            </a:r>
            <a:r>
              <a:rPr lang="fr-FR" b="1" dirty="0" smtClean="0">
                <a:solidFill>
                  <a:srgbClr val="4F81BD"/>
                </a:solidFill>
              </a:rPr>
              <a:t>: </a:t>
            </a:r>
            <a:br>
              <a:rPr lang="fr-FR" b="1" dirty="0" smtClean="0">
                <a:solidFill>
                  <a:srgbClr val="4F81BD"/>
                </a:solidFill>
              </a:rPr>
            </a:br>
            <a:r>
              <a:rPr lang="fr-FR" b="1" dirty="0" smtClean="0">
                <a:solidFill>
                  <a:srgbClr val="4F81BD"/>
                </a:solidFill>
              </a:rPr>
              <a:t>Les Tables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Deux types de tables existent en PHP : </a:t>
            </a:r>
          </a:p>
          <a:p>
            <a:pPr lvl="1">
              <a:buFont typeface="Wingdings" charset="2"/>
              <a:buChar char="Ø"/>
            </a:pPr>
            <a:r>
              <a:rPr lang="fr-FR" dirty="0" smtClean="0"/>
              <a:t>Les tables avec des indices numériques.</a:t>
            </a:r>
          </a:p>
          <a:p>
            <a:pPr lvl="1">
              <a:buFont typeface="Wingdings" charset="2"/>
              <a:buChar char="Ø"/>
            </a:pPr>
            <a:r>
              <a:rPr lang="fr-FR" dirty="0" smtClean="0"/>
              <a:t>Les tables associatives dont </a:t>
            </a:r>
            <a:r>
              <a:rPr lang="fr-FR" dirty="0"/>
              <a:t>l</a:t>
            </a:r>
            <a:r>
              <a:rPr lang="fr-FR" dirty="0" smtClean="0"/>
              <a:t>es indices sont des chaînes de caractères.</a:t>
            </a:r>
          </a:p>
          <a:p>
            <a:r>
              <a:rPr lang="fr-FR" dirty="0" smtClean="0"/>
              <a:t>Exemples, les instructions : </a:t>
            </a:r>
          </a:p>
          <a:p>
            <a:pPr lvl="1">
              <a:buFont typeface="Wingdings" charset="2"/>
              <a:buChar char="Ø"/>
            </a:pPr>
            <a:r>
              <a:rPr lang="fr-FR" dirty="0" smtClean="0"/>
              <a:t>$cars = </a:t>
            </a:r>
            <a:r>
              <a:rPr lang="tr-TR" dirty="0" err="1"/>
              <a:t>array</a:t>
            </a:r>
            <a:r>
              <a:rPr lang="tr-TR" dirty="0" smtClean="0"/>
              <a:t>(</a:t>
            </a:r>
            <a:r>
              <a:rPr lang="tr-TR" dirty="0"/>
              <a:t>"</a:t>
            </a:r>
            <a:r>
              <a:rPr lang="tr-TR" dirty="0" smtClean="0"/>
              <a:t>VW"</a:t>
            </a:r>
            <a:r>
              <a:rPr lang="tr-TR" dirty="0"/>
              <a:t>,"BMW"</a:t>
            </a:r>
            <a:r>
              <a:rPr lang="tr-TR" dirty="0" smtClean="0"/>
              <a:t>,</a:t>
            </a:r>
            <a:r>
              <a:rPr lang="tr-TR" dirty="0"/>
              <a:t> "</a:t>
            </a:r>
            <a:r>
              <a:rPr lang="tr-TR" dirty="0" smtClean="0"/>
              <a:t>Fiat"</a:t>
            </a:r>
            <a:r>
              <a:rPr lang="tr-TR" dirty="0"/>
              <a:t>)</a:t>
            </a:r>
            <a:r>
              <a:rPr lang="tr-TR" dirty="0" smtClean="0"/>
              <a:t>;</a:t>
            </a:r>
            <a:br>
              <a:rPr lang="tr-TR" dirty="0" smtClean="0"/>
            </a:br>
            <a:r>
              <a:rPr lang="tr-TR" dirty="0" smtClean="0"/>
              <a:t>et </a:t>
            </a:r>
            <a:r>
              <a:rPr lang="tr-TR" dirty="0"/>
              <a:t/>
            </a:r>
            <a:br>
              <a:rPr lang="tr-TR" dirty="0"/>
            </a:br>
            <a:r>
              <a:rPr lang="tr-TR" dirty="0" smtClean="0"/>
              <a:t>$</a:t>
            </a:r>
            <a:r>
              <a:rPr lang="tr-TR" dirty="0" err="1" smtClean="0"/>
              <a:t>cars</a:t>
            </a:r>
            <a:r>
              <a:rPr lang="tr-TR" dirty="0" smtClean="0"/>
              <a:t>[0] = </a:t>
            </a:r>
            <a:r>
              <a:rPr lang="tr-TR" dirty="0"/>
              <a:t>"</a:t>
            </a:r>
            <a:r>
              <a:rPr lang="tr-TR" dirty="0" smtClean="0"/>
              <a:t>VW</a:t>
            </a:r>
            <a:r>
              <a:rPr lang="tr-TR" dirty="0"/>
              <a:t>"</a:t>
            </a:r>
            <a:r>
              <a:rPr lang="tr-TR" dirty="0" smtClean="0"/>
              <a:t>; $</a:t>
            </a:r>
            <a:r>
              <a:rPr lang="tr-TR" dirty="0" err="1" smtClean="0"/>
              <a:t>cars</a:t>
            </a:r>
            <a:r>
              <a:rPr lang="tr-TR" dirty="0" smtClean="0"/>
              <a:t>[1]=</a:t>
            </a:r>
            <a:r>
              <a:rPr lang="tr-TR" dirty="0"/>
              <a:t>"</a:t>
            </a:r>
            <a:r>
              <a:rPr lang="tr-TR" dirty="0" smtClean="0"/>
              <a:t>BMW</a:t>
            </a:r>
            <a:r>
              <a:rPr lang="tr-TR" dirty="0"/>
              <a:t>"</a:t>
            </a:r>
            <a:r>
              <a:rPr lang="tr-TR" dirty="0" smtClean="0"/>
              <a:t>;$</a:t>
            </a:r>
            <a:r>
              <a:rPr lang="tr-TR" dirty="0" err="1" smtClean="0"/>
              <a:t>cars</a:t>
            </a:r>
            <a:r>
              <a:rPr lang="tr-TR" dirty="0" smtClean="0"/>
              <a:t>[2]=</a:t>
            </a:r>
            <a:r>
              <a:rPr lang="tr-TR" dirty="0"/>
              <a:t>"</a:t>
            </a:r>
            <a:r>
              <a:rPr lang="tr-TR" dirty="0" smtClean="0"/>
              <a:t>Fiat</a:t>
            </a:r>
            <a:r>
              <a:rPr lang="tr-TR" dirty="0"/>
              <a:t>"</a:t>
            </a:r>
            <a:r>
              <a:rPr lang="tr-TR" dirty="0" smtClean="0"/>
              <a:t>;</a:t>
            </a:r>
            <a:br>
              <a:rPr lang="tr-TR" dirty="0" smtClean="0"/>
            </a:br>
            <a:r>
              <a:rPr lang="fr-FR" dirty="0" smtClean="0"/>
              <a:t>sont équivalentes.</a:t>
            </a:r>
          </a:p>
          <a:p>
            <a:pPr lvl="1">
              <a:buFont typeface="Wingdings" charset="2"/>
              <a:buChar char="Ø"/>
            </a:pPr>
            <a:r>
              <a:rPr lang="en-GB" dirty="0" smtClean="0"/>
              <a:t>$</a:t>
            </a:r>
            <a:r>
              <a:rPr lang="en-GB" dirty="0"/>
              <a:t>ages = array("Peter"=&gt;32, "John"=&gt;30, "Paul"=&gt;34)</a:t>
            </a:r>
            <a:r>
              <a:rPr lang="en-GB" dirty="0" smtClean="0"/>
              <a:t>;</a:t>
            </a:r>
            <a:r>
              <a:rPr lang="fr-FR" dirty="0"/>
              <a:t/>
            </a:r>
            <a:br>
              <a:rPr lang="fr-FR" dirty="0"/>
            </a:br>
            <a:r>
              <a:rPr lang="fr-FR" dirty="0" smtClean="0"/>
              <a:t>et </a:t>
            </a:r>
            <a:br>
              <a:rPr lang="fr-FR" dirty="0" smtClean="0"/>
            </a:br>
            <a:r>
              <a:rPr lang="fr-FR" dirty="0" smtClean="0"/>
              <a:t>$</a:t>
            </a:r>
            <a:r>
              <a:rPr lang="fr-FR" dirty="0" err="1" smtClean="0"/>
              <a:t>ages</a:t>
            </a:r>
            <a:r>
              <a:rPr lang="fr-FR" dirty="0" smtClean="0"/>
              <a:t>[</a:t>
            </a:r>
            <a:r>
              <a:rPr lang="en-GB" dirty="0"/>
              <a:t>"Peter"</a:t>
            </a:r>
            <a:r>
              <a:rPr lang="fr-FR" dirty="0" smtClean="0"/>
              <a:t>]=32;</a:t>
            </a:r>
            <a:r>
              <a:rPr lang="fr-FR" dirty="0"/>
              <a:t> $</a:t>
            </a:r>
            <a:r>
              <a:rPr lang="fr-FR" dirty="0" err="1"/>
              <a:t>ages</a:t>
            </a:r>
            <a:r>
              <a:rPr lang="fr-FR" dirty="0" smtClean="0"/>
              <a:t>[</a:t>
            </a:r>
            <a:r>
              <a:rPr lang="en-GB" dirty="0"/>
              <a:t>"John"</a:t>
            </a:r>
            <a:r>
              <a:rPr lang="fr-FR" dirty="0" smtClean="0"/>
              <a:t>]</a:t>
            </a:r>
            <a:r>
              <a:rPr lang="fr-FR" dirty="0"/>
              <a:t>=</a:t>
            </a:r>
            <a:r>
              <a:rPr lang="fr-FR" dirty="0" smtClean="0"/>
              <a:t>30; </a:t>
            </a:r>
            <a:r>
              <a:rPr lang="fr-FR" dirty="0"/>
              <a:t>$</a:t>
            </a:r>
            <a:r>
              <a:rPr lang="fr-FR" dirty="0" err="1"/>
              <a:t>ages</a:t>
            </a:r>
            <a:r>
              <a:rPr lang="fr-FR" dirty="0" smtClean="0"/>
              <a:t>[</a:t>
            </a:r>
            <a:r>
              <a:rPr lang="en-GB" dirty="0"/>
              <a:t>"Paul"</a:t>
            </a:r>
            <a:r>
              <a:rPr lang="fr-FR" dirty="0" smtClean="0"/>
              <a:t>]</a:t>
            </a:r>
            <a:r>
              <a:rPr lang="fr-FR" dirty="0"/>
              <a:t>=</a:t>
            </a:r>
            <a:r>
              <a:rPr lang="fr-FR" dirty="0" smtClean="0"/>
              <a:t>34;</a:t>
            </a:r>
            <a:br>
              <a:rPr lang="fr-FR" dirty="0" smtClean="0"/>
            </a:br>
            <a:r>
              <a:rPr lang="fr-FR" dirty="0" smtClean="0"/>
              <a:t>sont équivalentes.</a:t>
            </a:r>
            <a:endParaRPr lang="en-GB" dirty="0"/>
          </a:p>
          <a:p>
            <a:pPr lvl="1">
              <a:buFont typeface="Wingdings" charset="2"/>
              <a:buChar char="Ø"/>
            </a:pPr>
            <a:endParaRPr lang="en-GB" dirty="0"/>
          </a:p>
          <a:p>
            <a:pPr lvl="1">
              <a:buFont typeface="Wingdings" charset="2"/>
              <a:buChar char="Ø"/>
            </a:pPr>
            <a:endParaRPr lang="en-GB"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a:t>
            </a:fld>
            <a:endParaRPr lang="fr-FR"/>
          </a:p>
        </p:txBody>
      </p:sp>
    </p:spTree>
    <p:extLst>
      <p:ext uri="{BB962C8B-B14F-4D97-AF65-F5344CB8AC3E}">
        <p14:creationId xmlns:p14="http://schemas.microsoft.com/office/powerpoint/2010/main" val="259242387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orienté objet : Les interfaces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Il faut donc </a:t>
            </a:r>
            <a:r>
              <a:rPr lang="fr-FR" b="1" dirty="0"/>
              <a:t>surcharger</a:t>
            </a:r>
            <a:r>
              <a:rPr lang="fr-FR" dirty="0"/>
              <a:t> les méthodes décrites dans l'interface </a:t>
            </a:r>
            <a:r>
              <a:rPr lang="fr-FR" dirty="0" smtClean="0"/>
              <a:t>:</a:t>
            </a:r>
            <a:br>
              <a:rPr lang="fr-FR" dirty="0" smtClean="0"/>
            </a:br>
            <a:r>
              <a:rPr lang="fr-FR" dirty="0"/>
              <a:t>interface Joueur {</a:t>
            </a:r>
          </a:p>
          <a:p>
            <a:pPr marL="0" indent="0">
              <a:buNone/>
            </a:pPr>
            <a:r>
              <a:rPr lang="fr-FR" dirty="0"/>
              <a:t>	</a:t>
            </a:r>
            <a:r>
              <a:rPr lang="fr-FR" dirty="0" smtClean="0"/>
              <a:t>	/</a:t>
            </a:r>
            <a:r>
              <a:rPr lang="fr-FR" dirty="0"/>
              <a:t>/ une classe qui veut implémenter </a:t>
            </a:r>
          </a:p>
          <a:p>
            <a:pPr marL="0" indent="0">
              <a:buNone/>
            </a:pPr>
            <a:r>
              <a:rPr lang="fr-FR" dirty="0"/>
              <a:t>	</a:t>
            </a:r>
            <a:r>
              <a:rPr lang="fr-FR" dirty="0" smtClean="0"/>
              <a:t>	/</a:t>
            </a:r>
            <a:r>
              <a:rPr lang="fr-FR" dirty="0"/>
              <a:t>/ l'interface Joueur doit définir la méthode jouer()</a:t>
            </a:r>
          </a:p>
          <a:p>
            <a:pPr marL="0" indent="0">
              <a:buNone/>
            </a:pPr>
            <a:r>
              <a:rPr lang="fr-FR" dirty="0"/>
              <a:t>	</a:t>
            </a:r>
            <a:r>
              <a:rPr lang="fr-FR" dirty="0" smtClean="0"/>
              <a:t>	</a:t>
            </a:r>
            <a:r>
              <a:rPr lang="en-GB" dirty="0" smtClean="0"/>
              <a:t>public </a:t>
            </a:r>
            <a:r>
              <a:rPr lang="en-GB" dirty="0"/>
              <a:t>function </a:t>
            </a:r>
            <a:r>
              <a:rPr lang="en-GB" dirty="0" err="1"/>
              <a:t>jouer</a:t>
            </a:r>
            <a:r>
              <a:rPr lang="en-GB" dirty="0"/>
              <a:t>()</a:t>
            </a:r>
            <a:r>
              <a:rPr lang="en-GB" dirty="0" smtClean="0"/>
              <a:t>;</a:t>
            </a:r>
            <a:endParaRPr lang="fr-FR" dirty="0"/>
          </a:p>
          <a:p>
            <a:pPr marL="0" indent="0">
              <a:buNone/>
            </a:pPr>
            <a:r>
              <a:rPr lang="fr-FR" dirty="0"/>
              <a:t>	</a:t>
            </a:r>
            <a:r>
              <a:rPr lang="en-GB" dirty="0" smtClean="0"/>
              <a:t>}</a:t>
            </a:r>
            <a:endParaRPr lang="fr-FR" dirty="0"/>
          </a:p>
          <a:p>
            <a:pPr marL="0" indent="0">
              <a:buNone/>
            </a:pPr>
            <a:r>
              <a:rPr lang="en-GB" dirty="0"/>
              <a:t>	</a:t>
            </a:r>
            <a:r>
              <a:rPr lang="en-GB" dirty="0" smtClean="0"/>
              <a:t>class </a:t>
            </a:r>
            <a:r>
              <a:rPr lang="en-GB" dirty="0"/>
              <a:t>Labrador implements </a:t>
            </a:r>
            <a:r>
              <a:rPr lang="en-GB" dirty="0" err="1"/>
              <a:t>Joueur</a:t>
            </a:r>
            <a:r>
              <a:rPr lang="en-GB" dirty="0"/>
              <a:t> </a:t>
            </a:r>
            <a:r>
              <a:rPr lang="en-GB" dirty="0" smtClean="0"/>
              <a:t>{</a:t>
            </a:r>
            <a:endParaRPr lang="fr-FR" dirty="0"/>
          </a:p>
          <a:p>
            <a:pPr marL="0" indent="0">
              <a:buNone/>
            </a:pPr>
            <a:r>
              <a:rPr lang="fr-FR" dirty="0"/>
              <a:t>	</a:t>
            </a:r>
            <a:r>
              <a:rPr lang="fr-FR" dirty="0" smtClean="0"/>
              <a:t>	</a:t>
            </a:r>
            <a:r>
              <a:rPr lang="en-GB" dirty="0" smtClean="0"/>
              <a:t>public </a:t>
            </a:r>
            <a:r>
              <a:rPr lang="en-GB" dirty="0"/>
              <a:t>function </a:t>
            </a:r>
            <a:r>
              <a:rPr lang="en-GB" dirty="0" err="1"/>
              <a:t>jouer</a:t>
            </a:r>
            <a:r>
              <a:rPr lang="en-GB" dirty="0"/>
              <a:t>() {</a:t>
            </a:r>
            <a:endParaRPr lang="fr-FR" dirty="0"/>
          </a:p>
          <a:p>
            <a:pPr marL="0" indent="0">
              <a:buNone/>
            </a:pPr>
            <a:r>
              <a:rPr lang="en-GB" dirty="0"/>
              <a:t>	</a:t>
            </a:r>
            <a:r>
              <a:rPr lang="en-GB" dirty="0" smtClean="0"/>
              <a:t>		echo </a:t>
            </a:r>
            <a:r>
              <a:rPr lang="en-GB" dirty="0"/>
              <a:t>'</a:t>
            </a:r>
            <a:r>
              <a:rPr lang="en-GB" dirty="0" err="1"/>
              <a:t>Ouah</a:t>
            </a:r>
            <a:r>
              <a:rPr lang="en-GB" dirty="0"/>
              <a:t>!';</a:t>
            </a:r>
            <a:endParaRPr lang="fr-FR" dirty="0"/>
          </a:p>
          <a:p>
            <a:pPr marL="0" indent="0">
              <a:buNone/>
            </a:pPr>
            <a:r>
              <a:rPr lang="en-GB" dirty="0"/>
              <a:t>	</a:t>
            </a:r>
            <a:r>
              <a:rPr lang="en-GB" dirty="0" smtClean="0"/>
              <a:t>	} </a:t>
            </a:r>
            <a:endParaRPr lang="fr-FR" dirty="0"/>
          </a:p>
          <a:p>
            <a:pPr marL="0" indent="0">
              <a:buNone/>
            </a:pPr>
            <a:r>
              <a:rPr lang="en-GB" dirty="0"/>
              <a:t>	</a:t>
            </a:r>
            <a:r>
              <a:rPr lang="en-GB" dirty="0" smtClean="0"/>
              <a:t>}</a:t>
            </a:r>
            <a:endParaRPr lang="fr-FR" dirty="0"/>
          </a:p>
          <a:p>
            <a:pPr marL="0" indent="0">
              <a:buNone/>
            </a:pPr>
            <a:r>
              <a:rPr lang="en-GB" dirty="0"/>
              <a:t>	</a:t>
            </a:r>
            <a:r>
              <a:rPr lang="en-GB" dirty="0" smtClean="0"/>
              <a:t>$</a:t>
            </a:r>
            <a:r>
              <a:rPr lang="en-GB" dirty="0" err="1"/>
              <a:t>medor</a:t>
            </a:r>
            <a:r>
              <a:rPr lang="en-GB" dirty="0"/>
              <a:t> = new Labrador(); </a:t>
            </a:r>
            <a:endParaRPr lang="fr-FR" dirty="0"/>
          </a:p>
          <a:p>
            <a:pPr marL="0" indent="0">
              <a:buNone/>
            </a:pPr>
            <a:r>
              <a:rPr lang="fr-FR" dirty="0"/>
              <a:t>	</a:t>
            </a:r>
            <a:r>
              <a:rPr lang="fr-FR" dirty="0" smtClean="0"/>
              <a:t>$</a:t>
            </a:r>
            <a:r>
              <a:rPr lang="fr-FR" dirty="0" err="1"/>
              <a:t>medor</a:t>
            </a:r>
            <a:r>
              <a:rPr lang="fr-FR" dirty="0"/>
              <a:t>-&gt;jouer();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260</a:t>
            </a:fld>
            <a:endParaRPr lang="fr-FR"/>
          </a:p>
        </p:txBody>
      </p:sp>
    </p:spTree>
    <p:extLst>
      <p:ext uri="{BB962C8B-B14F-4D97-AF65-F5344CB8AC3E}">
        <p14:creationId xmlns:p14="http://schemas.microsoft.com/office/powerpoint/2010/main" val="227339065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PHP orienté objet : Les interfaces</a:t>
            </a:r>
            <a:endParaRPr lang="fr-FR" dirty="0"/>
          </a:p>
        </p:txBody>
      </p:sp>
      <p:sp>
        <p:nvSpPr>
          <p:cNvPr id="3" name="Espace réservé du contenu 2"/>
          <p:cNvSpPr>
            <a:spLocks noGrp="1"/>
          </p:cNvSpPr>
          <p:nvPr>
            <p:ph idx="1"/>
          </p:nvPr>
        </p:nvSpPr>
        <p:spPr/>
        <p:txBody>
          <a:bodyPr>
            <a:normAutofit/>
          </a:bodyPr>
          <a:lstStyle/>
          <a:p>
            <a:r>
              <a:rPr lang="fr-FR" dirty="0"/>
              <a:t>De nombreuses interfaces intéressantes sont définies dans la librairie PHP standard accessible par le lien : </a:t>
            </a:r>
            <a:r>
              <a:rPr lang="fr-FR" u="sng" dirty="0">
                <a:hlinkClick r:id="rId2"/>
              </a:rPr>
              <a:t>http://php.net/</a:t>
            </a:r>
            <a:r>
              <a:rPr lang="fr-FR" u="sng" dirty="0" smtClean="0">
                <a:hlinkClick r:id="rId2"/>
              </a:rPr>
              <a:t>spl</a:t>
            </a:r>
            <a:r>
              <a:rPr lang="fr-FR" u="sng" dirty="0" smtClean="0"/>
              <a:t/>
            </a:r>
            <a:br>
              <a:rPr lang="fr-FR" u="sng" dirty="0" smtClean="0"/>
            </a:br>
            <a:endParaRPr lang="fr-FR" dirty="0"/>
          </a:p>
          <a:p>
            <a:r>
              <a:rPr lang="fr-FR" dirty="0" smtClean="0"/>
              <a:t>Obtenir </a:t>
            </a:r>
            <a:r>
              <a:rPr lang="fr-FR" dirty="0"/>
              <a:t>la liste des interfaces déclarées :</a:t>
            </a:r>
          </a:p>
          <a:p>
            <a:pPr marL="0" indent="0">
              <a:buNone/>
            </a:pPr>
            <a:r>
              <a:rPr lang="en-GB" dirty="0"/>
              <a:t>	</a:t>
            </a:r>
            <a:r>
              <a:rPr lang="en-GB" dirty="0" smtClean="0"/>
              <a:t>	</a:t>
            </a:r>
            <a:r>
              <a:rPr lang="en-GB" dirty="0" err="1" smtClean="0"/>
              <a:t>print_r</a:t>
            </a:r>
            <a:r>
              <a:rPr lang="en-GB" dirty="0"/>
              <a:t>(</a:t>
            </a:r>
            <a:r>
              <a:rPr lang="en-GB" dirty="0" err="1"/>
              <a:t>get_declared_interfaces</a:t>
            </a:r>
            <a:r>
              <a:rPr lang="en-GB" dirty="0"/>
              <a:t>());</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261</a:t>
            </a:fld>
            <a:endParaRPr lang="fr-FR"/>
          </a:p>
        </p:txBody>
      </p:sp>
    </p:spTree>
    <p:extLst>
      <p:ext uri="{BB962C8B-B14F-4D97-AF65-F5344CB8AC3E}">
        <p14:creationId xmlns:p14="http://schemas.microsoft.com/office/powerpoint/2010/main" val="386657290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r>
              <a:rPr lang="fr-FR" b="1" dirty="0" smtClean="0">
                <a:solidFill>
                  <a:schemeClr val="accent1"/>
                </a:solidFill>
              </a:rPr>
              <a:t/>
            </a:r>
            <a:br>
              <a:rPr lang="fr-FR" b="1" dirty="0" smtClean="0">
                <a:solidFill>
                  <a:schemeClr val="accent1"/>
                </a:solidFill>
              </a:rPr>
            </a:br>
            <a:r>
              <a:rPr lang="fr-FR" b="1" dirty="0" smtClean="0">
                <a:solidFill>
                  <a:schemeClr val="accent1"/>
                </a:solidFill>
              </a:rPr>
              <a:t>Référence et clonage</a:t>
            </a:r>
            <a:endParaRPr lang="fr-FR" dirty="0"/>
          </a:p>
        </p:txBody>
      </p:sp>
      <p:sp>
        <p:nvSpPr>
          <p:cNvPr id="3" name="Espace réservé du contenu 2"/>
          <p:cNvSpPr>
            <a:spLocks noGrp="1"/>
          </p:cNvSpPr>
          <p:nvPr>
            <p:ph idx="1"/>
          </p:nvPr>
        </p:nvSpPr>
        <p:spPr/>
        <p:txBody>
          <a:bodyPr>
            <a:normAutofit fontScale="92500"/>
          </a:bodyPr>
          <a:lstStyle/>
          <a:p>
            <a:r>
              <a:rPr lang="fr-FR" dirty="0"/>
              <a:t>Depuis PHP 5, les objets sont tous des </a:t>
            </a:r>
            <a:r>
              <a:rPr lang="fr-FR" i="1" dirty="0" smtClean="0"/>
              <a:t>références</a:t>
            </a:r>
          </a:p>
          <a:p>
            <a:r>
              <a:rPr lang="fr-FR" dirty="0"/>
              <a:t>C</a:t>
            </a:r>
            <a:r>
              <a:rPr lang="fr-FR" dirty="0" smtClean="0"/>
              <a:t>opier </a:t>
            </a:r>
            <a:r>
              <a:rPr lang="fr-FR" dirty="0"/>
              <a:t>un objet vers un autre au moyen de l'opérateur "=" ne duplique pas l'objet, </a:t>
            </a:r>
            <a:r>
              <a:rPr lang="fr-FR" dirty="0" smtClean="0"/>
              <a:t>mais il </a:t>
            </a:r>
            <a:r>
              <a:rPr lang="fr-FR" dirty="0"/>
              <a:t>créé une deuxième référence vers le même objet. </a:t>
            </a:r>
          </a:p>
          <a:p>
            <a:r>
              <a:rPr lang="fr-FR" dirty="0" smtClean="0"/>
              <a:t>Soit : </a:t>
            </a:r>
            <a:r>
              <a:rPr lang="fr-FR" dirty="0"/>
              <a:t>$</a:t>
            </a:r>
            <a:r>
              <a:rPr lang="fr-FR" dirty="0" err="1"/>
              <a:t>object</a:t>
            </a:r>
            <a:r>
              <a:rPr lang="fr-FR" dirty="0"/>
              <a:t> = new </a:t>
            </a:r>
            <a:r>
              <a:rPr lang="fr-FR" dirty="0" err="1"/>
              <a:t>stdClass</a:t>
            </a:r>
            <a:r>
              <a:rPr lang="fr-FR" dirty="0"/>
              <a:t>(); </a:t>
            </a:r>
            <a:endParaRPr lang="fr-FR" dirty="0" smtClean="0"/>
          </a:p>
          <a:p>
            <a:r>
              <a:rPr lang="fr-FR" dirty="0"/>
              <a:t>La variable </a:t>
            </a:r>
            <a:r>
              <a:rPr lang="fr-FR" b="1" dirty="0"/>
              <a:t>$</a:t>
            </a:r>
            <a:r>
              <a:rPr lang="fr-FR" b="1" dirty="0" err="1"/>
              <a:t>object</a:t>
            </a:r>
            <a:r>
              <a:rPr lang="fr-FR" dirty="0"/>
              <a:t> contient maintenant une référence vers un objet de la classe </a:t>
            </a:r>
            <a:r>
              <a:rPr lang="fr-FR" b="1" dirty="0" err="1"/>
              <a:t>stdClass</a:t>
            </a:r>
            <a:r>
              <a:rPr lang="fr-FR" dirty="0"/>
              <a:t>, mais elle ne contient pas l'objet lui-même.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262</a:t>
            </a:fld>
            <a:endParaRPr lang="fr-FR"/>
          </a:p>
        </p:txBody>
      </p:sp>
    </p:spTree>
    <p:extLst>
      <p:ext uri="{BB962C8B-B14F-4D97-AF65-F5344CB8AC3E}">
        <p14:creationId xmlns:p14="http://schemas.microsoft.com/office/powerpoint/2010/main" val="261593626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a:solidFill>
                  <a:schemeClr val="accent1"/>
                </a:solidFill>
              </a:rPr>
              <a:t>Référence et clonage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Donc si : $</a:t>
            </a:r>
            <a:r>
              <a:rPr lang="fr-FR" dirty="0" err="1"/>
              <a:t>object</a:t>
            </a:r>
            <a:r>
              <a:rPr lang="fr-FR" dirty="0"/>
              <a:t> = new </a:t>
            </a:r>
            <a:r>
              <a:rPr lang="fr-FR" dirty="0" err="1"/>
              <a:t>stdClass</a:t>
            </a:r>
            <a:r>
              <a:rPr lang="fr-FR" dirty="0"/>
              <a:t>()</a:t>
            </a:r>
            <a:r>
              <a:rPr lang="fr-FR" dirty="0" smtClean="0"/>
              <a:t>;</a:t>
            </a:r>
          </a:p>
          <a:p>
            <a:r>
              <a:rPr lang="fr-FR" dirty="0" smtClean="0"/>
              <a:t>Alors : </a:t>
            </a:r>
            <a:r>
              <a:rPr lang="fr-FR" dirty="0" err="1" smtClean="0"/>
              <a:t>unset</a:t>
            </a:r>
            <a:r>
              <a:rPr lang="fr-FR" dirty="0"/>
              <a:t>($</a:t>
            </a:r>
            <a:r>
              <a:rPr lang="fr-FR" dirty="0" err="1"/>
              <a:t>object</a:t>
            </a:r>
            <a:r>
              <a:rPr lang="fr-FR" dirty="0"/>
              <a:t>); </a:t>
            </a:r>
            <a:r>
              <a:rPr lang="fr-FR" dirty="0" smtClean="0"/>
              <a:t>implique la destruction de la seule référence donc  </a:t>
            </a:r>
            <a:r>
              <a:rPr lang="fr-FR" dirty="0"/>
              <a:t>l'objet n'existe donc plus en </a:t>
            </a:r>
            <a:r>
              <a:rPr lang="fr-FR" dirty="0" smtClean="0"/>
              <a:t>mémoire. </a:t>
            </a:r>
          </a:p>
          <a:p>
            <a:r>
              <a:rPr lang="fr-FR" dirty="0" smtClean="0"/>
              <a:t>Mais si : </a:t>
            </a:r>
            <a:br>
              <a:rPr lang="fr-FR" dirty="0" smtClean="0"/>
            </a:br>
            <a:r>
              <a:rPr lang="fr-FR" dirty="0"/>
              <a:t>$object_1 = new </a:t>
            </a:r>
            <a:r>
              <a:rPr lang="fr-FR" dirty="0" err="1"/>
              <a:t>stdClass</a:t>
            </a:r>
            <a:r>
              <a:rPr lang="fr-FR" dirty="0"/>
              <a:t>(); </a:t>
            </a:r>
            <a:r>
              <a:rPr lang="fr-FR" dirty="0" smtClean="0"/>
              <a:t/>
            </a:r>
            <a:br>
              <a:rPr lang="fr-FR" dirty="0" smtClean="0"/>
            </a:br>
            <a:r>
              <a:rPr lang="fr-FR" dirty="0" smtClean="0"/>
              <a:t>$</a:t>
            </a:r>
            <a:r>
              <a:rPr lang="fr-FR" dirty="0"/>
              <a:t>object_2 = $object_1; </a:t>
            </a:r>
            <a:endParaRPr lang="fr-FR" dirty="0" smtClean="0"/>
          </a:p>
          <a:p>
            <a:r>
              <a:rPr lang="fr-FR" dirty="0" smtClean="0"/>
              <a:t>Alors en faisant : </a:t>
            </a:r>
            <a:r>
              <a:rPr lang="fr-FR" dirty="0" err="1"/>
              <a:t>unset</a:t>
            </a:r>
            <a:r>
              <a:rPr lang="fr-FR" dirty="0"/>
              <a:t>($object_1); </a:t>
            </a:r>
            <a:r>
              <a:rPr lang="fr-FR" dirty="0" smtClean="0"/>
              <a:t>l'objet va persister en </a:t>
            </a:r>
            <a:r>
              <a:rPr lang="fr-FR" dirty="0"/>
              <a:t>mémoire </a:t>
            </a:r>
            <a:r>
              <a:rPr lang="fr-FR" dirty="0" smtClean="0"/>
              <a:t>puisque la référence </a:t>
            </a:r>
            <a:r>
              <a:rPr lang="fr-FR" dirty="0"/>
              <a:t>$object_2 </a:t>
            </a:r>
            <a:r>
              <a:rPr lang="fr-FR" dirty="0" smtClean="0"/>
              <a:t>existe encore.</a:t>
            </a:r>
          </a:p>
          <a:p>
            <a:r>
              <a:rPr lang="fr-FR" dirty="0" smtClean="0"/>
              <a:t>Pour que l’objet soit complétement détruit il faut en plus faire : </a:t>
            </a:r>
            <a:r>
              <a:rPr lang="fr-FR" dirty="0" err="1"/>
              <a:t>unset</a:t>
            </a:r>
            <a:r>
              <a:rPr lang="fr-FR" dirty="0"/>
              <a:t>($</a:t>
            </a:r>
            <a:r>
              <a:rPr lang="fr-FR" dirty="0" smtClean="0"/>
              <a:t>object_2)</a:t>
            </a: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263</a:t>
            </a:fld>
            <a:endParaRPr lang="fr-FR"/>
          </a:p>
        </p:txBody>
      </p:sp>
    </p:spTree>
    <p:extLst>
      <p:ext uri="{BB962C8B-B14F-4D97-AF65-F5344CB8AC3E}">
        <p14:creationId xmlns:p14="http://schemas.microsoft.com/office/powerpoint/2010/main" val="28237555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a:solidFill>
                  <a:schemeClr val="accent1"/>
                </a:solidFill>
              </a:rPr>
              <a:t>Référence et clonage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Pour nous en convaincre, essayons le script suivant :</a:t>
            </a:r>
          </a:p>
          <a:p>
            <a:pPr marL="0" indent="0">
              <a:buNone/>
            </a:pPr>
            <a:r>
              <a:rPr lang="en-GB" dirty="0"/>
              <a:t>	</a:t>
            </a:r>
            <a:r>
              <a:rPr lang="en-GB" dirty="0" smtClean="0"/>
              <a:t>class </a:t>
            </a:r>
            <a:r>
              <a:rPr lang="en-GB" dirty="0"/>
              <a:t>Test {</a:t>
            </a:r>
            <a:endParaRPr lang="fr-FR" dirty="0"/>
          </a:p>
          <a:p>
            <a:pPr marL="0" indent="0">
              <a:buNone/>
            </a:pPr>
            <a:r>
              <a:rPr lang="en-GB" dirty="0"/>
              <a:t>	</a:t>
            </a:r>
            <a:r>
              <a:rPr lang="en-GB" dirty="0" smtClean="0"/>
              <a:t>	public </a:t>
            </a:r>
            <a:r>
              <a:rPr lang="en-GB" dirty="0"/>
              <a:t>function __destruct() {</a:t>
            </a:r>
            <a:endParaRPr lang="fr-FR" dirty="0"/>
          </a:p>
          <a:p>
            <a:pPr marL="0" indent="0">
              <a:buNone/>
            </a:pPr>
            <a:r>
              <a:rPr lang="en-GB" dirty="0"/>
              <a:t>	</a:t>
            </a:r>
            <a:r>
              <a:rPr lang="en-GB" dirty="0" smtClean="0"/>
              <a:t>		</a:t>
            </a:r>
            <a:r>
              <a:rPr lang="fr-FR" dirty="0" err="1" smtClean="0"/>
              <a:t>echo</a:t>
            </a:r>
            <a:r>
              <a:rPr lang="fr-FR" dirty="0" smtClean="0"/>
              <a:t> </a:t>
            </a:r>
            <a:r>
              <a:rPr lang="fr-FR" dirty="0"/>
              <a:t>'Objet détruit&lt;</a:t>
            </a:r>
            <a:r>
              <a:rPr lang="fr-FR" dirty="0" err="1"/>
              <a:t>br</a:t>
            </a:r>
            <a:r>
              <a:rPr lang="fr-FR" dirty="0"/>
              <a:t>/</a:t>
            </a:r>
            <a:r>
              <a:rPr lang="fr-FR" dirty="0" smtClean="0"/>
              <a:t>&gt;’;</a:t>
            </a:r>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a:t>
            </a:r>
            <a:endParaRPr lang="fr-FR" dirty="0"/>
          </a:p>
          <a:p>
            <a:pPr marL="0" indent="0">
              <a:buNone/>
            </a:pPr>
            <a:r>
              <a:rPr lang="en-GB" dirty="0"/>
              <a:t>	</a:t>
            </a:r>
            <a:r>
              <a:rPr lang="en-GB" dirty="0" smtClean="0"/>
              <a:t>$</a:t>
            </a:r>
            <a:r>
              <a:rPr lang="en-GB" dirty="0"/>
              <a:t>obj_1 = new Test()</a:t>
            </a:r>
            <a:r>
              <a:rPr lang="en-GB" dirty="0" smtClean="0"/>
              <a:t>;</a:t>
            </a:r>
            <a:endParaRPr lang="fr-FR" dirty="0"/>
          </a:p>
          <a:p>
            <a:pPr marL="0" indent="0">
              <a:buNone/>
            </a:pPr>
            <a:r>
              <a:rPr lang="fr-FR" dirty="0"/>
              <a:t>	</a:t>
            </a:r>
            <a:r>
              <a:rPr lang="en-GB" dirty="0" smtClean="0"/>
              <a:t>$</a:t>
            </a:r>
            <a:r>
              <a:rPr lang="en-GB" dirty="0"/>
              <a:t>obj_2 = $obj_1;</a:t>
            </a:r>
            <a:endParaRPr lang="fr-FR" dirty="0"/>
          </a:p>
          <a:p>
            <a:pPr marL="0" indent="0">
              <a:buNone/>
            </a:pPr>
            <a:r>
              <a:rPr lang="en-GB" dirty="0"/>
              <a:t>	</a:t>
            </a:r>
            <a:r>
              <a:rPr lang="fr-FR" dirty="0" smtClean="0"/>
              <a:t>$</a:t>
            </a:r>
            <a:r>
              <a:rPr lang="fr-FR" dirty="0"/>
              <a:t>obj_3 = $obj_2;</a:t>
            </a:r>
          </a:p>
          <a:p>
            <a:pPr marL="0" indent="0">
              <a:buNone/>
            </a:pPr>
            <a:r>
              <a:rPr lang="fr-FR" dirty="0"/>
              <a:t>	</a:t>
            </a:r>
            <a:r>
              <a:rPr lang="fr-FR" dirty="0" err="1" smtClean="0"/>
              <a:t>echo</a:t>
            </a:r>
            <a:r>
              <a:rPr lang="fr-FR" dirty="0" smtClean="0"/>
              <a:t> </a:t>
            </a:r>
            <a:r>
              <a:rPr lang="fr-FR" dirty="0"/>
              <a:t>'Marqueur n° 1&lt;</a:t>
            </a:r>
            <a:r>
              <a:rPr lang="fr-FR" dirty="0" err="1"/>
              <a:t>br</a:t>
            </a:r>
            <a:r>
              <a:rPr lang="fr-FR" dirty="0"/>
              <a:t>/&gt;';</a:t>
            </a:r>
          </a:p>
          <a:p>
            <a:pPr marL="0" indent="0">
              <a:buNone/>
            </a:pPr>
            <a:r>
              <a:rPr lang="fr-FR" dirty="0"/>
              <a:t>	</a:t>
            </a:r>
            <a:r>
              <a:rPr lang="fr-FR" dirty="0" err="1" smtClean="0"/>
              <a:t>unset</a:t>
            </a:r>
            <a:r>
              <a:rPr lang="fr-FR" dirty="0" smtClean="0"/>
              <a:t> </a:t>
            </a:r>
            <a:r>
              <a:rPr lang="fr-FR" dirty="0"/>
              <a:t>($obj_1); </a:t>
            </a:r>
          </a:p>
          <a:p>
            <a:pPr marL="0" indent="0">
              <a:buNone/>
            </a:pPr>
            <a:r>
              <a:rPr lang="fr-FR" dirty="0"/>
              <a:t>	</a:t>
            </a:r>
            <a:r>
              <a:rPr lang="fr-FR" dirty="0" err="1" smtClean="0"/>
              <a:t>echo</a:t>
            </a:r>
            <a:r>
              <a:rPr lang="fr-FR" dirty="0" smtClean="0"/>
              <a:t> </a:t>
            </a:r>
            <a:r>
              <a:rPr lang="fr-FR" dirty="0"/>
              <a:t>'Marqueur n° 2&lt;</a:t>
            </a:r>
            <a:r>
              <a:rPr lang="fr-FR" dirty="0" err="1"/>
              <a:t>br</a:t>
            </a:r>
            <a:r>
              <a:rPr lang="fr-FR" dirty="0"/>
              <a:t>/&gt;'; </a:t>
            </a:r>
          </a:p>
          <a:p>
            <a:pPr marL="0" indent="0">
              <a:buNone/>
            </a:pPr>
            <a:r>
              <a:rPr lang="fr-FR" dirty="0"/>
              <a:t>	</a:t>
            </a:r>
            <a:r>
              <a:rPr lang="fr-FR" dirty="0" err="1" smtClean="0"/>
              <a:t>unset</a:t>
            </a:r>
            <a:r>
              <a:rPr lang="fr-FR" dirty="0" smtClean="0"/>
              <a:t> </a:t>
            </a:r>
            <a:r>
              <a:rPr lang="fr-FR" dirty="0"/>
              <a:t>($obj_2);</a:t>
            </a:r>
          </a:p>
          <a:p>
            <a:pPr marL="0" indent="0">
              <a:buNone/>
            </a:pPr>
            <a:r>
              <a:rPr lang="fr-FR" dirty="0"/>
              <a:t>	</a:t>
            </a:r>
            <a:r>
              <a:rPr lang="fr-FR" dirty="0" err="1" smtClean="0"/>
              <a:t>echo</a:t>
            </a:r>
            <a:r>
              <a:rPr lang="fr-FR" dirty="0" smtClean="0"/>
              <a:t> </a:t>
            </a:r>
            <a:r>
              <a:rPr lang="fr-FR" dirty="0"/>
              <a:t>'Marqueur n° 3&lt;</a:t>
            </a:r>
            <a:r>
              <a:rPr lang="fr-FR" dirty="0" err="1"/>
              <a:t>br</a:t>
            </a:r>
            <a:r>
              <a:rPr lang="fr-FR" dirty="0"/>
              <a:t>/&gt;';</a:t>
            </a:r>
          </a:p>
          <a:p>
            <a:pPr marL="0" indent="0">
              <a:buNone/>
            </a:pPr>
            <a:r>
              <a:rPr lang="fr-FR" dirty="0"/>
              <a:t>	</a:t>
            </a:r>
            <a:r>
              <a:rPr lang="fr-FR" dirty="0" err="1" smtClean="0"/>
              <a:t>unset</a:t>
            </a:r>
            <a:r>
              <a:rPr lang="fr-FR" dirty="0" smtClean="0"/>
              <a:t> </a:t>
            </a:r>
            <a:r>
              <a:rPr lang="fr-FR" dirty="0"/>
              <a:t>($obj_3);</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264</a:t>
            </a:fld>
            <a:endParaRPr lang="fr-FR"/>
          </a:p>
        </p:txBody>
      </p:sp>
    </p:spTree>
    <p:extLst>
      <p:ext uri="{BB962C8B-B14F-4D97-AF65-F5344CB8AC3E}">
        <p14:creationId xmlns:p14="http://schemas.microsoft.com/office/powerpoint/2010/main" val="319235299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a:solidFill>
                  <a:schemeClr val="accent1"/>
                </a:solidFill>
              </a:rPr>
              <a:t>Référence et clonage</a:t>
            </a:r>
            <a:endParaRPr lang="fr-FR" dirty="0"/>
          </a:p>
        </p:txBody>
      </p:sp>
      <p:sp>
        <p:nvSpPr>
          <p:cNvPr id="3" name="Espace réservé du contenu 2"/>
          <p:cNvSpPr>
            <a:spLocks noGrp="1"/>
          </p:cNvSpPr>
          <p:nvPr>
            <p:ph idx="1"/>
          </p:nvPr>
        </p:nvSpPr>
        <p:spPr/>
        <p:txBody>
          <a:bodyPr/>
          <a:lstStyle/>
          <a:p>
            <a:r>
              <a:rPr lang="fr-FR" dirty="0"/>
              <a:t>L’exécution du code </a:t>
            </a:r>
            <a:r>
              <a:rPr lang="fr-FR" dirty="0" err="1"/>
              <a:t>precedent</a:t>
            </a:r>
            <a:r>
              <a:rPr lang="fr-FR" dirty="0"/>
              <a:t> affiche :</a:t>
            </a:r>
          </a:p>
          <a:p>
            <a:pPr marL="0" indent="0">
              <a:buNone/>
            </a:pPr>
            <a:r>
              <a:rPr lang="fr-FR" dirty="0"/>
              <a:t>	</a:t>
            </a:r>
            <a:r>
              <a:rPr lang="fr-FR" dirty="0" smtClean="0"/>
              <a:t>Marqueur </a:t>
            </a:r>
            <a:r>
              <a:rPr lang="fr-FR" dirty="0"/>
              <a:t>n° 1</a:t>
            </a:r>
          </a:p>
          <a:p>
            <a:pPr marL="0" indent="0">
              <a:buNone/>
            </a:pPr>
            <a:r>
              <a:rPr lang="fr-FR" dirty="0"/>
              <a:t>	</a:t>
            </a:r>
            <a:r>
              <a:rPr lang="fr-FR" dirty="0" smtClean="0"/>
              <a:t>Marqueur </a:t>
            </a:r>
            <a:r>
              <a:rPr lang="fr-FR" dirty="0"/>
              <a:t>n° 2</a:t>
            </a:r>
          </a:p>
          <a:p>
            <a:pPr marL="0" indent="0">
              <a:buNone/>
            </a:pPr>
            <a:r>
              <a:rPr lang="fr-FR" dirty="0"/>
              <a:t>	</a:t>
            </a:r>
            <a:r>
              <a:rPr lang="fr-FR" dirty="0" smtClean="0"/>
              <a:t>Marqueur </a:t>
            </a:r>
            <a:r>
              <a:rPr lang="fr-FR" dirty="0"/>
              <a:t>n° 3</a:t>
            </a:r>
          </a:p>
          <a:p>
            <a:pPr marL="0" indent="0">
              <a:buNone/>
            </a:pPr>
            <a:r>
              <a:rPr lang="fr-FR" dirty="0"/>
              <a:t>	</a:t>
            </a:r>
            <a:r>
              <a:rPr lang="fr-FR" dirty="0" smtClean="0"/>
              <a:t>Objet </a:t>
            </a:r>
            <a:r>
              <a:rPr lang="fr-FR" dirty="0"/>
              <a:t>détruit </a:t>
            </a:r>
            <a:endParaRPr lang="fr-FR" dirty="0" smtClean="0"/>
          </a:p>
          <a:p>
            <a:r>
              <a:rPr lang="fr-FR" dirty="0"/>
              <a:t>La phrase "Objet détruit" apparaît uniquement lorsque la fin du </a:t>
            </a:r>
            <a:r>
              <a:rPr lang="fr-FR" dirty="0" smtClean="0"/>
              <a:t>script soit à la destruction de la dernière référence.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265</a:t>
            </a:fld>
            <a:endParaRPr lang="fr-FR"/>
          </a:p>
        </p:txBody>
      </p:sp>
    </p:spTree>
    <p:extLst>
      <p:ext uri="{BB962C8B-B14F-4D97-AF65-F5344CB8AC3E}">
        <p14:creationId xmlns:p14="http://schemas.microsoft.com/office/powerpoint/2010/main" val="7435818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a:solidFill>
                  <a:schemeClr val="accent1"/>
                </a:solidFill>
              </a:rPr>
              <a:t>Référence et clonage</a:t>
            </a:r>
            <a:endParaRPr lang="fr-FR" dirty="0"/>
          </a:p>
        </p:txBody>
      </p:sp>
      <p:sp>
        <p:nvSpPr>
          <p:cNvPr id="3" name="Espace réservé du contenu 2"/>
          <p:cNvSpPr>
            <a:spLocks noGrp="1"/>
          </p:cNvSpPr>
          <p:nvPr>
            <p:ph idx="1"/>
          </p:nvPr>
        </p:nvSpPr>
        <p:spPr/>
        <p:txBody>
          <a:bodyPr>
            <a:normAutofit fontScale="40000" lnSpcReduction="20000"/>
          </a:bodyPr>
          <a:lstStyle/>
          <a:p>
            <a:r>
              <a:rPr lang="fr-FR" sz="4500" dirty="0"/>
              <a:t>Voyons maintenant avec des </a:t>
            </a:r>
            <a:r>
              <a:rPr lang="fr-FR" sz="4500" dirty="0" smtClean="0"/>
              <a:t>clones </a:t>
            </a:r>
            <a:r>
              <a:rPr lang="fr-FR" sz="4500" dirty="0"/>
              <a:t>de l'objet initial : </a:t>
            </a:r>
            <a:endParaRPr lang="fr-FR" sz="4500" dirty="0" smtClean="0"/>
          </a:p>
          <a:p>
            <a:pPr marL="0" indent="0">
              <a:buNone/>
            </a:pPr>
            <a:r>
              <a:rPr lang="fr-FR" dirty="0"/>
              <a:t>	</a:t>
            </a:r>
            <a:r>
              <a:rPr lang="en-GB" dirty="0" smtClean="0"/>
              <a:t>class </a:t>
            </a:r>
            <a:r>
              <a:rPr lang="en-GB" dirty="0"/>
              <a:t>Test {</a:t>
            </a:r>
            <a:endParaRPr lang="fr-FR" dirty="0"/>
          </a:p>
          <a:p>
            <a:pPr marL="0" indent="0">
              <a:buNone/>
            </a:pPr>
            <a:r>
              <a:rPr lang="en-GB" dirty="0"/>
              <a:t>	</a:t>
            </a:r>
            <a:r>
              <a:rPr lang="en-GB" dirty="0" smtClean="0"/>
              <a:t>	public </a:t>
            </a:r>
            <a:r>
              <a:rPr lang="en-GB" dirty="0"/>
              <a:t>function __destruct() {</a:t>
            </a:r>
            <a:endParaRPr lang="fr-FR" dirty="0"/>
          </a:p>
          <a:p>
            <a:pPr marL="0" indent="0">
              <a:buNone/>
            </a:pPr>
            <a:r>
              <a:rPr lang="en-GB" dirty="0"/>
              <a:t>	</a:t>
            </a:r>
            <a:r>
              <a:rPr lang="en-GB" dirty="0" smtClean="0"/>
              <a:t>		</a:t>
            </a:r>
            <a:r>
              <a:rPr lang="fr-FR" dirty="0" err="1" smtClean="0"/>
              <a:t>echo</a:t>
            </a:r>
            <a:r>
              <a:rPr lang="fr-FR" dirty="0" smtClean="0"/>
              <a:t> </a:t>
            </a:r>
            <a:r>
              <a:rPr lang="fr-FR" dirty="0"/>
              <a:t>'Objet détruit&lt;</a:t>
            </a:r>
            <a:r>
              <a:rPr lang="fr-FR" dirty="0" err="1"/>
              <a:t>br</a:t>
            </a:r>
            <a:r>
              <a:rPr lang="fr-FR" dirty="0"/>
              <a:t>/&gt;';</a:t>
            </a:r>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a:t>
            </a:r>
            <a:endParaRPr lang="fr-FR" dirty="0"/>
          </a:p>
          <a:p>
            <a:pPr marL="0" indent="0">
              <a:buNone/>
            </a:pPr>
            <a:r>
              <a:rPr lang="en-GB" dirty="0"/>
              <a:t>	</a:t>
            </a:r>
            <a:r>
              <a:rPr lang="en-GB" dirty="0" smtClean="0"/>
              <a:t>$</a:t>
            </a:r>
            <a:r>
              <a:rPr lang="en-GB" dirty="0"/>
              <a:t>obj_1 = new Test();</a:t>
            </a:r>
            <a:endParaRPr lang="fr-FR" dirty="0"/>
          </a:p>
          <a:p>
            <a:pPr marL="0" indent="0">
              <a:buNone/>
            </a:pPr>
            <a:r>
              <a:rPr lang="en-GB" dirty="0"/>
              <a:t>	</a:t>
            </a:r>
            <a:r>
              <a:rPr lang="en-GB" dirty="0" smtClean="0"/>
              <a:t>$</a:t>
            </a:r>
            <a:r>
              <a:rPr lang="en-GB" dirty="0"/>
              <a:t>obj_2 = </a:t>
            </a:r>
            <a:r>
              <a:rPr lang="en-GB" b="1" dirty="0"/>
              <a:t>clone</a:t>
            </a:r>
            <a:r>
              <a:rPr lang="en-GB" dirty="0"/>
              <a:t> $obj_1;</a:t>
            </a:r>
            <a:endParaRPr lang="fr-FR" dirty="0"/>
          </a:p>
          <a:p>
            <a:pPr marL="0" indent="0">
              <a:buNone/>
            </a:pPr>
            <a:r>
              <a:rPr lang="en-GB" dirty="0"/>
              <a:t>	</a:t>
            </a:r>
            <a:r>
              <a:rPr lang="fr-FR" dirty="0" smtClean="0"/>
              <a:t>$</a:t>
            </a:r>
            <a:r>
              <a:rPr lang="fr-FR" dirty="0"/>
              <a:t>obj_3 = </a:t>
            </a:r>
            <a:r>
              <a:rPr lang="fr-FR" b="1" dirty="0"/>
              <a:t>clone </a:t>
            </a:r>
            <a:r>
              <a:rPr lang="fr-FR" dirty="0"/>
              <a:t>$obj_2</a:t>
            </a:r>
            <a:r>
              <a:rPr lang="fr-FR" dirty="0" smtClean="0"/>
              <a:t>;</a:t>
            </a:r>
            <a:endParaRPr lang="fr-FR" dirty="0"/>
          </a:p>
          <a:p>
            <a:pPr marL="0" indent="0">
              <a:buNone/>
            </a:pPr>
            <a:r>
              <a:rPr lang="fr-FR" dirty="0"/>
              <a:t>	</a:t>
            </a:r>
            <a:r>
              <a:rPr lang="fr-FR" dirty="0" err="1" smtClean="0"/>
              <a:t>echo</a:t>
            </a:r>
            <a:r>
              <a:rPr lang="fr-FR" dirty="0" smtClean="0"/>
              <a:t> </a:t>
            </a:r>
            <a:r>
              <a:rPr lang="fr-FR" dirty="0"/>
              <a:t>'Marqueur n° 1&lt;</a:t>
            </a:r>
            <a:r>
              <a:rPr lang="fr-FR" dirty="0" err="1"/>
              <a:t>br</a:t>
            </a:r>
            <a:r>
              <a:rPr lang="fr-FR" dirty="0"/>
              <a:t>/&gt;';</a:t>
            </a:r>
          </a:p>
          <a:p>
            <a:pPr marL="0" indent="0">
              <a:buNone/>
            </a:pPr>
            <a:r>
              <a:rPr lang="fr-FR" dirty="0"/>
              <a:t>	</a:t>
            </a:r>
            <a:r>
              <a:rPr lang="fr-FR" dirty="0" err="1" smtClean="0"/>
              <a:t>unset</a:t>
            </a:r>
            <a:r>
              <a:rPr lang="fr-FR" dirty="0"/>
              <a:t>($obj_1);</a:t>
            </a:r>
          </a:p>
          <a:p>
            <a:pPr marL="0" indent="0">
              <a:buNone/>
            </a:pPr>
            <a:r>
              <a:rPr lang="fr-FR" dirty="0"/>
              <a:t>	</a:t>
            </a:r>
            <a:r>
              <a:rPr lang="fr-FR" dirty="0" err="1" smtClean="0"/>
              <a:t>echo</a:t>
            </a:r>
            <a:r>
              <a:rPr lang="fr-FR" dirty="0" smtClean="0"/>
              <a:t> </a:t>
            </a:r>
            <a:r>
              <a:rPr lang="fr-FR" dirty="0"/>
              <a:t>'Marqueur n° 2&lt;</a:t>
            </a:r>
            <a:r>
              <a:rPr lang="fr-FR" dirty="0" err="1"/>
              <a:t>br</a:t>
            </a:r>
            <a:r>
              <a:rPr lang="fr-FR" dirty="0"/>
              <a:t>/&gt;';</a:t>
            </a:r>
          </a:p>
          <a:p>
            <a:pPr marL="0" indent="0">
              <a:buNone/>
            </a:pPr>
            <a:r>
              <a:rPr lang="fr-FR" dirty="0"/>
              <a:t>	</a:t>
            </a:r>
            <a:r>
              <a:rPr lang="fr-FR" dirty="0" err="1" smtClean="0"/>
              <a:t>unset</a:t>
            </a:r>
            <a:r>
              <a:rPr lang="fr-FR" dirty="0"/>
              <a:t>($obj_2);</a:t>
            </a:r>
          </a:p>
          <a:p>
            <a:pPr marL="0" indent="0">
              <a:buNone/>
            </a:pPr>
            <a:r>
              <a:rPr lang="fr-FR" dirty="0"/>
              <a:t>	</a:t>
            </a:r>
            <a:r>
              <a:rPr lang="fr-FR" dirty="0" err="1" smtClean="0"/>
              <a:t>echo</a:t>
            </a:r>
            <a:r>
              <a:rPr lang="fr-FR" dirty="0" smtClean="0"/>
              <a:t> </a:t>
            </a:r>
            <a:r>
              <a:rPr lang="fr-FR" dirty="0"/>
              <a:t>'Marqueur n° 3&lt;</a:t>
            </a:r>
            <a:r>
              <a:rPr lang="fr-FR" dirty="0" err="1"/>
              <a:t>br</a:t>
            </a:r>
            <a:r>
              <a:rPr lang="fr-FR" dirty="0"/>
              <a:t>/&gt;'; </a:t>
            </a:r>
            <a:r>
              <a:rPr lang="fr-FR" dirty="0" smtClean="0"/>
              <a:t/>
            </a:r>
            <a:br>
              <a:rPr lang="fr-FR" dirty="0" smtClean="0"/>
            </a:br>
            <a:endParaRPr lang="fr-FR" dirty="0" smtClean="0"/>
          </a:p>
          <a:p>
            <a:r>
              <a:rPr lang="fr-FR" sz="4500" dirty="0"/>
              <a:t>L’exécution du code précédent affiche :</a:t>
            </a:r>
          </a:p>
          <a:p>
            <a:pPr marL="0" indent="0">
              <a:buNone/>
            </a:pPr>
            <a:r>
              <a:rPr lang="fr-FR" dirty="0"/>
              <a:t>	</a:t>
            </a:r>
            <a:r>
              <a:rPr lang="fr-FR" dirty="0" smtClean="0"/>
              <a:t>Marqueur </a:t>
            </a:r>
            <a:r>
              <a:rPr lang="fr-FR" dirty="0"/>
              <a:t>n° 1</a:t>
            </a:r>
          </a:p>
          <a:p>
            <a:pPr marL="0" indent="0">
              <a:buNone/>
            </a:pPr>
            <a:r>
              <a:rPr lang="fr-FR" dirty="0"/>
              <a:t>	</a:t>
            </a:r>
            <a:r>
              <a:rPr lang="fr-FR" dirty="0" smtClean="0"/>
              <a:t>Objet </a:t>
            </a:r>
            <a:r>
              <a:rPr lang="fr-FR" dirty="0"/>
              <a:t>détruit </a:t>
            </a:r>
          </a:p>
          <a:p>
            <a:pPr marL="0" indent="0">
              <a:buNone/>
            </a:pPr>
            <a:r>
              <a:rPr lang="fr-FR" dirty="0"/>
              <a:t>	</a:t>
            </a:r>
            <a:r>
              <a:rPr lang="fr-FR" dirty="0" smtClean="0"/>
              <a:t>Marqueur </a:t>
            </a:r>
            <a:r>
              <a:rPr lang="fr-FR" dirty="0"/>
              <a:t>n° 2</a:t>
            </a:r>
          </a:p>
          <a:p>
            <a:pPr marL="0" indent="0">
              <a:buNone/>
            </a:pPr>
            <a:r>
              <a:rPr lang="fr-FR" dirty="0"/>
              <a:t>	</a:t>
            </a:r>
            <a:r>
              <a:rPr lang="fr-FR" dirty="0" smtClean="0"/>
              <a:t>Objet </a:t>
            </a:r>
            <a:r>
              <a:rPr lang="fr-FR" dirty="0"/>
              <a:t>détruit</a:t>
            </a:r>
          </a:p>
          <a:p>
            <a:pPr marL="0" indent="0">
              <a:buNone/>
            </a:pPr>
            <a:r>
              <a:rPr lang="fr-FR" dirty="0"/>
              <a:t>	</a:t>
            </a:r>
            <a:r>
              <a:rPr lang="fr-FR" dirty="0" smtClean="0"/>
              <a:t>Marqueur </a:t>
            </a:r>
            <a:r>
              <a:rPr lang="fr-FR" dirty="0"/>
              <a:t>n° 3</a:t>
            </a:r>
          </a:p>
          <a:p>
            <a:pPr marL="0" indent="0">
              <a:buNone/>
            </a:pPr>
            <a:r>
              <a:rPr lang="fr-FR" dirty="0"/>
              <a:t>	</a:t>
            </a:r>
            <a:r>
              <a:rPr lang="fr-FR" dirty="0" smtClean="0"/>
              <a:t>Objet </a:t>
            </a:r>
            <a:r>
              <a:rPr lang="fr-FR" dirty="0"/>
              <a:t>détruit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266</a:t>
            </a:fld>
            <a:endParaRPr lang="fr-FR"/>
          </a:p>
        </p:txBody>
      </p:sp>
    </p:spTree>
    <p:extLst>
      <p:ext uri="{BB962C8B-B14F-4D97-AF65-F5344CB8AC3E}">
        <p14:creationId xmlns:p14="http://schemas.microsoft.com/office/powerpoint/2010/main" val="216571945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err="1">
                <a:solidFill>
                  <a:schemeClr val="accent1"/>
                </a:solidFill>
              </a:rPr>
              <a:t>Late</a:t>
            </a:r>
            <a:r>
              <a:rPr lang="fr-FR" b="1" dirty="0">
                <a:solidFill>
                  <a:schemeClr val="accent1"/>
                </a:solidFill>
              </a:rPr>
              <a:t> </a:t>
            </a:r>
            <a:r>
              <a:rPr lang="fr-FR" b="1" dirty="0" err="1">
                <a:solidFill>
                  <a:schemeClr val="accent1"/>
                </a:solidFill>
              </a:rPr>
              <a:t>Static</a:t>
            </a:r>
            <a:r>
              <a:rPr lang="fr-FR" b="1" dirty="0">
                <a:solidFill>
                  <a:schemeClr val="accent1"/>
                </a:solidFill>
              </a:rPr>
              <a:t> </a:t>
            </a:r>
            <a:r>
              <a:rPr lang="fr-FR" b="1" dirty="0" err="1">
                <a:solidFill>
                  <a:schemeClr val="accent1"/>
                </a:solidFill>
              </a:rPr>
              <a:t>Bindings</a:t>
            </a:r>
            <a:r>
              <a:rPr lang="fr-FR" b="1" dirty="0">
                <a:solidFill>
                  <a:schemeClr val="accent1"/>
                </a:solidFill>
              </a:rPr>
              <a:t> (LSB) </a:t>
            </a:r>
          </a:p>
        </p:txBody>
      </p:sp>
      <p:sp>
        <p:nvSpPr>
          <p:cNvPr id="3" name="Espace réservé du contenu 2"/>
          <p:cNvSpPr>
            <a:spLocks noGrp="1"/>
          </p:cNvSpPr>
          <p:nvPr>
            <p:ph idx="1"/>
          </p:nvPr>
        </p:nvSpPr>
        <p:spPr/>
        <p:txBody>
          <a:bodyPr>
            <a:normAutofit fontScale="47500" lnSpcReduction="20000"/>
          </a:bodyPr>
          <a:lstStyle/>
          <a:p>
            <a:r>
              <a:rPr lang="fr-FR" dirty="0"/>
              <a:t>Les LSB sont une nouvelle faculté de PHP de résoudre les appels statiques plus tard dans la chronologie des évènements. </a:t>
            </a:r>
            <a:endParaRPr lang="fr-FR" dirty="0" smtClean="0"/>
          </a:p>
          <a:p>
            <a:r>
              <a:rPr lang="fr-FR" dirty="0" smtClean="0"/>
              <a:t>Exemple : définissons les classes Chien et </a:t>
            </a:r>
            <a:r>
              <a:rPr lang="fr-FR" dirty="0" err="1" smtClean="0"/>
              <a:t>Chien_Labrador</a:t>
            </a:r>
            <a:r>
              <a:rPr lang="fr-FR" dirty="0" smtClean="0"/>
              <a:t> qui héritent de Chien et considérons l’emploi des méthodes « aboyer ».</a:t>
            </a:r>
          </a:p>
          <a:p>
            <a:pPr marL="0" indent="0">
              <a:buNone/>
            </a:pPr>
            <a:r>
              <a:rPr lang="en-GB" dirty="0" smtClean="0"/>
              <a:t>	class </a:t>
            </a:r>
            <a:r>
              <a:rPr lang="en-GB" dirty="0" err="1"/>
              <a:t>Chien</a:t>
            </a:r>
            <a:r>
              <a:rPr lang="en-GB" dirty="0"/>
              <a:t> {</a:t>
            </a:r>
            <a:endParaRPr lang="fr-FR" dirty="0"/>
          </a:p>
          <a:p>
            <a:pPr marL="0" indent="0">
              <a:buNone/>
            </a:pPr>
            <a:r>
              <a:rPr lang="en-GB" dirty="0"/>
              <a:t>	</a:t>
            </a:r>
            <a:r>
              <a:rPr lang="en-GB" dirty="0" smtClean="0"/>
              <a:t>	</a:t>
            </a:r>
            <a:r>
              <a:rPr lang="fr-FR" dirty="0" err="1" smtClean="0"/>
              <a:t>protected</a:t>
            </a:r>
            <a:r>
              <a:rPr lang="fr-FR" dirty="0" smtClean="0"/>
              <a:t> </a:t>
            </a:r>
            <a:r>
              <a:rPr lang="fr-FR" dirty="0" err="1"/>
              <a:t>function</a:t>
            </a:r>
            <a:r>
              <a:rPr lang="fr-FR" dirty="0"/>
              <a:t> aboyer() {</a:t>
            </a:r>
          </a:p>
          <a:p>
            <a:pPr marL="0" indent="0">
              <a:buNone/>
            </a:pPr>
            <a:r>
              <a:rPr lang="fr-FR" dirty="0"/>
              <a:t>	</a:t>
            </a:r>
            <a:r>
              <a:rPr lang="fr-FR" dirty="0" smtClean="0"/>
              <a:t>		return </a:t>
            </a:r>
            <a:r>
              <a:rPr lang="fr-FR" dirty="0"/>
              <a:t>'Je suis un chien';</a:t>
            </a:r>
          </a:p>
          <a:p>
            <a:pPr marL="0" indent="0">
              <a:buNone/>
            </a:pPr>
            <a:r>
              <a:rPr lang="fr-FR" dirty="0"/>
              <a:t>	</a:t>
            </a:r>
            <a:r>
              <a:rPr lang="fr-FR" dirty="0" smtClean="0"/>
              <a:t>	}</a:t>
            </a:r>
            <a:endParaRPr lang="fr-FR" dirty="0"/>
          </a:p>
          <a:p>
            <a:pPr marL="0" indent="0">
              <a:buNone/>
            </a:pPr>
            <a:r>
              <a:rPr lang="fr-FR" dirty="0"/>
              <a:t>	</a:t>
            </a:r>
            <a:r>
              <a:rPr lang="fr-FR" dirty="0" smtClean="0"/>
              <a:t>	public </a:t>
            </a:r>
            <a:r>
              <a:rPr lang="fr-FR" dirty="0" err="1"/>
              <a:t>function</a:t>
            </a:r>
            <a:r>
              <a:rPr lang="fr-FR" dirty="0"/>
              <a:t> identifier() {</a:t>
            </a:r>
          </a:p>
          <a:p>
            <a:pPr marL="0" indent="0">
              <a:buNone/>
            </a:pPr>
            <a:r>
              <a:rPr lang="fr-FR" dirty="0"/>
              <a:t>	</a:t>
            </a:r>
            <a:r>
              <a:rPr lang="fr-FR" dirty="0" smtClean="0"/>
              <a:t>		return </a:t>
            </a:r>
            <a:r>
              <a:rPr lang="fr-FR" dirty="0"/>
              <a:t>self::aboyer(); //appel à la classe elle-même</a:t>
            </a:r>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a:t>
            </a:r>
          </a:p>
          <a:p>
            <a:pPr marL="0" indent="0">
              <a:buNone/>
            </a:pPr>
            <a:r>
              <a:rPr lang="en-GB" dirty="0" smtClean="0"/>
              <a:t>	class </a:t>
            </a:r>
            <a:r>
              <a:rPr lang="en-GB" dirty="0" err="1"/>
              <a:t>Chien_Labrador</a:t>
            </a:r>
            <a:r>
              <a:rPr lang="en-GB" dirty="0"/>
              <a:t> extends </a:t>
            </a:r>
            <a:r>
              <a:rPr lang="en-GB" dirty="0" err="1"/>
              <a:t>Chien</a:t>
            </a:r>
            <a:r>
              <a:rPr lang="en-GB" dirty="0"/>
              <a:t> </a:t>
            </a:r>
            <a:r>
              <a:rPr lang="en-GB" dirty="0" smtClean="0"/>
              <a:t>{</a:t>
            </a:r>
            <a:endParaRPr lang="fr-FR" dirty="0"/>
          </a:p>
          <a:p>
            <a:pPr marL="0" indent="0">
              <a:buNone/>
            </a:pPr>
            <a:r>
              <a:rPr lang="fr-FR" dirty="0"/>
              <a:t>	</a:t>
            </a:r>
            <a:r>
              <a:rPr lang="fr-FR" dirty="0" smtClean="0"/>
              <a:t>	</a:t>
            </a:r>
            <a:r>
              <a:rPr lang="en-GB" dirty="0" smtClean="0"/>
              <a:t>protected </a:t>
            </a:r>
            <a:r>
              <a:rPr lang="en-GB" dirty="0"/>
              <a:t>function </a:t>
            </a:r>
            <a:r>
              <a:rPr lang="en-GB" dirty="0" err="1"/>
              <a:t>aboyer</a:t>
            </a:r>
            <a:r>
              <a:rPr lang="en-GB" dirty="0"/>
              <a:t>() {</a:t>
            </a:r>
            <a:endParaRPr lang="fr-FR" dirty="0"/>
          </a:p>
          <a:p>
            <a:pPr marL="0" indent="0">
              <a:buNone/>
            </a:pPr>
            <a:r>
              <a:rPr lang="en-GB" dirty="0"/>
              <a:t>	</a:t>
            </a:r>
            <a:r>
              <a:rPr lang="en-GB" dirty="0" smtClean="0"/>
              <a:t>		</a:t>
            </a:r>
            <a:r>
              <a:rPr lang="fr-FR" dirty="0" smtClean="0"/>
              <a:t>return </a:t>
            </a:r>
            <a:r>
              <a:rPr lang="fr-FR" dirty="0"/>
              <a:t>'Je suis un </a:t>
            </a:r>
            <a:r>
              <a:rPr lang="fr-FR" dirty="0" smtClean="0"/>
              <a:t>labrador’;</a:t>
            </a:r>
          </a:p>
          <a:p>
            <a:pPr marL="0" indent="0">
              <a:buNone/>
            </a:pPr>
            <a:r>
              <a:rPr lang="fr-FR" dirty="0"/>
              <a:t>	</a:t>
            </a:r>
            <a:r>
              <a:rPr lang="fr-FR" dirty="0" smtClean="0"/>
              <a:t>	</a:t>
            </a:r>
            <a:r>
              <a:rPr lang="en-GB" dirty="0" smtClean="0"/>
              <a:t>}</a:t>
            </a:r>
            <a:endParaRPr lang="fr-FR" dirty="0"/>
          </a:p>
          <a:p>
            <a:pPr marL="0" indent="0">
              <a:buNone/>
            </a:pPr>
            <a:r>
              <a:rPr lang="fr-FR" dirty="0"/>
              <a:t>	</a:t>
            </a:r>
            <a:r>
              <a:rPr lang="en-GB" dirty="0" smtClean="0"/>
              <a:t>}</a:t>
            </a:r>
            <a:endParaRPr lang="fr-FR" dirty="0"/>
          </a:p>
          <a:p>
            <a:pPr marL="0" indent="0">
              <a:buNone/>
            </a:pPr>
            <a:endParaRPr lang="fr-FR" dirty="0"/>
          </a:p>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267</a:t>
            </a:fld>
            <a:endParaRPr lang="fr-FR"/>
          </a:p>
        </p:txBody>
      </p:sp>
    </p:spTree>
    <p:extLst>
      <p:ext uri="{BB962C8B-B14F-4D97-AF65-F5344CB8AC3E}">
        <p14:creationId xmlns:p14="http://schemas.microsoft.com/office/powerpoint/2010/main" val="22323866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err="1">
                <a:solidFill>
                  <a:schemeClr val="accent1"/>
                </a:solidFill>
              </a:rPr>
              <a:t>Late</a:t>
            </a:r>
            <a:r>
              <a:rPr lang="fr-FR" b="1" dirty="0">
                <a:solidFill>
                  <a:schemeClr val="accent1"/>
                </a:solidFill>
              </a:rPr>
              <a:t> </a:t>
            </a:r>
            <a:r>
              <a:rPr lang="fr-FR" b="1" dirty="0" err="1">
                <a:solidFill>
                  <a:schemeClr val="accent1"/>
                </a:solidFill>
              </a:rPr>
              <a:t>Static</a:t>
            </a:r>
            <a:r>
              <a:rPr lang="fr-FR" b="1" dirty="0">
                <a:solidFill>
                  <a:schemeClr val="accent1"/>
                </a:solidFill>
              </a:rPr>
              <a:t> </a:t>
            </a:r>
            <a:r>
              <a:rPr lang="fr-FR" b="1" dirty="0" err="1">
                <a:solidFill>
                  <a:schemeClr val="accent1"/>
                </a:solidFill>
              </a:rPr>
              <a:t>Bindings</a:t>
            </a:r>
            <a:r>
              <a:rPr lang="fr-FR" b="1" dirty="0">
                <a:solidFill>
                  <a:schemeClr val="accent1"/>
                </a:solidFill>
              </a:rPr>
              <a:t> (LSB) </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en-GB" dirty="0" smtClean="0"/>
              <a:t>	$</a:t>
            </a:r>
            <a:r>
              <a:rPr lang="en-GB" dirty="0" err="1"/>
              <a:t>medor</a:t>
            </a:r>
            <a:r>
              <a:rPr lang="en-GB" dirty="0"/>
              <a:t> = new </a:t>
            </a:r>
            <a:r>
              <a:rPr lang="en-GB" dirty="0" err="1"/>
              <a:t>Chien</a:t>
            </a:r>
            <a:r>
              <a:rPr lang="en-GB" dirty="0"/>
              <a:t>(); </a:t>
            </a:r>
            <a:endParaRPr lang="fr-FR" dirty="0"/>
          </a:p>
          <a:p>
            <a:pPr marL="0" indent="0">
              <a:buNone/>
            </a:pPr>
            <a:r>
              <a:rPr lang="en-GB" dirty="0"/>
              <a:t>	</a:t>
            </a:r>
            <a:r>
              <a:rPr lang="en-GB" dirty="0" smtClean="0"/>
              <a:t>$</a:t>
            </a:r>
            <a:r>
              <a:rPr lang="en-GB" dirty="0" err="1"/>
              <a:t>felix</a:t>
            </a:r>
            <a:r>
              <a:rPr lang="en-GB" dirty="0"/>
              <a:t> = new </a:t>
            </a:r>
            <a:r>
              <a:rPr lang="en-GB" dirty="0" err="1"/>
              <a:t>Chien_Labrador</a:t>
            </a:r>
            <a:r>
              <a:rPr lang="en-GB" dirty="0"/>
              <a:t>();</a:t>
            </a:r>
            <a:endParaRPr lang="fr-FR" dirty="0"/>
          </a:p>
          <a:p>
            <a:pPr marL="0" indent="0">
              <a:buNone/>
            </a:pPr>
            <a:r>
              <a:rPr lang="en-GB" dirty="0"/>
              <a:t>	</a:t>
            </a:r>
            <a:r>
              <a:rPr lang="en-US" dirty="0" smtClean="0"/>
              <a:t>echo </a:t>
            </a:r>
            <a:r>
              <a:rPr lang="en-US" dirty="0"/>
              <a:t>$</a:t>
            </a:r>
            <a:r>
              <a:rPr lang="en-US" dirty="0" err="1"/>
              <a:t>medor</a:t>
            </a:r>
            <a:r>
              <a:rPr lang="en-US" dirty="0"/>
              <a:t>-&gt;identifier().'&lt;</a:t>
            </a:r>
            <a:r>
              <a:rPr lang="en-US" dirty="0" err="1"/>
              <a:t>br</a:t>
            </a:r>
            <a:r>
              <a:rPr lang="en-US" dirty="0"/>
              <a:t>/&gt;';</a:t>
            </a:r>
            <a:endParaRPr lang="fr-FR" dirty="0"/>
          </a:p>
          <a:p>
            <a:pPr marL="0" indent="0">
              <a:buNone/>
            </a:pPr>
            <a:r>
              <a:rPr lang="en-US" dirty="0"/>
              <a:t>	</a:t>
            </a:r>
            <a:r>
              <a:rPr lang="en-US" dirty="0" smtClean="0"/>
              <a:t>echo </a:t>
            </a:r>
            <a:r>
              <a:rPr lang="en-US" dirty="0"/>
              <a:t>$</a:t>
            </a:r>
            <a:r>
              <a:rPr lang="en-US" dirty="0" err="1"/>
              <a:t>felix</a:t>
            </a:r>
            <a:r>
              <a:rPr lang="en-US" dirty="0"/>
              <a:t>-&gt;identifier().'&lt;</a:t>
            </a:r>
            <a:r>
              <a:rPr lang="en-US" dirty="0" err="1"/>
              <a:t>br</a:t>
            </a:r>
            <a:r>
              <a:rPr lang="en-US" dirty="0"/>
              <a:t>/&gt;'; </a:t>
            </a:r>
            <a:endParaRPr lang="fr-FR" dirty="0"/>
          </a:p>
          <a:p>
            <a:r>
              <a:rPr lang="fr-FR" dirty="0"/>
              <a:t>L’exécution du code précédent affiche </a:t>
            </a:r>
            <a:r>
              <a:rPr lang="fr-FR" dirty="0" smtClean="0"/>
              <a:t>:</a:t>
            </a:r>
            <a:endParaRPr lang="fr-FR" dirty="0"/>
          </a:p>
          <a:p>
            <a:pPr lvl="1">
              <a:buFont typeface="Wingdings" charset="2"/>
              <a:buChar char="Ø"/>
            </a:pPr>
            <a:r>
              <a:rPr lang="fr-FR" dirty="0" smtClean="0"/>
              <a:t> Pour Médor : Je </a:t>
            </a:r>
            <a:r>
              <a:rPr lang="fr-FR" dirty="0"/>
              <a:t>suis un </a:t>
            </a:r>
            <a:r>
              <a:rPr lang="fr-FR" dirty="0" smtClean="0"/>
              <a:t>chien</a:t>
            </a:r>
          </a:p>
          <a:p>
            <a:pPr lvl="1">
              <a:buFont typeface="Wingdings" charset="2"/>
              <a:buChar char="Ø"/>
            </a:pPr>
            <a:r>
              <a:rPr lang="fr-FR" dirty="0" smtClean="0"/>
              <a:t>Pour Félix : Je </a:t>
            </a:r>
            <a:r>
              <a:rPr lang="fr-FR" dirty="0"/>
              <a:t>suis un </a:t>
            </a:r>
            <a:r>
              <a:rPr lang="fr-FR" dirty="0" smtClean="0"/>
              <a:t>chien</a:t>
            </a:r>
          </a:p>
          <a:p>
            <a:r>
              <a:rPr lang="fr-FR" dirty="0" smtClean="0"/>
              <a:t>On constate que </a:t>
            </a:r>
            <a:r>
              <a:rPr lang="fr-FR" dirty="0"/>
              <a:t>la méthode </a:t>
            </a:r>
            <a:r>
              <a:rPr lang="fr-FR" b="1" dirty="0"/>
              <a:t>Chien::identifier()</a:t>
            </a:r>
            <a:r>
              <a:rPr lang="fr-FR" dirty="0"/>
              <a:t> est bien transmise par héritage à la classe </a:t>
            </a:r>
            <a:r>
              <a:rPr lang="fr-FR" b="1" dirty="0" err="1"/>
              <a:t>Chien_Labrador</a:t>
            </a:r>
            <a:r>
              <a:rPr lang="fr-FR" dirty="0"/>
              <a:t> mais </a:t>
            </a:r>
            <a:r>
              <a:rPr lang="fr-FR" dirty="0" smtClean="0"/>
              <a:t>cette dernière n’appelle pas sa propre fonction. </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268</a:t>
            </a:fld>
            <a:endParaRPr lang="fr-FR"/>
          </a:p>
        </p:txBody>
      </p:sp>
    </p:spTree>
    <p:extLst>
      <p:ext uri="{BB962C8B-B14F-4D97-AF65-F5344CB8AC3E}">
        <p14:creationId xmlns:p14="http://schemas.microsoft.com/office/powerpoint/2010/main" val="268807904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err="1">
                <a:solidFill>
                  <a:schemeClr val="accent1"/>
                </a:solidFill>
              </a:rPr>
              <a:t>Late</a:t>
            </a:r>
            <a:r>
              <a:rPr lang="fr-FR" b="1" dirty="0">
                <a:solidFill>
                  <a:schemeClr val="accent1"/>
                </a:solidFill>
              </a:rPr>
              <a:t> </a:t>
            </a:r>
            <a:r>
              <a:rPr lang="fr-FR" b="1" dirty="0" err="1">
                <a:solidFill>
                  <a:schemeClr val="accent1"/>
                </a:solidFill>
              </a:rPr>
              <a:t>Static</a:t>
            </a:r>
            <a:r>
              <a:rPr lang="fr-FR" b="1" dirty="0">
                <a:solidFill>
                  <a:schemeClr val="accent1"/>
                </a:solidFill>
              </a:rPr>
              <a:t> </a:t>
            </a:r>
            <a:r>
              <a:rPr lang="fr-FR" b="1" dirty="0" err="1">
                <a:solidFill>
                  <a:schemeClr val="accent1"/>
                </a:solidFill>
              </a:rPr>
              <a:t>Bindings</a:t>
            </a:r>
            <a:r>
              <a:rPr lang="fr-FR" b="1" dirty="0">
                <a:solidFill>
                  <a:schemeClr val="accent1"/>
                </a:solidFill>
              </a:rPr>
              <a:t> (LSB) </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Les </a:t>
            </a:r>
            <a:r>
              <a:rPr lang="fr-FR" dirty="0" err="1"/>
              <a:t>Late</a:t>
            </a:r>
            <a:r>
              <a:rPr lang="fr-FR" dirty="0"/>
              <a:t> </a:t>
            </a:r>
            <a:r>
              <a:rPr lang="fr-FR" dirty="0" err="1"/>
              <a:t>Static</a:t>
            </a:r>
            <a:r>
              <a:rPr lang="fr-FR" dirty="0"/>
              <a:t> </a:t>
            </a:r>
            <a:r>
              <a:rPr lang="fr-FR" dirty="0" err="1"/>
              <a:t>Bindings</a:t>
            </a:r>
            <a:r>
              <a:rPr lang="fr-FR" dirty="0"/>
              <a:t> permettent d'utiliser un nouveau mot clef "</a:t>
            </a:r>
            <a:r>
              <a:rPr lang="fr-FR" b="1" dirty="0" err="1"/>
              <a:t>static</a:t>
            </a:r>
            <a:r>
              <a:rPr lang="fr-FR" b="1" dirty="0"/>
              <a:t>::</a:t>
            </a:r>
            <a:r>
              <a:rPr lang="fr-FR" dirty="0"/>
              <a:t>" pour résoudre correctement la portée </a:t>
            </a:r>
            <a:r>
              <a:rPr lang="fr-FR" dirty="0" smtClean="0"/>
              <a:t>statique avec le mot clé  </a:t>
            </a:r>
            <a:r>
              <a:rPr lang="fr-FR" b="1" dirty="0" err="1" smtClean="0"/>
              <a:t>static</a:t>
            </a:r>
            <a:r>
              <a:rPr lang="fr-FR" dirty="0" smtClean="0"/>
              <a:t>.</a:t>
            </a:r>
            <a:endParaRPr lang="fr-FR" dirty="0"/>
          </a:p>
          <a:p>
            <a:r>
              <a:rPr lang="fr-FR" dirty="0" smtClean="0"/>
              <a:t>Reprenons le code précédent : </a:t>
            </a:r>
          </a:p>
          <a:p>
            <a:pPr marL="0" indent="0">
              <a:buNone/>
            </a:pPr>
            <a:r>
              <a:rPr lang="en-GB" dirty="0"/>
              <a:t>	</a:t>
            </a:r>
            <a:r>
              <a:rPr lang="en-GB" dirty="0" smtClean="0"/>
              <a:t>	class </a:t>
            </a:r>
            <a:r>
              <a:rPr lang="en-GB" dirty="0" err="1"/>
              <a:t>Chien</a:t>
            </a:r>
            <a:r>
              <a:rPr lang="en-GB" dirty="0"/>
              <a:t> {</a:t>
            </a:r>
            <a:endParaRPr lang="fr-FR" dirty="0"/>
          </a:p>
          <a:p>
            <a:pPr marL="0" indent="0">
              <a:buNone/>
            </a:pPr>
            <a:r>
              <a:rPr lang="en-GB" dirty="0"/>
              <a:t>	</a:t>
            </a:r>
            <a:r>
              <a:rPr lang="en-GB" dirty="0" smtClean="0"/>
              <a:t>		</a:t>
            </a:r>
            <a:r>
              <a:rPr lang="fr-FR" dirty="0" err="1" smtClean="0"/>
              <a:t>protected</a:t>
            </a:r>
            <a:r>
              <a:rPr lang="fr-FR" dirty="0" smtClean="0"/>
              <a:t> </a:t>
            </a:r>
            <a:r>
              <a:rPr lang="fr-FR" dirty="0" err="1"/>
              <a:t>function</a:t>
            </a:r>
            <a:r>
              <a:rPr lang="fr-FR" dirty="0"/>
              <a:t> aboyer() {</a:t>
            </a:r>
          </a:p>
          <a:p>
            <a:pPr marL="0" indent="0">
              <a:buNone/>
            </a:pPr>
            <a:r>
              <a:rPr lang="fr-FR" dirty="0"/>
              <a:t>	</a:t>
            </a:r>
            <a:r>
              <a:rPr lang="fr-FR" dirty="0" smtClean="0"/>
              <a:t>			return </a:t>
            </a:r>
            <a:r>
              <a:rPr lang="fr-FR" dirty="0"/>
              <a:t>'Je suis un chien';</a:t>
            </a:r>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		public </a:t>
            </a:r>
            <a:r>
              <a:rPr lang="en-GB" dirty="0"/>
              <a:t>function identifier() {</a:t>
            </a:r>
            <a:endParaRPr lang="fr-FR" dirty="0"/>
          </a:p>
          <a:p>
            <a:pPr marL="0" indent="0">
              <a:buNone/>
            </a:pPr>
            <a:r>
              <a:rPr lang="en-GB" dirty="0"/>
              <a:t>	</a:t>
            </a:r>
            <a:r>
              <a:rPr lang="en-GB" dirty="0" smtClean="0"/>
              <a:t>			return </a:t>
            </a:r>
            <a:r>
              <a:rPr lang="en-GB" b="1" dirty="0"/>
              <a:t>static::</a:t>
            </a:r>
            <a:r>
              <a:rPr lang="en-GB" b="1" dirty="0" err="1"/>
              <a:t>aboyer</a:t>
            </a:r>
            <a:r>
              <a:rPr lang="en-GB" dirty="0"/>
              <a:t>(); //</a:t>
            </a:r>
            <a:r>
              <a:rPr lang="en-GB" dirty="0" err="1"/>
              <a:t>appel</a:t>
            </a:r>
            <a:r>
              <a:rPr lang="en-GB" dirty="0"/>
              <a:t> </a:t>
            </a:r>
            <a:r>
              <a:rPr lang="en-GB" dirty="0" err="1"/>
              <a:t>statique</a:t>
            </a:r>
            <a:endParaRPr lang="fr-FR" dirty="0"/>
          </a:p>
          <a:p>
            <a:pPr marL="0" indent="0">
              <a:buNone/>
            </a:pPr>
            <a:r>
              <a:rPr lang="en-GB" dirty="0"/>
              <a:t>	</a:t>
            </a:r>
            <a:r>
              <a:rPr lang="en-GB" dirty="0" smtClean="0"/>
              <a:t>		}</a:t>
            </a:r>
            <a:endParaRPr lang="fr-FR" dirty="0"/>
          </a:p>
          <a:p>
            <a:pPr marL="0" indent="0">
              <a:buNone/>
            </a:pPr>
            <a:r>
              <a:rPr lang="en-GB" dirty="0"/>
              <a:t>	</a:t>
            </a:r>
            <a:r>
              <a:rPr lang="en-GB" dirty="0" smtClean="0"/>
              <a:t>	}</a:t>
            </a:r>
            <a:endParaRPr lang="fr-FR" dirty="0"/>
          </a:p>
          <a:p>
            <a:pPr marL="0" indent="0">
              <a:buNone/>
            </a:pPr>
            <a:r>
              <a:rPr lang="en-GB" dirty="0"/>
              <a:t>	</a:t>
            </a:r>
            <a:r>
              <a:rPr lang="en-GB" dirty="0" smtClean="0"/>
              <a:t>	class </a:t>
            </a:r>
            <a:r>
              <a:rPr lang="en-GB" dirty="0" err="1"/>
              <a:t>Chien_Labrador</a:t>
            </a:r>
            <a:r>
              <a:rPr lang="en-GB" dirty="0"/>
              <a:t> extends </a:t>
            </a:r>
            <a:r>
              <a:rPr lang="en-GB" dirty="0" err="1"/>
              <a:t>Chien</a:t>
            </a:r>
            <a:r>
              <a:rPr lang="en-GB" dirty="0"/>
              <a:t> {</a:t>
            </a:r>
            <a:endParaRPr lang="fr-FR" dirty="0"/>
          </a:p>
          <a:p>
            <a:pPr marL="0" indent="0">
              <a:buNone/>
            </a:pPr>
            <a:r>
              <a:rPr lang="en-GB" dirty="0"/>
              <a:t>	</a:t>
            </a:r>
            <a:r>
              <a:rPr lang="en-GB" dirty="0" smtClean="0"/>
              <a:t>			protected </a:t>
            </a:r>
            <a:r>
              <a:rPr lang="en-GB" dirty="0"/>
              <a:t>function </a:t>
            </a:r>
            <a:r>
              <a:rPr lang="en-GB" dirty="0" err="1"/>
              <a:t>aboyer</a:t>
            </a:r>
            <a:r>
              <a:rPr lang="en-GB" dirty="0"/>
              <a:t>() {</a:t>
            </a:r>
            <a:endParaRPr lang="fr-FR" dirty="0"/>
          </a:p>
          <a:p>
            <a:pPr marL="0" indent="0">
              <a:buNone/>
            </a:pPr>
            <a:r>
              <a:rPr lang="en-GB" dirty="0"/>
              <a:t>	</a:t>
            </a:r>
            <a:r>
              <a:rPr lang="en-GB" dirty="0" smtClean="0"/>
              <a:t>				</a:t>
            </a:r>
            <a:r>
              <a:rPr lang="fr-FR" dirty="0" smtClean="0"/>
              <a:t>return </a:t>
            </a:r>
            <a:r>
              <a:rPr lang="fr-FR" dirty="0"/>
              <a:t>'Je suis un labrador';</a:t>
            </a:r>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	}</a:t>
            </a:r>
          </a:p>
          <a:p>
            <a:r>
              <a:rPr lang="fr-FR" dirty="0"/>
              <a:t>L’exécution du code précédent affiche </a:t>
            </a:r>
            <a:r>
              <a:rPr lang="fr-FR" dirty="0" smtClean="0"/>
              <a:t>:</a:t>
            </a:r>
            <a:endParaRPr lang="fr-FR" dirty="0"/>
          </a:p>
          <a:p>
            <a:pPr lvl="1">
              <a:buFont typeface="Wingdings" charset="2"/>
              <a:buChar char="Ø"/>
            </a:pPr>
            <a:r>
              <a:rPr lang="fr-FR" dirty="0" smtClean="0"/>
              <a:t>Pour Médor : Je </a:t>
            </a:r>
            <a:r>
              <a:rPr lang="fr-FR" dirty="0"/>
              <a:t>suis un </a:t>
            </a:r>
            <a:r>
              <a:rPr lang="fr-FR" dirty="0" smtClean="0"/>
              <a:t>chien</a:t>
            </a:r>
          </a:p>
          <a:p>
            <a:pPr lvl="1">
              <a:buFont typeface="Wingdings" charset="2"/>
              <a:buChar char="Ø"/>
            </a:pPr>
            <a:r>
              <a:rPr lang="fr-FR" dirty="0" smtClean="0"/>
              <a:t>Pour Félix : Je </a:t>
            </a:r>
            <a:r>
              <a:rPr lang="fr-FR" dirty="0"/>
              <a:t>suis un labrador </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269</a:t>
            </a:fld>
            <a:endParaRPr lang="fr-FR"/>
          </a:p>
        </p:txBody>
      </p:sp>
    </p:spTree>
    <p:extLst>
      <p:ext uri="{BB962C8B-B14F-4D97-AF65-F5344CB8AC3E}">
        <p14:creationId xmlns:p14="http://schemas.microsoft.com/office/powerpoint/2010/main" val="382625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a:t>
            </a:r>
            <a:br>
              <a:rPr lang="fr-FR" b="1" dirty="0">
                <a:solidFill>
                  <a:srgbClr val="4F81BD"/>
                </a:solidFill>
              </a:rPr>
            </a:br>
            <a:r>
              <a:rPr lang="fr-FR" b="1" dirty="0">
                <a:solidFill>
                  <a:srgbClr val="4F81BD"/>
                </a:solidFill>
              </a:rPr>
              <a:t>Les Tables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En PHP les tables sont multidimensionnelles.</a:t>
            </a:r>
          </a:p>
          <a:p>
            <a:r>
              <a:rPr lang="fr-FR" dirty="0"/>
              <a:t>Dans une table multidimensionnelle chaque </a:t>
            </a:r>
            <a:r>
              <a:rPr lang="fr-FR" dirty="0" smtClean="0"/>
              <a:t>élément </a:t>
            </a:r>
            <a:r>
              <a:rPr lang="fr-FR" dirty="0"/>
              <a:t>de la table principale peut être une table à son tour. </a:t>
            </a:r>
            <a:endParaRPr lang="fr-FR" dirty="0" smtClean="0"/>
          </a:p>
          <a:p>
            <a:r>
              <a:rPr lang="fr-FR" dirty="0" smtClean="0"/>
              <a:t>Exemple :</a:t>
            </a:r>
            <a:br>
              <a:rPr lang="fr-FR" dirty="0" smtClean="0"/>
            </a:br>
            <a:r>
              <a:rPr lang="fr-FR" dirty="0" smtClean="0"/>
              <a:t/>
            </a:r>
            <a:br>
              <a:rPr lang="fr-FR" dirty="0" smtClean="0"/>
            </a:br>
            <a:r>
              <a:rPr lang="fr-FR" dirty="0"/>
              <a:t>$familles = </a:t>
            </a:r>
            <a:r>
              <a:rPr lang="fr-FR" dirty="0" err="1"/>
              <a:t>array</a:t>
            </a:r>
            <a:r>
              <a:rPr lang="fr-FR" dirty="0" smtClean="0"/>
              <a:t>("</a:t>
            </a:r>
            <a:r>
              <a:rPr lang="fr-FR" dirty="0"/>
              <a:t>Audibert" =&gt; </a:t>
            </a:r>
            <a:r>
              <a:rPr lang="fr-FR" dirty="0" smtClean="0"/>
              <a:t/>
            </a:r>
            <a:br>
              <a:rPr lang="fr-FR" dirty="0" smtClean="0"/>
            </a:br>
            <a:r>
              <a:rPr lang="fr-FR" dirty="0" smtClean="0"/>
              <a:t>							</a:t>
            </a:r>
            <a:r>
              <a:rPr lang="fr-FR" dirty="0" err="1" smtClean="0"/>
              <a:t>array</a:t>
            </a:r>
            <a:r>
              <a:rPr lang="fr-FR" dirty="0" smtClean="0"/>
              <a:t>("Pierre »,"</a:t>
            </a:r>
            <a:r>
              <a:rPr lang="fr-FR" dirty="0"/>
              <a:t>Louis",	</a:t>
            </a:r>
            <a:r>
              <a:rPr lang="fr-FR" dirty="0" smtClean="0"/>
              <a:t>"Mégane</a:t>
            </a:r>
            <a:r>
              <a:rPr lang="fr-FR" dirty="0"/>
              <a:t>"</a:t>
            </a:r>
            <a:r>
              <a:rPr lang="fr-FR" dirty="0" smtClean="0"/>
              <a:t>),</a:t>
            </a:r>
          </a:p>
          <a:p>
            <a:pPr marL="0" indent="0">
              <a:buNone/>
            </a:pPr>
            <a:r>
              <a:rPr lang="fr-FR" dirty="0" smtClean="0"/>
              <a:t>						"</a:t>
            </a:r>
            <a:r>
              <a:rPr lang="fr-FR" dirty="0" err="1"/>
              <a:t>Azoulay</a:t>
            </a:r>
            <a:r>
              <a:rPr lang="fr-FR" dirty="0"/>
              <a:t>" =&gt;  </a:t>
            </a:r>
            <a:r>
              <a:rPr lang="fr-FR" dirty="0" smtClean="0"/>
              <a:t/>
            </a:r>
            <a:br>
              <a:rPr lang="fr-FR" dirty="0" smtClean="0"/>
            </a:br>
            <a:r>
              <a:rPr lang="fr-FR" dirty="0" smtClean="0"/>
              <a:t>							</a:t>
            </a:r>
            <a:r>
              <a:rPr lang="fr-FR" dirty="0" err="1" smtClean="0"/>
              <a:t>array</a:t>
            </a:r>
            <a:r>
              <a:rPr lang="fr-FR" dirty="0" smtClean="0"/>
              <a:t>( </a:t>
            </a:r>
            <a:r>
              <a:rPr lang="fr-FR" dirty="0"/>
              <a:t>"</a:t>
            </a:r>
            <a:r>
              <a:rPr lang="fr-FR" dirty="0" smtClean="0"/>
              <a:t>Paul</a:t>
            </a:r>
            <a:r>
              <a:rPr lang="fr-FR" dirty="0"/>
              <a:t>"</a:t>
            </a:r>
            <a:r>
              <a:rPr lang="fr-FR" dirty="0" smtClean="0"/>
              <a:t>, "Sophie")</a:t>
            </a:r>
            <a:r>
              <a:rPr lang="fr-FR" dirty="0"/>
              <a:t>,		   </a:t>
            </a:r>
            <a:r>
              <a:rPr lang="fr-FR" dirty="0" smtClean="0"/>
              <a:t/>
            </a:r>
            <a:br>
              <a:rPr lang="fr-FR" dirty="0" smtClean="0"/>
            </a:br>
            <a:r>
              <a:rPr lang="fr-FR" dirty="0" smtClean="0"/>
              <a:t>						"</a:t>
            </a:r>
            <a:r>
              <a:rPr lang="fr-FR" dirty="0"/>
              <a:t>Bruneau" =&gt; </a:t>
            </a:r>
            <a:br>
              <a:rPr lang="fr-FR" dirty="0"/>
            </a:br>
            <a:r>
              <a:rPr lang="fr-FR" dirty="0" smtClean="0"/>
              <a:t>							</a:t>
            </a:r>
            <a:r>
              <a:rPr lang="fr-FR" dirty="0" err="1" smtClean="0"/>
              <a:t>array</a:t>
            </a:r>
            <a:r>
              <a:rPr lang="fr-FR" dirty="0" smtClean="0"/>
              <a:t>("Hélène</a:t>
            </a:r>
            <a:r>
              <a:rPr lang="fr-FR" dirty="0"/>
              <a:t>"</a:t>
            </a:r>
            <a:r>
              <a:rPr lang="fr-FR" dirty="0" smtClean="0"/>
              <a:t>, "</a:t>
            </a:r>
            <a:r>
              <a:rPr lang="fr-FR" dirty="0" err="1" smtClean="0"/>
              <a:t>Chloé</a:t>
            </a:r>
            <a:r>
              <a:rPr lang="fr-FR" dirty="0" err="1"/>
              <a:t>"</a:t>
            </a:r>
            <a:r>
              <a:rPr lang="fr-FR" dirty="0" err="1" smtClean="0"/>
              <a:t>,"Audrey</a:t>
            </a:r>
            <a:r>
              <a:rPr lang="fr-FR" dirty="0"/>
              <a:t>"</a:t>
            </a:r>
            <a:r>
              <a:rPr lang="fr-FR" dirty="0" smtClean="0"/>
              <a:t>))</a:t>
            </a:r>
            <a:r>
              <a:rPr lang="fr-FR" dirty="0"/>
              <a:t>;</a:t>
            </a:r>
            <a:r>
              <a:rPr lang="en-GB" dirty="0"/>
              <a:t> </a:t>
            </a:r>
            <a:r>
              <a:rPr lang="en-GB" dirty="0" smtClean="0"/>
              <a:t/>
            </a:r>
            <a:br>
              <a:rPr lang="en-GB" dirty="0" smtClean="0"/>
            </a:br>
            <a:r>
              <a:rPr lang="en-GB" dirty="0" smtClean="0"/>
              <a:t>	=&gt; $</a:t>
            </a:r>
            <a:r>
              <a:rPr lang="en-GB" dirty="0" err="1" smtClean="0"/>
              <a:t>famille</a:t>
            </a:r>
            <a:r>
              <a:rPr lang="en-GB" dirty="0" smtClean="0"/>
              <a:t>[</a:t>
            </a:r>
            <a:r>
              <a:rPr lang="fr-FR" dirty="0"/>
              <a:t>"</a:t>
            </a:r>
            <a:r>
              <a:rPr lang="fr-FR" dirty="0" smtClean="0"/>
              <a:t>Audibert</a:t>
            </a:r>
            <a:r>
              <a:rPr lang="fr-FR" dirty="0"/>
              <a:t>"</a:t>
            </a:r>
            <a:r>
              <a:rPr lang="en-GB" dirty="0" smtClean="0"/>
              <a:t>][0] </a:t>
            </a:r>
            <a:r>
              <a:rPr lang="en-GB" dirty="0" err="1" smtClean="0"/>
              <a:t>vaut</a:t>
            </a:r>
            <a:r>
              <a:rPr lang="en-GB" dirty="0" smtClean="0"/>
              <a:t> Pierre </a:t>
            </a:r>
            <a:br>
              <a:rPr lang="en-GB" dirty="0" smtClean="0"/>
            </a:br>
            <a:r>
              <a:rPr lang="en-GB" dirty="0" smtClean="0"/>
              <a:t>	=&gt; $</a:t>
            </a:r>
            <a:r>
              <a:rPr lang="en-GB" dirty="0" err="1" smtClean="0"/>
              <a:t>famille</a:t>
            </a:r>
            <a:r>
              <a:rPr lang="en-GB" dirty="0" smtClean="0"/>
              <a:t>[</a:t>
            </a:r>
            <a:r>
              <a:rPr lang="fr-FR" dirty="0"/>
              <a:t>"</a:t>
            </a:r>
            <a:r>
              <a:rPr lang="fr-FR" dirty="0" smtClean="0"/>
              <a:t>Bruneau</a:t>
            </a:r>
            <a:r>
              <a:rPr lang="fr-FR" dirty="0"/>
              <a:t>"</a:t>
            </a:r>
            <a:r>
              <a:rPr lang="en-GB" dirty="0" smtClean="0"/>
              <a:t>][2] </a:t>
            </a:r>
            <a:r>
              <a:rPr lang="en-GB" dirty="0" err="1"/>
              <a:t>vaut</a:t>
            </a:r>
            <a:r>
              <a:rPr lang="en-GB" dirty="0"/>
              <a:t> </a:t>
            </a:r>
            <a:r>
              <a:rPr lang="en-GB" dirty="0" smtClean="0"/>
              <a:t>Audrey</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a:t>
            </a:fld>
            <a:endParaRPr lang="fr-FR"/>
          </a:p>
        </p:txBody>
      </p:sp>
    </p:spTree>
    <p:extLst>
      <p:ext uri="{BB962C8B-B14F-4D97-AF65-F5344CB8AC3E}">
        <p14:creationId xmlns:p14="http://schemas.microsoft.com/office/powerpoint/2010/main" val="123158817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PHP orienté objet : </a:t>
            </a:r>
            <a:br>
              <a:rPr lang="fr-FR" b="1" dirty="0">
                <a:solidFill>
                  <a:schemeClr val="accent1"/>
                </a:solidFill>
              </a:rPr>
            </a:br>
            <a:r>
              <a:rPr lang="fr-FR" b="1" dirty="0" err="1">
                <a:solidFill>
                  <a:schemeClr val="accent1"/>
                </a:solidFill>
              </a:rPr>
              <a:t>Late</a:t>
            </a:r>
            <a:r>
              <a:rPr lang="fr-FR" b="1" dirty="0">
                <a:solidFill>
                  <a:schemeClr val="accent1"/>
                </a:solidFill>
              </a:rPr>
              <a:t> </a:t>
            </a:r>
            <a:r>
              <a:rPr lang="fr-FR" b="1" dirty="0" err="1">
                <a:solidFill>
                  <a:schemeClr val="accent1"/>
                </a:solidFill>
              </a:rPr>
              <a:t>Static</a:t>
            </a:r>
            <a:r>
              <a:rPr lang="fr-FR" b="1" dirty="0">
                <a:solidFill>
                  <a:schemeClr val="accent1"/>
                </a:solidFill>
              </a:rPr>
              <a:t> </a:t>
            </a:r>
            <a:r>
              <a:rPr lang="fr-FR" b="1" dirty="0" err="1">
                <a:solidFill>
                  <a:schemeClr val="accent1"/>
                </a:solidFill>
              </a:rPr>
              <a:t>Bindings</a:t>
            </a:r>
            <a:r>
              <a:rPr lang="fr-FR" b="1" dirty="0">
                <a:solidFill>
                  <a:schemeClr val="accent1"/>
                </a:solidFill>
              </a:rPr>
              <a:t> (LSB) </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Dans cet exemple, "</a:t>
            </a:r>
            <a:r>
              <a:rPr lang="fr-FR" b="1" dirty="0" err="1"/>
              <a:t>static</a:t>
            </a:r>
            <a:r>
              <a:rPr lang="fr-FR" b="1" dirty="0"/>
              <a:t>::</a:t>
            </a:r>
            <a:r>
              <a:rPr lang="fr-FR" dirty="0"/>
              <a:t>" permet de négocier l'appel de la méthode </a:t>
            </a:r>
            <a:r>
              <a:rPr lang="fr-FR" b="1" dirty="0"/>
              <a:t>aboyer()</a:t>
            </a:r>
            <a:r>
              <a:rPr lang="fr-FR" dirty="0"/>
              <a:t> au moment de l'exécution, et ainsi d'utiliser la méthode </a:t>
            </a:r>
            <a:r>
              <a:rPr lang="fr-FR" b="1" dirty="0" err="1"/>
              <a:t>Chien_Labrador</a:t>
            </a:r>
            <a:r>
              <a:rPr lang="fr-FR" b="1" dirty="0"/>
              <a:t>::aboyer()</a:t>
            </a:r>
            <a:r>
              <a:rPr lang="fr-FR" dirty="0"/>
              <a:t> </a:t>
            </a:r>
            <a:endParaRPr lang="fr-FR" dirty="0" smtClean="0"/>
          </a:p>
          <a:p>
            <a:r>
              <a:rPr lang="fr-FR" dirty="0" smtClean="0"/>
              <a:t>Une </a:t>
            </a:r>
            <a:r>
              <a:rPr lang="fr-FR" dirty="0"/>
              <a:t>application particulièrement intéressante des LSB est dans le cadre de projets </a:t>
            </a:r>
            <a:r>
              <a:rPr lang="fr-FR" dirty="0" smtClean="0"/>
              <a:t>utilisant des bases de données.</a:t>
            </a:r>
          </a:p>
          <a:p>
            <a:pPr marL="0" indent="0">
              <a:buNone/>
            </a:pPr>
            <a:r>
              <a:rPr lang="en-GB" dirty="0" smtClean="0"/>
              <a:t>	class </a:t>
            </a:r>
            <a:r>
              <a:rPr lang="en-GB" dirty="0"/>
              <a:t>Table </a:t>
            </a:r>
            <a:r>
              <a:rPr lang="en-GB" dirty="0" smtClean="0"/>
              <a:t>{</a:t>
            </a:r>
            <a:endParaRPr lang="fr-FR" dirty="0"/>
          </a:p>
          <a:p>
            <a:pPr marL="0" indent="0">
              <a:buNone/>
            </a:pPr>
            <a:r>
              <a:rPr lang="fr-FR" dirty="0"/>
              <a:t>	</a:t>
            </a:r>
            <a:r>
              <a:rPr lang="fr-FR" dirty="0" smtClean="0"/>
              <a:t>	</a:t>
            </a:r>
            <a:r>
              <a:rPr lang="en-GB" dirty="0" smtClean="0"/>
              <a:t>static </a:t>
            </a:r>
            <a:r>
              <a:rPr lang="en-GB" dirty="0"/>
              <a:t>function </a:t>
            </a:r>
            <a:r>
              <a:rPr lang="en-GB" dirty="0" err="1"/>
              <a:t>getByPk</a:t>
            </a:r>
            <a:r>
              <a:rPr lang="en-GB" dirty="0"/>
              <a:t>($id) {</a:t>
            </a:r>
            <a:endParaRPr lang="fr-FR" dirty="0"/>
          </a:p>
          <a:p>
            <a:pPr marL="0" indent="0">
              <a:buNone/>
            </a:pPr>
            <a:r>
              <a:rPr lang="en-GB" dirty="0"/>
              <a:t>	</a:t>
            </a:r>
            <a:r>
              <a:rPr lang="en-GB" dirty="0" smtClean="0"/>
              <a:t>		return </a:t>
            </a:r>
            <a:r>
              <a:rPr lang="en-GB" dirty="0"/>
              <a:t>'SELECT * FROM '.</a:t>
            </a:r>
            <a:r>
              <a:rPr lang="en-GB" dirty="0" err="1"/>
              <a:t>get_called_class</a:t>
            </a:r>
            <a:r>
              <a:rPr lang="en-GB" dirty="0"/>
              <a:t>(</a:t>
            </a:r>
            <a:r>
              <a:rPr lang="en-GB" dirty="0" smtClean="0"/>
              <a:t>)  </a:t>
            </a:r>
            <a:r>
              <a:rPr lang="en-GB" dirty="0"/>
              <a:t>WHERE id = '.(</a:t>
            </a:r>
            <a:r>
              <a:rPr lang="en-GB" dirty="0" err="1"/>
              <a:t>int</a:t>
            </a:r>
            <a:r>
              <a:rPr lang="en-GB" dirty="0"/>
              <a:t>)$id;</a:t>
            </a:r>
            <a:endParaRPr lang="fr-FR" dirty="0"/>
          </a:p>
          <a:p>
            <a:pPr marL="0" indent="0">
              <a:buNone/>
            </a:pPr>
            <a:r>
              <a:rPr lang="en-GB" dirty="0"/>
              <a:t>	</a:t>
            </a:r>
            <a:r>
              <a:rPr lang="en-GB" dirty="0" smtClean="0"/>
              <a:t>	}</a:t>
            </a:r>
            <a:endParaRPr lang="fr-FR" dirty="0"/>
          </a:p>
          <a:p>
            <a:pPr marL="0" indent="0">
              <a:buNone/>
            </a:pPr>
            <a:r>
              <a:rPr lang="en-GB" dirty="0"/>
              <a:t>	</a:t>
            </a:r>
            <a:r>
              <a:rPr lang="en-GB" dirty="0" smtClean="0"/>
              <a:t>}</a:t>
            </a:r>
            <a:endParaRPr lang="fr-FR" dirty="0"/>
          </a:p>
          <a:p>
            <a:pPr marL="0" indent="0">
              <a:buNone/>
            </a:pPr>
            <a:r>
              <a:rPr lang="en-GB" dirty="0"/>
              <a:t>	</a:t>
            </a:r>
            <a:r>
              <a:rPr lang="en-GB" dirty="0" smtClean="0"/>
              <a:t>class </a:t>
            </a:r>
            <a:r>
              <a:rPr lang="en-GB" dirty="0"/>
              <a:t>Album extends Table{}</a:t>
            </a:r>
            <a:endParaRPr lang="fr-FR" dirty="0"/>
          </a:p>
          <a:p>
            <a:pPr marL="0" indent="0">
              <a:buNone/>
            </a:pPr>
            <a:r>
              <a:rPr lang="en-GB" dirty="0"/>
              <a:t>	</a:t>
            </a:r>
            <a:r>
              <a:rPr lang="en-GB" dirty="0" smtClean="0"/>
              <a:t>class </a:t>
            </a:r>
            <a:r>
              <a:rPr lang="en-GB" dirty="0"/>
              <a:t>Artist extends Table{}</a:t>
            </a:r>
            <a:endParaRPr lang="fr-FR" dirty="0"/>
          </a:p>
          <a:p>
            <a:pPr marL="0" indent="0">
              <a:buNone/>
            </a:pPr>
            <a:r>
              <a:rPr lang="en-GB" dirty="0"/>
              <a:t>	</a:t>
            </a:r>
            <a:r>
              <a:rPr lang="en-GB" dirty="0" smtClean="0"/>
              <a:t>echo </a:t>
            </a:r>
            <a:r>
              <a:rPr lang="en-GB" dirty="0"/>
              <a:t>Album::</a:t>
            </a:r>
            <a:r>
              <a:rPr lang="en-GB" dirty="0" err="1"/>
              <a:t>getByPk</a:t>
            </a:r>
            <a:r>
              <a:rPr lang="en-GB" dirty="0"/>
              <a:t>(3);</a:t>
            </a:r>
            <a:endParaRPr lang="fr-FR" dirty="0"/>
          </a:p>
          <a:p>
            <a:pPr marL="0" indent="0">
              <a:buNone/>
            </a:pPr>
            <a:r>
              <a:rPr lang="en-GB" dirty="0"/>
              <a:t>	</a:t>
            </a:r>
            <a:r>
              <a:rPr lang="en-GB" dirty="0" smtClean="0"/>
              <a:t>echo </a:t>
            </a:r>
            <a:r>
              <a:rPr lang="en-GB" dirty="0"/>
              <a:t>Artist::</a:t>
            </a:r>
            <a:r>
              <a:rPr lang="en-GB" dirty="0" err="1"/>
              <a:t>getByPk</a:t>
            </a:r>
            <a:r>
              <a:rPr lang="en-GB" dirty="0"/>
              <a:t>(6); </a:t>
            </a:r>
            <a:endParaRPr lang="fr-FR" dirty="0"/>
          </a:p>
          <a:p>
            <a:r>
              <a:rPr lang="fr-FR" dirty="0" smtClean="0"/>
              <a:t>L’exécution </a:t>
            </a:r>
            <a:r>
              <a:rPr lang="fr-FR" dirty="0"/>
              <a:t>du code précédent affiche </a:t>
            </a:r>
            <a:r>
              <a:rPr lang="fr-FR" dirty="0" smtClean="0"/>
              <a:t>:</a:t>
            </a:r>
            <a:endParaRPr lang="fr-FR" dirty="0"/>
          </a:p>
          <a:p>
            <a:pPr lvl="1">
              <a:buFont typeface="Wingdings" charset="2"/>
              <a:buChar char="Ø"/>
            </a:pPr>
            <a:r>
              <a:rPr lang="fr-FR" dirty="0" smtClean="0"/>
              <a:t>P</a:t>
            </a:r>
            <a:r>
              <a:rPr lang="en-GB" dirty="0" smtClean="0"/>
              <a:t>our Album : SELECT </a:t>
            </a:r>
            <a:r>
              <a:rPr lang="en-GB" dirty="0"/>
              <a:t>* FROM Album WHERE id = </a:t>
            </a:r>
            <a:r>
              <a:rPr lang="en-GB" dirty="0" smtClean="0"/>
              <a:t>3</a:t>
            </a:r>
            <a:endParaRPr lang="fr-FR" dirty="0"/>
          </a:p>
          <a:p>
            <a:pPr lvl="1">
              <a:buFont typeface="Wingdings" charset="2"/>
              <a:buChar char="Ø"/>
            </a:pPr>
            <a:r>
              <a:rPr lang="fr-FR" dirty="0" smtClean="0"/>
              <a:t>Pour </a:t>
            </a:r>
            <a:r>
              <a:rPr lang="fr-FR" dirty="0" err="1" smtClean="0"/>
              <a:t>Artist</a:t>
            </a:r>
            <a:r>
              <a:rPr lang="fr-FR" dirty="0" smtClean="0"/>
              <a:t> : SELECT </a:t>
            </a:r>
            <a:r>
              <a:rPr lang="fr-FR" dirty="0"/>
              <a:t>* FROM </a:t>
            </a:r>
            <a:r>
              <a:rPr lang="fr-FR" dirty="0" err="1"/>
              <a:t>Artist</a:t>
            </a:r>
            <a:r>
              <a:rPr lang="fr-FR" dirty="0"/>
              <a:t> WHERE id = 6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270</a:t>
            </a:fld>
            <a:endParaRPr lang="fr-FR"/>
          </a:p>
        </p:txBody>
      </p:sp>
    </p:spTree>
    <p:extLst>
      <p:ext uri="{BB962C8B-B14F-4D97-AF65-F5344CB8AC3E}">
        <p14:creationId xmlns:p14="http://schemas.microsoft.com/office/powerpoint/2010/main" val="49237559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Les </a:t>
            </a:r>
            <a:r>
              <a:rPr lang="fr-FR" dirty="0">
                <a:solidFill>
                  <a:schemeClr val="accent1"/>
                </a:solidFill>
              </a:rPr>
              <a:t>E</a:t>
            </a:r>
            <a:r>
              <a:rPr lang="fr-FR" dirty="0" smtClean="0">
                <a:solidFill>
                  <a:schemeClr val="accent1"/>
                </a:solidFill>
              </a:rPr>
              <a:t>spaces de Noms</a:t>
            </a:r>
            <a:endParaRPr lang="fr-FR" dirty="0">
              <a:solidFill>
                <a:schemeClr val="accent1"/>
              </a:solidFill>
            </a:endParaRPr>
          </a:p>
        </p:txBody>
      </p:sp>
      <p:sp>
        <p:nvSpPr>
          <p:cNvPr id="3" name="Espace réservé du contenu 2"/>
          <p:cNvSpPr>
            <a:spLocks noGrp="1"/>
          </p:cNvSpPr>
          <p:nvPr>
            <p:ph idx="1"/>
          </p:nvPr>
        </p:nvSpPr>
        <p:spPr/>
        <p:txBody>
          <a:bodyPr>
            <a:normAutofit fontScale="70000" lnSpcReduction="20000"/>
          </a:bodyPr>
          <a:lstStyle/>
          <a:p>
            <a:r>
              <a:rPr lang="fr-FR" dirty="0"/>
              <a:t>Les espaces de noms, </a:t>
            </a:r>
            <a:r>
              <a:rPr lang="fr-FR" b="1" dirty="0" err="1" smtClean="0"/>
              <a:t>namespaces</a:t>
            </a:r>
            <a:r>
              <a:rPr lang="fr-FR" dirty="0"/>
              <a:t>, sont un moyen de résoudre les collisions de noms de constantes, fonctions et classes. </a:t>
            </a:r>
            <a:endParaRPr lang="fr-FR" dirty="0" smtClean="0"/>
          </a:p>
          <a:p>
            <a:r>
              <a:rPr lang="fr-FR" dirty="0" smtClean="0"/>
              <a:t>Prenons un exemple, nous souhaitons créer une </a:t>
            </a:r>
            <a:r>
              <a:rPr lang="fr-FR" dirty="0"/>
              <a:t>classe nommée "</a:t>
            </a:r>
            <a:r>
              <a:rPr lang="fr-FR" dirty="0" err="1" smtClean="0"/>
              <a:t>Filter</a:t>
            </a:r>
            <a:r>
              <a:rPr lang="fr-FR" dirty="0" smtClean="0"/>
              <a:t> »</a:t>
            </a:r>
            <a:r>
              <a:rPr lang="fr-FR" dirty="0"/>
              <a:t>.</a:t>
            </a:r>
            <a:r>
              <a:rPr lang="fr-FR" dirty="0" smtClean="0"/>
              <a:t> Or, </a:t>
            </a:r>
            <a:r>
              <a:rPr lang="fr-FR" dirty="0"/>
              <a:t>ce nom est sans doute déjà utilisé par PHP ou par l'une des bibliothèques incluses dans </a:t>
            </a:r>
            <a:r>
              <a:rPr lang="fr-FR" dirty="0" smtClean="0"/>
              <a:t>nos </a:t>
            </a:r>
            <a:r>
              <a:rPr lang="fr-FR" dirty="0"/>
              <a:t>scripts. </a:t>
            </a:r>
            <a:endParaRPr lang="fr-FR" dirty="0" smtClean="0"/>
          </a:p>
          <a:p>
            <a:r>
              <a:rPr lang="fr-FR" dirty="0" smtClean="0"/>
              <a:t>La </a:t>
            </a:r>
            <a:r>
              <a:rPr lang="fr-FR" dirty="0"/>
              <a:t>solution classique est de préfixer le nom de la classe de manière à le rendre unique </a:t>
            </a:r>
            <a:r>
              <a:rPr lang="fr-FR" dirty="0" smtClean="0"/>
              <a:t>:  « </a:t>
            </a:r>
            <a:r>
              <a:rPr lang="fr-FR" dirty="0" err="1" smtClean="0"/>
              <a:t>MyFilter</a:t>
            </a:r>
            <a:r>
              <a:rPr lang="fr-FR" dirty="0" smtClean="0"/>
              <a:t> ». </a:t>
            </a:r>
          </a:p>
          <a:p>
            <a:r>
              <a:rPr lang="fr-FR" dirty="0" smtClean="0"/>
              <a:t>Le concept des </a:t>
            </a:r>
            <a:r>
              <a:rPr lang="fr-FR" dirty="0" err="1" smtClean="0"/>
              <a:t>namespaces</a:t>
            </a:r>
            <a:r>
              <a:rPr lang="fr-FR" dirty="0" smtClean="0"/>
              <a:t> </a:t>
            </a:r>
            <a:r>
              <a:rPr lang="fr-FR" dirty="0"/>
              <a:t>permet de définir des noms de classes, fonctions </a:t>
            </a:r>
            <a:r>
              <a:rPr lang="fr-FR" i="1" dirty="0"/>
              <a:t>etc</a:t>
            </a:r>
            <a:r>
              <a:rPr lang="fr-FR" dirty="0"/>
              <a:t>. au sein d'un espace de </a:t>
            </a:r>
            <a:r>
              <a:rPr lang="fr-FR" dirty="0" smtClean="0"/>
              <a:t>noms</a:t>
            </a:r>
            <a:r>
              <a:rPr lang="fr-FR" dirty="0"/>
              <a:t> </a:t>
            </a:r>
            <a:r>
              <a:rPr lang="fr-FR" dirty="0" smtClean="0"/>
              <a:t>et évite l’utilisation de préfixe en définissant par exemple le </a:t>
            </a:r>
            <a:r>
              <a:rPr lang="fr-FR" dirty="0" err="1" smtClean="0"/>
              <a:t>namespace</a:t>
            </a:r>
            <a:r>
              <a:rPr lang="fr-FR" dirty="0" smtClean="0"/>
              <a:t> « </a:t>
            </a:r>
            <a:r>
              <a:rPr lang="fr-FR" dirty="0" err="1" smtClean="0"/>
              <a:t>MyFilterSpace</a:t>
            </a:r>
            <a:r>
              <a:rPr lang="fr-FR" dirty="0" smtClean="0"/>
              <a:t> ».</a:t>
            </a:r>
          </a:p>
          <a:p>
            <a:r>
              <a:rPr lang="fr-FR" dirty="0" smtClean="0"/>
              <a:t>Notre </a:t>
            </a:r>
            <a:r>
              <a:rPr lang="fr-FR" dirty="0" err="1" smtClean="0"/>
              <a:t>namespace</a:t>
            </a:r>
            <a:r>
              <a:rPr lang="fr-FR" dirty="0" smtClean="0"/>
              <a:t> peut alors contenir la classe « </a:t>
            </a:r>
            <a:r>
              <a:rPr lang="fr-FR" dirty="0" err="1" smtClean="0"/>
              <a:t>Filter</a:t>
            </a:r>
            <a:r>
              <a:rPr lang="fr-FR" dirty="0" smtClean="0"/>
              <a:t> » même si elle est au préalable définie dans PHP sans qu’il y ait d’erreur de compilation.</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271</a:t>
            </a:fld>
            <a:endParaRPr lang="fr-FR"/>
          </a:p>
        </p:txBody>
      </p:sp>
    </p:spTree>
    <p:extLst>
      <p:ext uri="{BB962C8B-B14F-4D97-AF65-F5344CB8AC3E}">
        <p14:creationId xmlns:p14="http://schemas.microsoft.com/office/powerpoint/2010/main" val="28730676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Déclaration : </a:t>
            </a:r>
          </a:p>
          <a:p>
            <a:pPr marL="0" indent="0">
              <a:buNone/>
            </a:pPr>
            <a:r>
              <a:rPr lang="fr-FR" dirty="0" smtClean="0"/>
              <a:t>	</a:t>
            </a:r>
            <a:r>
              <a:rPr lang="fr-FR" b="1" dirty="0" err="1" smtClean="0"/>
              <a:t>namespace</a:t>
            </a:r>
            <a:r>
              <a:rPr lang="fr-FR" dirty="0" smtClean="0"/>
              <a:t> </a:t>
            </a:r>
            <a:r>
              <a:rPr lang="fr-FR" dirty="0"/>
              <a:t>&lt;Nom&gt;</a:t>
            </a:r>
            <a:r>
              <a:rPr lang="fr-FR" dirty="0" smtClean="0"/>
              <a:t>;</a:t>
            </a:r>
          </a:p>
          <a:p>
            <a:pPr marL="0" indent="0">
              <a:buNone/>
            </a:pPr>
            <a:r>
              <a:rPr lang="fr-FR" dirty="0"/>
              <a:t>	</a:t>
            </a:r>
            <a:r>
              <a:rPr lang="fr-FR" dirty="0" smtClean="0"/>
              <a:t>.</a:t>
            </a:r>
            <a:r>
              <a:rPr lang="fr-FR" dirty="0"/>
              <a:t>.. </a:t>
            </a:r>
            <a:endParaRPr lang="fr-FR" dirty="0" smtClean="0"/>
          </a:p>
          <a:p>
            <a:r>
              <a:rPr lang="fr-FR" dirty="0" smtClean="0"/>
              <a:t>Utilisation, exemple de la définition d’un alias: </a:t>
            </a:r>
          </a:p>
          <a:p>
            <a:pPr marL="0" indent="0">
              <a:buNone/>
            </a:pPr>
            <a:r>
              <a:rPr lang="fr-FR" dirty="0"/>
              <a:t>	</a:t>
            </a:r>
            <a:r>
              <a:rPr lang="fr-FR" dirty="0" err="1" smtClean="0"/>
              <a:t>namespace</a:t>
            </a:r>
            <a:r>
              <a:rPr lang="fr-FR" dirty="0" smtClean="0"/>
              <a:t> </a:t>
            </a:r>
            <a:r>
              <a:rPr lang="fr-FR" dirty="0" err="1" smtClean="0"/>
              <a:t>Models</a:t>
            </a:r>
            <a:r>
              <a:rPr lang="fr-FR" dirty="0" smtClean="0"/>
              <a:t>;</a:t>
            </a:r>
          </a:p>
          <a:p>
            <a:pPr marL="0" indent="0">
              <a:buNone/>
            </a:pPr>
            <a:r>
              <a:rPr lang="fr-FR" dirty="0"/>
              <a:t>	</a:t>
            </a:r>
            <a:r>
              <a:rPr lang="fr-FR" b="1" dirty="0" smtClean="0"/>
              <a:t>use</a:t>
            </a:r>
            <a:r>
              <a:rPr lang="fr-FR" dirty="0" smtClean="0"/>
              <a:t> </a:t>
            </a:r>
            <a:r>
              <a:rPr lang="fr-FR" dirty="0" err="1" smtClean="0"/>
              <a:t>Models</a:t>
            </a:r>
            <a:r>
              <a:rPr lang="fr-FR" dirty="0" smtClean="0"/>
              <a:t>  </a:t>
            </a:r>
            <a:r>
              <a:rPr lang="fr-FR" b="1" dirty="0" smtClean="0"/>
              <a:t>as</a:t>
            </a:r>
            <a:r>
              <a:rPr lang="fr-FR" dirty="0" smtClean="0"/>
              <a:t> M;</a:t>
            </a:r>
          </a:p>
          <a:p>
            <a:r>
              <a:rPr lang="fr-FR" dirty="0" smtClean="0"/>
              <a:t>Dans ce </a:t>
            </a:r>
            <a:r>
              <a:rPr lang="fr-FR" dirty="0" err="1" smtClean="0"/>
              <a:t>namespace</a:t>
            </a:r>
            <a:r>
              <a:rPr lang="fr-FR" dirty="0" smtClean="0"/>
              <a:t> les deux appellations sont équivalentes : </a:t>
            </a:r>
          </a:p>
          <a:p>
            <a:pPr lvl="1">
              <a:buFont typeface="Wingdings" charset="2"/>
              <a:buChar char="Ø"/>
            </a:pPr>
            <a:r>
              <a:rPr lang="fr-FR" dirty="0"/>
              <a:t>$</a:t>
            </a:r>
            <a:r>
              <a:rPr lang="fr-FR" dirty="0" err="1"/>
              <a:t>object</a:t>
            </a:r>
            <a:r>
              <a:rPr lang="fr-FR" dirty="0"/>
              <a:t> = new </a:t>
            </a:r>
            <a:r>
              <a:rPr lang="fr-FR" dirty="0" err="1"/>
              <a:t>Models</a:t>
            </a:r>
            <a:r>
              <a:rPr lang="fr-FR" dirty="0"/>
              <a:t>:</a:t>
            </a:r>
            <a:r>
              <a:rPr lang="fr-FR" dirty="0" smtClean="0"/>
              <a:t>:</a:t>
            </a:r>
            <a:r>
              <a:rPr lang="fr-FR" dirty="0" err="1" smtClean="0"/>
              <a:t>MyObj</a:t>
            </a:r>
            <a:r>
              <a:rPr lang="fr-FR" dirty="0" smtClean="0"/>
              <a:t>(</a:t>
            </a:r>
            <a:r>
              <a:rPr lang="fr-FR" dirty="0"/>
              <a:t>); //avec le nom complet</a:t>
            </a:r>
          </a:p>
          <a:p>
            <a:pPr lvl="1">
              <a:buFont typeface="Wingdings" charset="2"/>
              <a:buChar char="Ø"/>
            </a:pPr>
            <a:r>
              <a:rPr lang="fr-FR" dirty="0"/>
              <a:t>$</a:t>
            </a:r>
            <a:r>
              <a:rPr lang="fr-FR" dirty="0" err="1"/>
              <a:t>object</a:t>
            </a:r>
            <a:r>
              <a:rPr lang="fr-FR" dirty="0"/>
              <a:t> = new M:</a:t>
            </a:r>
            <a:r>
              <a:rPr lang="fr-FR" dirty="0" smtClean="0"/>
              <a:t>:</a:t>
            </a:r>
            <a:r>
              <a:rPr lang="fr-FR" dirty="0" err="1" smtClean="0"/>
              <a:t>MyObj</a:t>
            </a:r>
            <a:r>
              <a:rPr lang="fr-FR" dirty="0" smtClean="0"/>
              <a:t>(</a:t>
            </a:r>
            <a:r>
              <a:rPr lang="fr-FR" dirty="0"/>
              <a:t>); //avec l'alias </a:t>
            </a:r>
            <a:endParaRPr lang="fr-FR" dirty="0" smtClean="0"/>
          </a:p>
          <a:p>
            <a:pPr marL="0" indent="0">
              <a:buNone/>
            </a:pPr>
            <a:r>
              <a:rPr lang="fr-FR" dirty="0"/>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272</a:t>
            </a:fld>
            <a:endParaRPr lang="fr-FR"/>
          </a:p>
        </p:txBody>
      </p:sp>
    </p:spTree>
    <p:extLst>
      <p:ext uri="{BB962C8B-B14F-4D97-AF65-F5344CB8AC3E}">
        <p14:creationId xmlns:p14="http://schemas.microsoft.com/office/powerpoint/2010/main" val="338250408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a:t>
            </a:r>
            <a:endParaRPr lang="fr-FR" dirty="0"/>
          </a:p>
        </p:txBody>
      </p:sp>
      <p:sp>
        <p:nvSpPr>
          <p:cNvPr id="3" name="Espace réservé du contenu 2"/>
          <p:cNvSpPr>
            <a:spLocks noGrp="1"/>
          </p:cNvSpPr>
          <p:nvPr>
            <p:ph idx="1"/>
          </p:nvPr>
        </p:nvSpPr>
        <p:spPr/>
        <p:txBody>
          <a:bodyPr>
            <a:normAutofit/>
          </a:bodyPr>
          <a:lstStyle/>
          <a:p>
            <a:r>
              <a:rPr lang="fr-FR" dirty="0"/>
              <a:t>Les espaces de noms composés peuvent être importés tels quels ou avec un alias :</a:t>
            </a:r>
          </a:p>
          <a:p>
            <a:pPr marL="0" indent="0">
              <a:buNone/>
            </a:pPr>
            <a:r>
              <a:rPr lang="fr-FR" dirty="0"/>
              <a:t>	</a:t>
            </a:r>
            <a:r>
              <a:rPr lang="fr-FR" dirty="0" smtClean="0"/>
              <a:t>	</a:t>
            </a:r>
            <a:r>
              <a:rPr lang="fr-FR" dirty="0" err="1" smtClean="0"/>
              <a:t>namespace</a:t>
            </a:r>
            <a:r>
              <a:rPr lang="fr-FR" dirty="0" smtClean="0"/>
              <a:t> </a:t>
            </a:r>
            <a:r>
              <a:rPr lang="fr-FR" dirty="0"/>
              <a:t>Cours::</a:t>
            </a:r>
            <a:r>
              <a:rPr lang="fr-FR" dirty="0" err="1"/>
              <a:t>Models</a:t>
            </a:r>
            <a:r>
              <a:rPr lang="fr-FR" dirty="0"/>
              <a:t>;</a:t>
            </a:r>
          </a:p>
          <a:p>
            <a:pPr marL="0" indent="0">
              <a:buNone/>
            </a:pPr>
            <a:r>
              <a:rPr lang="fr-FR" dirty="0"/>
              <a:t>	</a:t>
            </a:r>
            <a:r>
              <a:rPr lang="fr-FR" dirty="0" smtClean="0"/>
              <a:t>	.</a:t>
            </a:r>
            <a:r>
              <a:rPr lang="fr-FR" dirty="0"/>
              <a:t>.. </a:t>
            </a:r>
          </a:p>
          <a:p>
            <a:pPr marL="0" indent="0">
              <a:buNone/>
            </a:pPr>
            <a:r>
              <a:rPr lang="fr-FR" dirty="0"/>
              <a:t>	</a:t>
            </a:r>
            <a:r>
              <a:rPr lang="fr-FR" dirty="0" smtClean="0"/>
              <a:t>	use </a:t>
            </a:r>
            <a:r>
              <a:rPr lang="fr-FR" dirty="0"/>
              <a:t>Cours::</a:t>
            </a:r>
            <a:r>
              <a:rPr lang="fr-FR" dirty="0" err="1"/>
              <a:t>Models</a:t>
            </a:r>
            <a:r>
              <a:rPr lang="fr-FR" dirty="0"/>
              <a:t>;</a:t>
            </a:r>
          </a:p>
          <a:p>
            <a:pPr marL="0" indent="0">
              <a:buNone/>
            </a:pPr>
            <a:r>
              <a:rPr lang="fr-FR" dirty="0"/>
              <a:t>	</a:t>
            </a:r>
            <a:r>
              <a:rPr lang="fr-FR" dirty="0" smtClean="0"/>
              <a:t>	use </a:t>
            </a:r>
            <a:r>
              <a:rPr lang="fr-FR" dirty="0"/>
              <a:t>Cours::</a:t>
            </a:r>
            <a:r>
              <a:rPr lang="fr-FR" dirty="0" err="1"/>
              <a:t>Models</a:t>
            </a:r>
            <a:r>
              <a:rPr lang="fr-FR" dirty="0"/>
              <a:t> as M</a:t>
            </a:r>
            <a:r>
              <a:rPr lang="fr-FR" dirty="0" smtClean="0"/>
              <a:t>;</a:t>
            </a:r>
          </a:p>
          <a:p>
            <a:pPr marL="0" indent="0">
              <a:buNone/>
            </a:pPr>
            <a:r>
              <a:rPr lang="fr-FR" dirty="0"/>
              <a:t>	</a:t>
            </a:r>
            <a:r>
              <a:rPr lang="fr-FR" dirty="0" smtClean="0"/>
              <a:t>	.</a:t>
            </a:r>
            <a:r>
              <a:rPr lang="fr-FR" dirty="0"/>
              <a:t>.. </a:t>
            </a: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273</a:t>
            </a:fld>
            <a:endParaRPr lang="fr-FR"/>
          </a:p>
        </p:txBody>
      </p:sp>
    </p:spTree>
    <p:extLst>
      <p:ext uri="{BB962C8B-B14F-4D97-AF65-F5344CB8AC3E}">
        <p14:creationId xmlns:p14="http://schemas.microsoft.com/office/powerpoint/2010/main" val="303306518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Cependant, les noms qui ne sont pas composés doivent être importés avec un alias : </a:t>
            </a:r>
          </a:p>
          <a:p>
            <a:pPr marL="0" indent="0">
              <a:buNone/>
            </a:pPr>
            <a:r>
              <a:rPr lang="en-GB" dirty="0" smtClean="0"/>
              <a:t>		namespace </a:t>
            </a:r>
            <a:r>
              <a:rPr lang="en-GB" dirty="0"/>
              <a:t>Models;</a:t>
            </a:r>
            <a:endParaRPr lang="fr-FR" dirty="0"/>
          </a:p>
          <a:p>
            <a:pPr marL="0" indent="0">
              <a:buNone/>
            </a:pPr>
            <a:r>
              <a:rPr lang="en-GB" dirty="0" smtClean="0"/>
              <a:t>		.</a:t>
            </a:r>
            <a:r>
              <a:rPr lang="en-GB" dirty="0"/>
              <a:t>.. </a:t>
            </a:r>
            <a:endParaRPr lang="fr-FR" dirty="0"/>
          </a:p>
          <a:p>
            <a:pPr marL="0" indent="0">
              <a:buNone/>
            </a:pPr>
            <a:r>
              <a:rPr lang="en-GB" dirty="0" smtClean="0"/>
              <a:t>		use </a:t>
            </a:r>
            <a:r>
              <a:rPr lang="en-GB" dirty="0"/>
              <a:t>Models as M; ... </a:t>
            </a:r>
            <a:endParaRPr lang="fr-FR" dirty="0"/>
          </a:p>
          <a:p>
            <a:r>
              <a:rPr lang="en-US" dirty="0"/>
              <a:t> </a:t>
            </a:r>
            <a:r>
              <a:rPr lang="fr-FR" dirty="0" smtClean="0"/>
              <a:t>Erreur </a:t>
            </a:r>
            <a:r>
              <a:rPr lang="fr-FR" dirty="0"/>
              <a:t>si on ne définit pas d'alias :</a:t>
            </a:r>
          </a:p>
          <a:p>
            <a:pPr marL="0" indent="0">
              <a:buNone/>
            </a:pPr>
            <a:r>
              <a:rPr lang="en-GB" dirty="0" smtClean="0"/>
              <a:t>		use </a:t>
            </a:r>
            <a:r>
              <a:rPr lang="en-GB" dirty="0"/>
              <a:t>Models;</a:t>
            </a:r>
            <a:endParaRPr lang="fr-FR" dirty="0"/>
          </a:p>
          <a:p>
            <a:pPr marL="0" indent="0">
              <a:buNone/>
            </a:pPr>
            <a:r>
              <a:rPr lang="en-GB" dirty="0" smtClean="0"/>
              <a:t>		.</a:t>
            </a:r>
            <a:r>
              <a:rPr lang="en-GB" dirty="0"/>
              <a:t>..</a:t>
            </a:r>
            <a:endParaRPr lang="fr-FR" dirty="0"/>
          </a:p>
          <a:p>
            <a:endParaRPr lang="fr-FR" dirty="0"/>
          </a:p>
          <a:p>
            <a:pPr marL="0" indent="0">
              <a:buNone/>
            </a:pPr>
            <a:r>
              <a:rPr lang="en-GB" dirty="0" smtClean="0"/>
              <a:t>		Warning</a:t>
            </a:r>
            <a:r>
              <a:rPr lang="en-GB" dirty="0"/>
              <a:t>: The use statement with non-compound </a:t>
            </a:r>
            <a:endParaRPr lang="en-GB" dirty="0" smtClean="0"/>
          </a:p>
          <a:p>
            <a:pPr marL="0" indent="0">
              <a:buNone/>
            </a:pPr>
            <a:r>
              <a:rPr lang="en-GB" dirty="0" smtClean="0"/>
              <a:t>		name </a:t>
            </a:r>
            <a:r>
              <a:rPr lang="en-GB" dirty="0"/>
              <a:t>'</a:t>
            </a:r>
            <a:r>
              <a:rPr lang="en-GB" dirty="0" smtClean="0"/>
              <a:t>Models’ </a:t>
            </a:r>
            <a:r>
              <a:rPr lang="fr-FR" dirty="0" smtClean="0"/>
              <a:t> </a:t>
            </a:r>
            <a:r>
              <a:rPr lang="en-GB" dirty="0" smtClean="0"/>
              <a:t>has </a:t>
            </a:r>
            <a:r>
              <a:rPr lang="en-GB" dirty="0"/>
              <a:t>no effect in C:\Web\online\http\</a:t>
            </a:r>
            <a:r>
              <a:rPr lang="en-GB" dirty="0" err="1"/>
              <a:t>cours-php</a:t>
            </a:r>
            <a:r>
              <a:rPr lang="en-GB" dirty="0"/>
              <a:t>\namespaces\</a:t>
            </a:r>
            <a:r>
              <a:rPr lang="en-GB" dirty="0" err="1"/>
              <a:t>index.php</a:t>
            </a:r>
            <a:r>
              <a:rPr lang="en-GB" dirty="0"/>
              <a:t> </a:t>
            </a:r>
            <a:r>
              <a:rPr lang="fr-FR" dirty="0" smtClean="0"/>
              <a:t> on </a:t>
            </a:r>
            <a:r>
              <a:rPr lang="fr-FR" dirty="0"/>
              <a:t>line 6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274</a:t>
            </a:fld>
            <a:endParaRPr lang="fr-FR"/>
          </a:p>
        </p:txBody>
      </p:sp>
    </p:spTree>
    <p:extLst>
      <p:ext uri="{BB962C8B-B14F-4D97-AF65-F5344CB8AC3E}">
        <p14:creationId xmlns:p14="http://schemas.microsoft.com/office/powerpoint/2010/main" val="368086978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I</a:t>
            </a:r>
            <a:r>
              <a:rPr lang="fr-FR" dirty="0" smtClean="0"/>
              <a:t>l </a:t>
            </a:r>
            <a:r>
              <a:rPr lang="fr-FR" dirty="0"/>
              <a:t>est possible d'imbriquer les espaces de noms : </a:t>
            </a:r>
          </a:p>
          <a:p>
            <a:pPr marL="0" indent="0">
              <a:buNone/>
            </a:pPr>
            <a:r>
              <a:rPr lang="fr-FR" dirty="0" smtClean="0"/>
              <a:t>		</a:t>
            </a:r>
            <a:r>
              <a:rPr lang="fr-FR" dirty="0" err="1" smtClean="0"/>
              <a:t>namespace</a:t>
            </a:r>
            <a:r>
              <a:rPr lang="fr-FR" dirty="0"/>
              <a:t> </a:t>
            </a:r>
            <a:r>
              <a:rPr lang="fr-FR" dirty="0" smtClean="0"/>
              <a:t>Offline</a:t>
            </a:r>
            <a:r>
              <a:rPr lang="fr-FR" dirty="0"/>
              <a:t>::Sites::Application::</a:t>
            </a:r>
            <a:r>
              <a:rPr lang="fr-FR" dirty="0" err="1"/>
              <a:t>Models</a:t>
            </a:r>
            <a:r>
              <a:rPr lang="fr-FR" dirty="0"/>
              <a:t>; </a:t>
            </a:r>
          </a:p>
          <a:p>
            <a:pPr marL="0" indent="0">
              <a:buNone/>
            </a:pPr>
            <a:r>
              <a:rPr lang="fr-FR" dirty="0"/>
              <a:t>	</a:t>
            </a:r>
            <a:r>
              <a:rPr lang="fr-FR" dirty="0" smtClean="0"/>
              <a:t>	use </a:t>
            </a:r>
            <a:r>
              <a:rPr lang="fr-FR" dirty="0"/>
              <a:t>Offline::Sites::Application::</a:t>
            </a:r>
            <a:r>
              <a:rPr lang="fr-FR" dirty="0" err="1"/>
              <a:t>Models</a:t>
            </a:r>
            <a:r>
              <a:rPr lang="fr-FR" dirty="0"/>
              <a:t> as M;</a:t>
            </a:r>
          </a:p>
          <a:p>
            <a:pPr marL="0" indent="0">
              <a:buNone/>
            </a:pPr>
            <a:r>
              <a:rPr lang="fr-FR" dirty="0"/>
              <a:t>	</a:t>
            </a:r>
            <a:r>
              <a:rPr lang="fr-FR" dirty="0" smtClean="0"/>
              <a:t>	$</a:t>
            </a:r>
            <a:r>
              <a:rPr lang="fr-FR" dirty="0" err="1"/>
              <a:t>object</a:t>
            </a:r>
            <a:r>
              <a:rPr lang="fr-FR" dirty="0"/>
              <a:t> = new M:</a:t>
            </a:r>
            <a:r>
              <a:rPr lang="fr-FR" dirty="0" smtClean="0"/>
              <a:t>:</a:t>
            </a:r>
            <a:r>
              <a:rPr lang="fr-FR" dirty="0" err="1" smtClean="0"/>
              <a:t>MyObj</a:t>
            </a:r>
            <a:r>
              <a:rPr lang="fr-FR" dirty="0" smtClean="0"/>
              <a:t>(); </a:t>
            </a:r>
          </a:p>
          <a:p>
            <a:r>
              <a:rPr lang="fr-FR" dirty="0"/>
              <a:t>Si </a:t>
            </a:r>
            <a:r>
              <a:rPr lang="fr-FR" dirty="0" smtClean="0"/>
              <a:t>nous sommes dans le </a:t>
            </a:r>
            <a:r>
              <a:rPr lang="fr-FR" dirty="0" err="1" smtClean="0"/>
              <a:t>namespace</a:t>
            </a:r>
            <a:r>
              <a:rPr lang="fr-FR" dirty="0" smtClean="0"/>
              <a:t> Cours nous pouvons nous abstenir </a:t>
            </a:r>
            <a:r>
              <a:rPr lang="fr-FR" dirty="0"/>
              <a:t>d'utiliser le préfixe "Cours::" devant les symboles de cet espace de </a:t>
            </a:r>
            <a:r>
              <a:rPr lang="fr-FR" dirty="0" smtClean="0"/>
              <a:t>noms.</a:t>
            </a:r>
          </a:p>
          <a:p>
            <a:r>
              <a:rPr lang="fr-FR" dirty="0" smtClean="0"/>
              <a:t>Car PHP </a:t>
            </a:r>
            <a:r>
              <a:rPr lang="fr-FR" dirty="0"/>
              <a:t>suppose que vous utilisez des symboles du même espace de noms, ou bien un symbole du </a:t>
            </a:r>
            <a:r>
              <a:rPr lang="fr-FR" dirty="0" smtClean="0"/>
              <a:t>langage:</a:t>
            </a:r>
          </a:p>
          <a:p>
            <a:pPr lvl="1">
              <a:buFont typeface="Wingdings" charset="2"/>
              <a:buChar char="Ø"/>
            </a:pPr>
            <a:r>
              <a:rPr lang="fr-FR" dirty="0" smtClean="0"/>
              <a:t>Si nous utilisons un </a:t>
            </a:r>
            <a:r>
              <a:rPr lang="fr-FR" dirty="0"/>
              <a:t>symbole du scope global (mais pas interne à PHP</a:t>
            </a:r>
            <a:r>
              <a:rPr lang="fr-FR" dirty="0" smtClean="0"/>
              <a:t>), le nom  du </a:t>
            </a:r>
            <a:r>
              <a:rPr lang="fr-FR" dirty="0"/>
              <a:t>symbole </a:t>
            </a:r>
            <a:r>
              <a:rPr lang="fr-FR" dirty="0" smtClean="0"/>
              <a:t>est préfixé par "</a:t>
            </a:r>
            <a:r>
              <a:rPr lang="fr-FR" dirty="0"/>
              <a:t>::". </a:t>
            </a:r>
            <a:endParaRPr lang="fr-FR" dirty="0" smtClean="0"/>
          </a:p>
          <a:p>
            <a:pPr lvl="1">
              <a:buFont typeface="Wingdings" charset="2"/>
              <a:buChar char="Ø"/>
            </a:pPr>
            <a:r>
              <a:rPr lang="fr-FR" dirty="0" smtClean="0"/>
              <a:t>Si </a:t>
            </a:r>
            <a:r>
              <a:rPr lang="fr-FR" dirty="0"/>
              <a:t>nous utilisons </a:t>
            </a:r>
            <a:r>
              <a:rPr lang="fr-FR" dirty="0" smtClean="0"/>
              <a:t>un </a:t>
            </a:r>
            <a:r>
              <a:rPr lang="fr-FR" dirty="0"/>
              <a:t>symbole d'un autre espace de noms, il faut bien entendu préfixer votre symbole de l'espace de </a:t>
            </a:r>
            <a:r>
              <a:rPr lang="fr-FR" dirty="0" smtClean="0"/>
              <a:t>nom </a:t>
            </a:r>
            <a:r>
              <a:rPr lang="fr-FR" dirty="0"/>
              <a:t>complet</a:t>
            </a:r>
            <a:r>
              <a:rPr lang="fr-FR" dirty="0" smtClean="0"/>
              <a:t>.</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275</a:t>
            </a:fld>
            <a:endParaRPr lang="fr-FR"/>
          </a:p>
        </p:txBody>
      </p:sp>
    </p:spTree>
    <p:extLst>
      <p:ext uri="{BB962C8B-B14F-4D97-AF65-F5344CB8AC3E}">
        <p14:creationId xmlns:p14="http://schemas.microsoft.com/office/powerpoint/2010/main" val="422194384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a:t>
            </a:r>
            <a:r>
              <a:rPr lang="fr-FR" dirty="0" smtClean="0">
                <a:solidFill>
                  <a:schemeClr val="accent1"/>
                </a:solidFill>
              </a:rPr>
              <a:t>Noms : Exemples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solidFill>
                  <a:srgbClr val="4F81BD"/>
                </a:solidFill>
              </a:rPr>
              <a:t>Exemples </a:t>
            </a:r>
            <a:r>
              <a:rPr lang="fr-FR" dirty="0" smtClean="0">
                <a:solidFill>
                  <a:srgbClr val="4F81BD"/>
                </a:solidFill>
              </a:rPr>
              <a:t>d’utilisation : </a:t>
            </a:r>
            <a:r>
              <a:rPr lang="fr-FR" dirty="0" smtClean="0"/>
              <a:t>Reprenons </a:t>
            </a:r>
            <a:r>
              <a:rPr lang="fr-FR" dirty="0"/>
              <a:t>un contexte MVC assez simple pour illustrer une utilité possible des </a:t>
            </a:r>
            <a:r>
              <a:rPr lang="fr-FR" dirty="0" err="1"/>
              <a:t>namespaces</a:t>
            </a:r>
            <a:r>
              <a:rPr lang="fr-FR" dirty="0"/>
              <a:t>. </a:t>
            </a:r>
            <a:r>
              <a:rPr lang="fr-FR" dirty="0" smtClean="0"/>
              <a:t/>
            </a:r>
            <a:br>
              <a:rPr lang="fr-FR" dirty="0" smtClean="0"/>
            </a:br>
            <a:endParaRPr lang="fr-FR" dirty="0"/>
          </a:p>
          <a:p>
            <a:r>
              <a:rPr lang="fr-FR" dirty="0"/>
              <a:t> </a:t>
            </a:r>
            <a:r>
              <a:rPr lang="fr-FR" dirty="0" smtClean="0"/>
              <a:t>Ajoutons </a:t>
            </a:r>
            <a:r>
              <a:rPr lang="fr-FR" dirty="0"/>
              <a:t>à "</a:t>
            </a:r>
            <a:r>
              <a:rPr lang="fr-FR" dirty="0" err="1"/>
              <a:t>httpd.conf</a:t>
            </a:r>
            <a:r>
              <a:rPr lang="fr-FR" dirty="0"/>
              <a:t>" :</a:t>
            </a:r>
          </a:p>
          <a:p>
            <a:pPr marL="0" indent="0">
              <a:buNone/>
            </a:pPr>
            <a:r>
              <a:rPr lang="fr-FR" dirty="0" smtClean="0"/>
              <a:t>		&lt;</a:t>
            </a:r>
            <a:r>
              <a:rPr lang="fr-FR" dirty="0"/>
              <a:t>Directory "C:/Web/online/http/cours-</a:t>
            </a:r>
            <a:r>
              <a:rPr lang="fr-FR" dirty="0" err="1"/>
              <a:t>php</a:t>
            </a:r>
            <a:r>
              <a:rPr lang="fr-FR" dirty="0"/>
              <a:t>/</a:t>
            </a:r>
            <a:r>
              <a:rPr lang="fr-FR" dirty="0" err="1"/>
              <a:t>namespaces</a:t>
            </a:r>
            <a:r>
              <a:rPr lang="fr-FR" dirty="0"/>
              <a:t>"&gt;</a:t>
            </a:r>
          </a:p>
          <a:p>
            <a:pPr marL="0" indent="0">
              <a:buNone/>
            </a:pPr>
            <a:r>
              <a:rPr lang="fr-FR" dirty="0"/>
              <a:t>	</a:t>
            </a:r>
            <a:r>
              <a:rPr lang="fr-FR" dirty="0" smtClean="0"/>
              <a:t>		</a:t>
            </a:r>
            <a:r>
              <a:rPr lang="en-GB" dirty="0" err="1" smtClean="0"/>
              <a:t>AllowOverride</a:t>
            </a:r>
            <a:r>
              <a:rPr lang="en-GB" dirty="0" smtClean="0"/>
              <a:t> None</a:t>
            </a:r>
            <a:endParaRPr lang="fr-FR" dirty="0"/>
          </a:p>
          <a:p>
            <a:pPr marL="0" indent="0">
              <a:buNone/>
            </a:pPr>
            <a:r>
              <a:rPr lang="fr-FR" dirty="0"/>
              <a:t>	</a:t>
            </a:r>
            <a:r>
              <a:rPr lang="fr-FR" dirty="0" smtClean="0"/>
              <a:t>		</a:t>
            </a:r>
            <a:r>
              <a:rPr lang="en-GB" dirty="0" err="1" smtClean="0"/>
              <a:t>php_value</a:t>
            </a:r>
            <a:r>
              <a:rPr lang="en-GB" dirty="0" smtClean="0"/>
              <a:t> </a:t>
            </a:r>
            <a:r>
              <a:rPr lang="en-GB" dirty="0" err="1"/>
              <a:t>include_path</a:t>
            </a:r>
            <a:r>
              <a:rPr lang="en-GB" dirty="0"/>
              <a:t> ".;C:/Web/offline/sites/</a:t>
            </a:r>
            <a:r>
              <a:rPr lang="en-GB" dirty="0" err="1"/>
              <a:t>cours-php</a:t>
            </a:r>
            <a:r>
              <a:rPr lang="en-GB" dirty="0"/>
              <a:t>/</a:t>
            </a:r>
            <a:r>
              <a:rPr lang="en-GB" dirty="0" smtClean="0"/>
              <a:t>namespaces</a:t>
            </a:r>
            <a:r>
              <a:rPr lang="en-GB" dirty="0"/>
              <a:t>"</a:t>
            </a:r>
            <a:endParaRPr lang="fr-FR" dirty="0"/>
          </a:p>
          <a:p>
            <a:pPr marL="0" indent="0">
              <a:buNone/>
            </a:pPr>
            <a:r>
              <a:rPr lang="en-GB" dirty="0"/>
              <a:t>	</a:t>
            </a:r>
            <a:r>
              <a:rPr lang="en-GB" dirty="0" smtClean="0"/>
              <a:t>		</a:t>
            </a:r>
            <a:r>
              <a:rPr lang="en-GB" dirty="0" err="1" smtClean="0"/>
              <a:t>SetEnv</a:t>
            </a:r>
            <a:r>
              <a:rPr lang="en-GB" dirty="0" smtClean="0"/>
              <a:t> </a:t>
            </a:r>
            <a:r>
              <a:rPr lang="en-GB" dirty="0"/>
              <a:t>HTTP_ROOT /</a:t>
            </a:r>
            <a:r>
              <a:rPr lang="en-GB" dirty="0" err="1"/>
              <a:t>cours-php</a:t>
            </a:r>
            <a:r>
              <a:rPr lang="en-GB" dirty="0"/>
              <a:t>/namespaces</a:t>
            </a:r>
            <a:r>
              <a:rPr lang="en-GB" dirty="0" smtClean="0"/>
              <a:t>/</a:t>
            </a:r>
            <a:endParaRPr lang="fr-FR" dirty="0"/>
          </a:p>
          <a:p>
            <a:pPr marL="0" indent="0">
              <a:buNone/>
            </a:pPr>
            <a:r>
              <a:rPr lang="fr-FR" dirty="0"/>
              <a:t>	</a:t>
            </a:r>
            <a:r>
              <a:rPr lang="fr-FR" dirty="0" smtClean="0"/>
              <a:t>		</a:t>
            </a:r>
            <a:r>
              <a:rPr lang="en-GB" dirty="0" err="1" smtClean="0"/>
              <a:t>RewriteEngine</a:t>
            </a:r>
            <a:r>
              <a:rPr lang="en-GB" dirty="0" smtClean="0"/>
              <a:t> on</a:t>
            </a:r>
            <a:endParaRPr lang="fr-FR" dirty="0"/>
          </a:p>
          <a:p>
            <a:pPr marL="0" indent="0">
              <a:buNone/>
            </a:pPr>
            <a:r>
              <a:rPr lang="fr-FR" dirty="0"/>
              <a:t>	</a:t>
            </a:r>
            <a:r>
              <a:rPr lang="fr-FR" dirty="0" smtClean="0"/>
              <a:t>		</a:t>
            </a:r>
            <a:r>
              <a:rPr lang="en-GB" dirty="0" err="1" smtClean="0"/>
              <a:t>RewriteCond</a:t>
            </a:r>
            <a:r>
              <a:rPr lang="en-GB" dirty="0" smtClean="0"/>
              <a:t> </a:t>
            </a:r>
            <a:r>
              <a:rPr lang="en-GB" dirty="0"/>
              <a:t>%{REQUEST_URI} !\.(</a:t>
            </a:r>
            <a:r>
              <a:rPr lang="en-GB" dirty="0" err="1"/>
              <a:t>js|css|jpg|png|gif</a:t>
            </a:r>
            <a:r>
              <a:rPr lang="en-GB" dirty="0"/>
              <a:t>)</a:t>
            </a:r>
            <a:r>
              <a:rPr lang="en-GB" dirty="0" smtClean="0"/>
              <a:t>$</a:t>
            </a:r>
            <a:endParaRPr lang="fr-FR" dirty="0"/>
          </a:p>
          <a:p>
            <a:pPr marL="0" indent="0">
              <a:buNone/>
            </a:pPr>
            <a:r>
              <a:rPr lang="fr-FR" dirty="0"/>
              <a:t>	</a:t>
            </a:r>
            <a:r>
              <a:rPr lang="fr-FR" dirty="0" smtClean="0"/>
              <a:t>		</a:t>
            </a:r>
            <a:r>
              <a:rPr lang="en-GB" dirty="0" err="1" smtClean="0"/>
              <a:t>RewriteRule</a:t>
            </a:r>
            <a:r>
              <a:rPr lang="en-GB" dirty="0" smtClean="0"/>
              <a:t> </a:t>
            </a:r>
            <a:r>
              <a:rPr lang="en-GB" dirty="0"/>
              <a:t>.* </a:t>
            </a:r>
            <a:r>
              <a:rPr lang="en-GB" dirty="0" err="1" smtClean="0"/>
              <a:t>index.php</a:t>
            </a:r>
            <a:endParaRPr lang="en-GB" dirty="0" smtClean="0"/>
          </a:p>
          <a:p>
            <a:pPr marL="0" indent="0">
              <a:buNone/>
            </a:pPr>
            <a:r>
              <a:rPr lang="en-GB" dirty="0"/>
              <a:t>	</a:t>
            </a:r>
            <a:r>
              <a:rPr lang="en-GB" dirty="0" smtClean="0"/>
              <a:t>	 </a:t>
            </a:r>
            <a:r>
              <a:rPr lang="en-GB" dirty="0"/>
              <a:t>&lt;/Directory&gt; </a:t>
            </a:r>
            <a:r>
              <a:rPr lang="en-US" dirty="0"/>
              <a:t> </a:t>
            </a:r>
            <a:endParaRPr lang="fr-FR" dirty="0"/>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276</a:t>
            </a:fld>
            <a:endParaRPr lang="fr-FR"/>
          </a:p>
        </p:txBody>
      </p:sp>
    </p:spTree>
    <p:extLst>
      <p:ext uri="{BB962C8B-B14F-4D97-AF65-F5344CB8AC3E}">
        <p14:creationId xmlns:p14="http://schemas.microsoft.com/office/powerpoint/2010/main" val="257164447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 : Exemples</a:t>
            </a:r>
            <a:endParaRPr lang="fr-FR" dirty="0"/>
          </a:p>
        </p:txBody>
      </p:sp>
      <p:sp>
        <p:nvSpPr>
          <p:cNvPr id="3" name="Espace réservé du contenu 2"/>
          <p:cNvSpPr>
            <a:spLocks noGrp="1"/>
          </p:cNvSpPr>
          <p:nvPr>
            <p:ph idx="1"/>
          </p:nvPr>
        </p:nvSpPr>
        <p:spPr/>
        <p:txBody>
          <a:bodyPr>
            <a:normAutofit fontScale="47500" lnSpcReduction="20000"/>
          </a:bodyPr>
          <a:lstStyle/>
          <a:p>
            <a:r>
              <a:rPr lang="en-US" dirty="0"/>
              <a:t>controllers/</a:t>
            </a:r>
            <a:r>
              <a:rPr lang="en-US" dirty="0" err="1"/>
              <a:t>member.php</a:t>
            </a:r>
            <a:r>
              <a:rPr lang="en-US" dirty="0"/>
              <a:t> :</a:t>
            </a:r>
          </a:p>
          <a:p>
            <a:pPr marL="0" indent="0">
              <a:buNone/>
            </a:pPr>
            <a:r>
              <a:rPr lang="en-GB" dirty="0"/>
              <a:t>		namespace </a:t>
            </a:r>
            <a:r>
              <a:rPr lang="en-GB" dirty="0" err="1"/>
              <a:t>Cours</a:t>
            </a:r>
            <a:r>
              <a:rPr lang="en-GB" dirty="0"/>
              <a:t>::Controllers;</a:t>
            </a:r>
            <a:endParaRPr lang="fr-FR" dirty="0"/>
          </a:p>
          <a:p>
            <a:pPr marL="0" indent="0">
              <a:buNone/>
            </a:pPr>
            <a:r>
              <a:rPr lang="en-GB" dirty="0"/>
              <a:t>		class Member {</a:t>
            </a:r>
            <a:endParaRPr lang="fr-FR" dirty="0"/>
          </a:p>
          <a:p>
            <a:pPr marL="0" indent="0">
              <a:buNone/>
            </a:pPr>
            <a:r>
              <a:rPr lang="en-GB" dirty="0"/>
              <a:t>			</a:t>
            </a:r>
            <a:r>
              <a:rPr lang="fr-FR" dirty="0"/>
              <a:t>public </a:t>
            </a:r>
            <a:r>
              <a:rPr lang="fr-FR" dirty="0" err="1"/>
              <a:t>static</a:t>
            </a:r>
            <a:r>
              <a:rPr lang="fr-FR" dirty="0"/>
              <a:t> </a:t>
            </a:r>
            <a:r>
              <a:rPr lang="fr-FR" dirty="0" err="1"/>
              <a:t>function</a:t>
            </a:r>
            <a:r>
              <a:rPr lang="fr-FR" dirty="0"/>
              <a:t> </a:t>
            </a:r>
            <a:r>
              <a:rPr lang="fr-FR" dirty="0" err="1"/>
              <a:t>whoAmI</a:t>
            </a:r>
            <a:r>
              <a:rPr lang="fr-FR" dirty="0"/>
              <a:t>() {</a:t>
            </a:r>
          </a:p>
          <a:p>
            <a:pPr marL="0" indent="0">
              <a:buNone/>
            </a:pPr>
            <a:r>
              <a:rPr lang="fr-FR" dirty="0"/>
              <a:t>				return 'Je suis un Contrôleur';</a:t>
            </a:r>
          </a:p>
          <a:p>
            <a:pPr marL="0" indent="0">
              <a:buNone/>
            </a:pPr>
            <a:r>
              <a:rPr lang="fr-FR" dirty="0"/>
              <a:t>		</a:t>
            </a:r>
            <a:r>
              <a:rPr lang="fr-FR" dirty="0" smtClean="0"/>
              <a:t>	</a:t>
            </a:r>
            <a:r>
              <a:rPr lang="en-GB" dirty="0" smtClean="0"/>
              <a:t>}}</a:t>
            </a:r>
            <a:endParaRPr lang="en-US" dirty="0" smtClean="0"/>
          </a:p>
          <a:p>
            <a:r>
              <a:rPr lang="en-US" dirty="0" smtClean="0"/>
              <a:t>models</a:t>
            </a:r>
            <a:r>
              <a:rPr lang="en-US" dirty="0"/>
              <a:t>/</a:t>
            </a:r>
            <a:r>
              <a:rPr lang="en-US" dirty="0" err="1"/>
              <a:t>member.php</a:t>
            </a:r>
            <a:r>
              <a:rPr lang="en-US" dirty="0"/>
              <a:t> :</a:t>
            </a:r>
            <a:endParaRPr lang="fr-FR" dirty="0"/>
          </a:p>
          <a:p>
            <a:pPr marL="0" indent="0">
              <a:buNone/>
            </a:pPr>
            <a:r>
              <a:rPr lang="en-US" dirty="0"/>
              <a:t>	</a:t>
            </a:r>
            <a:r>
              <a:rPr lang="en-GB" dirty="0" smtClean="0"/>
              <a:t>namespace </a:t>
            </a:r>
            <a:r>
              <a:rPr lang="en-GB" dirty="0" err="1"/>
              <a:t>Cours</a:t>
            </a:r>
            <a:r>
              <a:rPr lang="en-GB" dirty="0"/>
              <a:t>::Models;</a:t>
            </a:r>
            <a:endParaRPr lang="fr-FR" dirty="0"/>
          </a:p>
          <a:p>
            <a:pPr marL="0" indent="0">
              <a:buNone/>
            </a:pPr>
            <a:r>
              <a:rPr lang="en-GB" dirty="0"/>
              <a:t>	</a:t>
            </a:r>
            <a:r>
              <a:rPr lang="en-GB" dirty="0" smtClean="0"/>
              <a:t>class </a:t>
            </a:r>
            <a:r>
              <a:rPr lang="en-GB" dirty="0"/>
              <a:t>Member </a:t>
            </a:r>
            <a:r>
              <a:rPr lang="en-GB" dirty="0" smtClean="0"/>
              <a:t>{</a:t>
            </a:r>
            <a:endParaRPr lang="fr-FR" dirty="0"/>
          </a:p>
          <a:p>
            <a:pPr marL="0" indent="0">
              <a:buNone/>
            </a:pPr>
            <a:r>
              <a:rPr lang="en-GB" dirty="0" smtClean="0"/>
              <a:t>		public </a:t>
            </a:r>
            <a:r>
              <a:rPr lang="en-GB" dirty="0"/>
              <a:t>static function </a:t>
            </a:r>
            <a:r>
              <a:rPr lang="en-GB" dirty="0" err="1"/>
              <a:t>whoAmI</a:t>
            </a:r>
            <a:r>
              <a:rPr lang="en-GB" dirty="0"/>
              <a:t>() </a:t>
            </a:r>
            <a:r>
              <a:rPr lang="en-GB" dirty="0" smtClean="0"/>
              <a:t>{</a:t>
            </a:r>
            <a:endParaRPr lang="fr-FR" dirty="0"/>
          </a:p>
          <a:p>
            <a:pPr marL="0" indent="0">
              <a:buNone/>
            </a:pPr>
            <a:r>
              <a:rPr lang="fr-FR" dirty="0"/>
              <a:t>	</a:t>
            </a:r>
            <a:r>
              <a:rPr lang="fr-FR" dirty="0" smtClean="0"/>
              <a:t>		</a:t>
            </a:r>
            <a:r>
              <a:rPr lang="en-GB" dirty="0" smtClean="0"/>
              <a:t>return </a:t>
            </a:r>
            <a:r>
              <a:rPr lang="en-GB" dirty="0"/>
              <a:t>'Je </a:t>
            </a:r>
            <a:r>
              <a:rPr lang="en-GB" dirty="0" err="1"/>
              <a:t>suis</a:t>
            </a:r>
            <a:r>
              <a:rPr lang="en-GB" dirty="0"/>
              <a:t> un </a:t>
            </a:r>
            <a:r>
              <a:rPr lang="en-GB" dirty="0" err="1"/>
              <a:t>Modèle</a:t>
            </a:r>
            <a:r>
              <a:rPr lang="en-GB" dirty="0"/>
              <a:t>';</a:t>
            </a:r>
            <a:endParaRPr lang="fr-FR" dirty="0"/>
          </a:p>
          <a:p>
            <a:pPr marL="0" indent="0">
              <a:buNone/>
            </a:pPr>
            <a:r>
              <a:rPr lang="en-GB" dirty="0"/>
              <a:t>	</a:t>
            </a:r>
            <a:r>
              <a:rPr lang="en-GB" dirty="0" smtClean="0"/>
              <a:t>		}}</a:t>
            </a:r>
            <a:endParaRPr lang="fr-FR" dirty="0"/>
          </a:p>
          <a:p>
            <a:r>
              <a:rPr lang="en-US" dirty="0"/>
              <a:t>views/</a:t>
            </a:r>
            <a:r>
              <a:rPr lang="en-US" dirty="0" err="1"/>
              <a:t>member.php</a:t>
            </a:r>
            <a:r>
              <a:rPr lang="en-US" dirty="0"/>
              <a:t> :</a:t>
            </a:r>
            <a:endParaRPr lang="fr-FR" dirty="0"/>
          </a:p>
          <a:p>
            <a:pPr marL="0" indent="0">
              <a:buNone/>
            </a:pPr>
            <a:r>
              <a:rPr lang="en-GB" dirty="0"/>
              <a:t>	</a:t>
            </a:r>
            <a:r>
              <a:rPr lang="en-GB" dirty="0" smtClean="0"/>
              <a:t>namespace </a:t>
            </a:r>
            <a:r>
              <a:rPr lang="en-GB" dirty="0" err="1"/>
              <a:t>Cours</a:t>
            </a:r>
            <a:r>
              <a:rPr lang="en-GB" dirty="0"/>
              <a:t>::Views;</a:t>
            </a:r>
            <a:endParaRPr lang="fr-FR" dirty="0"/>
          </a:p>
          <a:p>
            <a:pPr marL="0" indent="0">
              <a:buNone/>
            </a:pPr>
            <a:r>
              <a:rPr lang="en-GB" dirty="0"/>
              <a:t>	</a:t>
            </a:r>
            <a:r>
              <a:rPr lang="en-GB" dirty="0" smtClean="0"/>
              <a:t>class </a:t>
            </a:r>
            <a:r>
              <a:rPr lang="en-GB" dirty="0"/>
              <a:t>Member {</a:t>
            </a:r>
            <a:endParaRPr lang="fr-FR" dirty="0"/>
          </a:p>
          <a:p>
            <a:pPr marL="0" indent="0">
              <a:buNone/>
            </a:pPr>
            <a:r>
              <a:rPr lang="en-GB" dirty="0"/>
              <a:t>	</a:t>
            </a:r>
            <a:r>
              <a:rPr lang="en-GB" dirty="0" smtClean="0"/>
              <a:t>	public </a:t>
            </a:r>
            <a:r>
              <a:rPr lang="en-GB" dirty="0"/>
              <a:t>static function </a:t>
            </a:r>
            <a:r>
              <a:rPr lang="en-GB" dirty="0" err="1"/>
              <a:t>whoAmI</a:t>
            </a:r>
            <a:r>
              <a:rPr lang="en-GB" dirty="0"/>
              <a:t>() {</a:t>
            </a:r>
            <a:endParaRPr lang="fr-FR" dirty="0"/>
          </a:p>
          <a:p>
            <a:pPr marL="0" indent="0">
              <a:buNone/>
            </a:pPr>
            <a:r>
              <a:rPr lang="en-GB" dirty="0"/>
              <a:t>	</a:t>
            </a:r>
            <a:r>
              <a:rPr lang="en-GB" dirty="0" smtClean="0"/>
              <a:t>		</a:t>
            </a:r>
            <a:r>
              <a:rPr lang="fr-FR" dirty="0" smtClean="0"/>
              <a:t>return </a:t>
            </a:r>
            <a:r>
              <a:rPr lang="fr-FR" dirty="0"/>
              <a:t>'Je suis une Vue';</a:t>
            </a:r>
          </a:p>
          <a:p>
            <a:pPr marL="0" indent="0">
              <a:buNone/>
            </a:pPr>
            <a:r>
              <a:rPr lang="fr-FR" dirty="0"/>
              <a:t>	</a:t>
            </a:r>
            <a:r>
              <a:rPr lang="fr-FR" dirty="0" smtClean="0"/>
              <a:t>		</a:t>
            </a:r>
            <a:r>
              <a:rPr lang="en-GB" dirty="0" smtClean="0"/>
              <a:t>}}</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277</a:t>
            </a:fld>
            <a:endParaRPr lang="fr-FR"/>
          </a:p>
        </p:txBody>
      </p:sp>
    </p:spTree>
    <p:extLst>
      <p:ext uri="{BB962C8B-B14F-4D97-AF65-F5344CB8AC3E}">
        <p14:creationId xmlns:p14="http://schemas.microsoft.com/office/powerpoint/2010/main" val="261408165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 : Exemples</a:t>
            </a:r>
            <a:endParaRPr lang="fr-FR" dirty="0"/>
          </a:p>
        </p:txBody>
      </p:sp>
      <p:sp>
        <p:nvSpPr>
          <p:cNvPr id="3" name="Espace réservé du contenu 2"/>
          <p:cNvSpPr>
            <a:spLocks noGrp="1"/>
          </p:cNvSpPr>
          <p:nvPr>
            <p:ph idx="1"/>
          </p:nvPr>
        </p:nvSpPr>
        <p:spPr/>
        <p:txBody>
          <a:bodyPr>
            <a:normAutofit fontScale="47500" lnSpcReduction="20000"/>
          </a:bodyPr>
          <a:lstStyle/>
          <a:p>
            <a:r>
              <a:rPr lang="en-US" dirty="0"/>
              <a:t>index1.php :</a:t>
            </a:r>
            <a:endParaRPr lang="fr-FR" dirty="0"/>
          </a:p>
          <a:p>
            <a:pPr marL="0" indent="0">
              <a:buNone/>
            </a:pPr>
            <a:r>
              <a:rPr lang="en-GB" dirty="0"/>
              <a:t>	require 'models/</a:t>
            </a:r>
            <a:r>
              <a:rPr lang="en-GB" dirty="0" err="1"/>
              <a:t>member.php</a:t>
            </a:r>
            <a:r>
              <a:rPr lang="en-GB" dirty="0"/>
              <a:t>';</a:t>
            </a:r>
            <a:endParaRPr lang="fr-FR" dirty="0"/>
          </a:p>
          <a:p>
            <a:pPr marL="0" indent="0">
              <a:buNone/>
            </a:pPr>
            <a:r>
              <a:rPr lang="en-GB" dirty="0"/>
              <a:t>	require 'views/</a:t>
            </a:r>
            <a:r>
              <a:rPr lang="en-GB" dirty="0" err="1"/>
              <a:t>member.php</a:t>
            </a:r>
            <a:r>
              <a:rPr lang="en-GB" dirty="0"/>
              <a:t>';</a:t>
            </a:r>
            <a:endParaRPr lang="fr-FR" dirty="0"/>
          </a:p>
          <a:p>
            <a:pPr marL="0" indent="0">
              <a:buNone/>
            </a:pPr>
            <a:r>
              <a:rPr lang="en-GB" dirty="0"/>
              <a:t>	require 'controllers/</a:t>
            </a:r>
            <a:r>
              <a:rPr lang="en-GB" dirty="0" err="1"/>
              <a:t>member.php</a:t>
            </a:r>
            <a:r>
              <a:rPr lang="en-GB" dirty="0"/>
              <a:t>';</a:t>
            </a:r>
            <a:endParaRPr lang="fr-FR" dirty="0"/>
          </a:p>
          <a:p>
            <a:pPr marL="0" indent="0">
              <a:buNone/>
            </a:pPr>
            <a:r>
              <a:rPr lang="en-GB" dirty="0"/>
              <a:t>	header('Content-Type: text/html; charset=utf-8');</a:t>
            </a:r>
            <a:endParaRPr lang="fr-FR" dirty="0"/>
          </a:p>
          <a:p>
            <a:pPr marL="0" indent="0">
              <a:buNone/>
            </a:pPr>
            <a:r>
              <a:rPr lang="en-GB" dirty="0"/>
              <a:t>	echo </a:t>
            </a:r>
            <a:r>
              <a:rPr lang="en-GB" dirty="0" err="1"/>
              <a:t>Cours</a:t>
            </a:r>
            <a:r>
              <a:rPr lang="en-GB" dirty="0"/>
              <a:t>::Models::Member::</a:t>
            </a:r>
            <a:r>
              <a:rPr lang="en-GB" dirty="0" err="1"/>
              <a:t>whoAmI</a:t>
            </a:r>
            <a:r>
              <a:rPr lang="en-GB" dirty="0"/>
              <a:t>().'&lt;</a:t>
            </a:r>
            <a:r>
              <a:rPr lang="en-GB" dirty="0" err="1"/>
              <a:t>br</a:t>
            </a:r>
            <a:r>
              <a:rPr lang="en-GB" dirty="0"/>
              <a:t>/&gt;';</a:t>
            </a:r>
            <a:endParaRPr lang="fr-FR" dirty="0"/>
          </a:p>
          <a:p>
            <a:pPr marL="0" indent="0">
              <a:buNone/>
            </a:pPr>
            <a:r>
              <a:rPr lang="en-GB" dirty="0"/>
              <a:t>	echo </a:t>
            </a:r>
            <a:r>
              <a:rPr lang="en-GB" dirty="0" err="1"/>
              <a:t>Cours</a:t>
            </a:r>
            <a:r>
              <a:rPr lang="en-GB" dirty="0"/>
              <a:t>::Views::Member::</a:t>
            </a:r>
            <a:r>
              <a:rPr lang="en-GB" dirty="0" err="1"/>
              <a:t>whoAmI</a:t>
            </a:r>
            <a:r>
              <a:rPr lang="en-GB" dirty="0"/>
              <a:t>().'&lt;</a:t>
            </a:r>
            <a:r>
              <a:rPr lang="en-GB" dirty="0" err="1"/>
              <a:t>br</a:t>
            </a:r>
            <a:r>
              <a:rPr lang="en-GB" dirty="0"/>
              <a:t>/&gt;';</a:t>
            </a:r>
            <a:endParaRPr lang="fr-FR" dirty="0"/>
          </a:p>
          <a:p>
            <a:pPr marL="0" indent="0">
              <a:buNone/>
            </a:pPr>
            <a:r>
              <a:rPr lang="en-GB" dirty="0"/>
              <a:t>	echo </a:t>
            </a:r>
            <a:r>
              <a:rPr lang="en-GB" dirty="0" err="1"/>
              <a:t>Cours</a:t>
            </a:r>
            <a:r>
              <a:rPr lang="en-GB" dirty="0"/>
              <a:t>::Controllers::Member::</a:t>
            </a:r>
            <a:r>
              <a:rPr lang="en-GB" dirty="0" err="1"/>
              <a:t>whoAmI</a:t>
            </a:r>
            <a:r>
              <a:rPr lang="en-GB" dirty="0"/>
              <a:t>(); </a:t>
            </a:r>
            <a:endParaRPr lang="en-GB" dirty="0" smtClean="0"/>
          </a:p>
          <a:p>
            <a:r>
              <a:rPr lang="en-US" dirty="0"/>
              <a:t>index2.php :</a:t>
            </a:r>
            <a:endParaRPr lang="fr-FR" dirty="0"/>
          </a:p>
          <a:p>
            <a:pPr marL="0" indent="0">
              <a:buNone/>
            </a:pPr>
            <a:r>
              <a:rPr lang="en-GB" dirty="0"/>
              <a:t>	</a:t>
            </a:r>
            <a:r>
              <a:rPr lang="en-GB" dirty="0" smtClean="0"/>
              <a:t>require </a:t>
            </a:r>
            <a:r>
              <a:rPr lang="en-GB" dirty="0"/>
              <a:t>'models/</a:t>
            </a:r>
            <a:r>
              <a:rPr lang="en-GB" dirty="0" err="1"/>
              <a:t>member.php</a:t>
            </a:r>
            <a:r>
              <a:rPr lang="en-GB" dirty="0"/>
              <a:t>';</a:t>
            </a:r>
            <a:endParaRPr lang="fr-FR" dirty="0"/>
          </a:p>
          <a:p>
            <a:pPr marL="0" indent="0">
              <a:buNone/>
            </a:pPr>
            <a:r>
              <a:rPr lang="en-GB" dirty="0"/>
              <a:t>	</a:t>
            </a:r>
            <a:r>
              <a:rPr lang="en-GB" dirty="0" smtClean="0"/>
              <a:t>require </a:t>
            </a:r>
            <a:r>
              <a:rPr lang="en-GB" dirty="0"/>
              <a:t>'views/</a:t>
            </a:r>
            <a:r>
              <a:rPr lang="en-GB" dirty="0" err="1"/>
              <a:t>member.php</a:t>
            </a:r>
            <a:r>
              <a:rPr lang="en-GB" dirty="0"/>
              <a:t>';</a:t>
            </a:r>
            <a:endParaRPr lang="fr-FR" dirty="0"/>
          </a:p>
          <a:p>
            <a:pPr marL="0" indent="0">
              <a:buNone/>
            </a:pPr>
            <a:r>
              <a:rPr lang="en-GB" dirty="0"/>
              <a:t>	</a:t>
            </a:r>
            <a:r>
              <a:rPr lang="en-GB" dirty="0" smtClean="0"/>
              <a:t>require </a:t>
            </a:r>
            <a:r>
              <a:rPr lang="en-GB" dirty="0"/>
              <a:t>'controllers/</a:t>
            </a:r>
            <a:r>
              <a:rPr lang="en-GB" dirty="0" err="1"/>
              <a:t>member.php</a:t>
            </a:r>
            <a:r>
              <a:rPr lang="en-GB" dirty="0"/>
              <a:t>'; </a:t>
            </a:r>
            <a:endParaRPr lang="fr-FR" dirty="0"/>
          </a:p>
          <a:p>
            <a:pPr marL="0" indent="0">
              <a:buNone/>
            </a:pPr>
            <a:r>
              <a:rPr lang="en-GB" dirty="0"/>
              <a:t>	</a:t>
            </a:r>
            <a:r>
              <a:rPr lang="en-GB" dirty="0" smtClean="0"/>
              <a:t>use </a:t>
            </a:r>
            <a:r>
              <a:rPr lang="en-GB" dirty="0" err="1"/>
              <a:t>Cours</a:t>
            </a:r>
            <a:r>
              <a:rPr lang="en-GB" dirty="0"/>
              <a:t>::Models;</a:t>
            </a:r>
            <a:endParaRPr lang="fr-FR" dirty="0"/>
          </a:p>
          <a:p>
            <a:pPr marL="0" indent="0">
              <a:buNone/>
            </a:pPr>
            <a:r>
              <a:rPr lang="en-GB" dirty="0"/>
              <a:t>	</a:t>
            </a:r>
            <a:r>
              <a:rPr lang="en-GB" dirty="0" smtClean="0"/>
              <a:t>use </a:t>
            </a:r>
            <a:r>
              <a:rPr lang="en-GB" dirty="0" err="1"/>
              <a:t>Cours</a:t>
            </a:r>
            <a:r>
              <a:rPr lang="en-GB" dirty="0"/>
              <a:t>::Views;</a:t>
            </a:r>
            <a:endParaRPr lang="fr-FR" dirty="0"/>
          </a:p>
          <a:p>
            <a:pPr marL="0" indent="0">
              <a:buNone/>
            </a:pPr>
            <a:r>
              <a:rPr lang="en-GB" dirty="0"/>
              <a:t>	</a:t>
            </a:r>
            <a:r>
              <a:rPr lang="en-GB" dirty="0" smtClean="0"/>
              <a:t>use </a:t>
            </a:r>
            <a:r>
              <a:rPr lang="en-GB" dirty="0" err="1"/>
              <a:t>Cours</a:t>
            </a:r>
            <a:r>
              <a:rPr lang="en-GB" dirty="0"/>
              <a:t>::Controllers;</a:t>
            </a:r>
            <a:endParaRPr lang="fr-FR" dirty="0"/>
          </a:p>
          <a:p>
            <a:pPr marL="0" indent="0">
              <a:buNone/>
            </a:pPr>
            <a:r>
              <a:rPr lang="en-GB" dirty="0"/>
              <a:t>	</a:t>
            </a:r>
            <a:r>
              <a:rPr lang="en-GB" dirty="0" smtClean="0"/>
              <a:t>header</a:t>
            </a:r>
            <a:r>
              <a:rPr lang="en-GB" dirty="0"/>
              <a:t>('Content-Type: text/html; charset=utf-8');</a:t>
            </a:r>
            <a:endParaRPr lang="fr-FR" dirty="0"/>
          </a:p>
          <a:p>
            <a:pPr marL="0" indent="0">
              <a:buNone/>
            </a:pPr>
            <a:r>
              <a:rPr lang="en-GB" dirty="0"/>
              <a:t>	</a:t>
            </a:r>
            <a:r>
              <a:rPr lang="en-GB" dirty="0" smtClean="0"/>
              <a:t>echo </a:t>
            </a:r>
            <a:r>
              <a:rPr lang="en-GB" dirty="0"/>
              <a:t>Models::Member::</a:t>
            </a:r>
            <a:r>
              <a:rPr lang="en-GB" dirty="0" err="1"/>
              <a:t>whoAmI</a:t>
            </a:r>
            <a:r>
              <a:rPr lang="en-GB" dirty="0"/>
              <a:t>().'&lt;</a:t>
            </a:r>
            <a:r>
              <a:rPr lang="en-GB" dirty="0" err="1"/>
              <a:t>br</a:t>
            </a:r>
            <a:r>
              <a:rPr lang="en-GB" dirty="0"/>
              <a:t>/&gt;';</a:t>
            </a:r>
            <a:endParaRPr lang="fr-FR" dirty="0"/>
          </a:p>
          <a:p>
            <a:pPr marL="0" indent="0">
              <a:buNone/>
            </a:pPr>
            <a:r>
              <a:rPr lang="en-GB" dirty="0"/>
              <a:t>	</a:t>
            </a:r>
            <a:r>
              <a:rPr lang="en-GB" dirty="0" smtClean="0"/>
              <a:t>echo </a:t>
            </a:r>
            <a:r>
              <a:rPr lang="en-GB" dirty="0"/>
              <a:t>Views::Member::</a:t>
            </a:r>
            <a:r>
              <a:rPr lang="en-GB" dirty="0" err="1"/>
              <a:t>whoAmI</a:t>
            </a:r>
            <a:r>
              <a:rPr lang="en-GB" dirty="0"/>
              <a:t>().'&lt;</a:t>
            </a:r>
            <a:r>
              <a:rPr lang="en-GB" dirty="0" err="1"/>
              <a:t>br</a:t>
            </a:r>
            <a:r>
              <a:rPr lang="en-GB" dirty="0"/>
              <a:t>/&gt;';</a:t>
            </a:r>
            <a:endParaRPr lang="fr-FR" dirty="0"/>
          </a:p>
          <a:p>
            <a:pPr marL="0" indent="0">
              <a:buNone/>
            </a:pPr>
            <a:r>
              <a:rPr lang="fr-FR" dirty="0"/>
              <a:t>	</a:t>
            </a:r>
            <a:r>
              <a:rPr lang="fr-FR" dirty="0" err="1" smtClean="0"/>
              <a:t>echo</a:t>
            </a:r>
            <a:r>
              <a:rPr lang="fr-FR" dirty="0" smtClean="0"/>
              <a:t> </a:t>
            </a:r>
            <a:r>
              <a:rPr lang="fr-FR" dirty="0" err="1"/>
              <a:t>Controllers</a:t>
            </a:r>
            <a:r>
              <a:rPr lang="fr-FR" dirty="0"/>
              <a:t>::</a:t>
            </a:r>
            <a:r>
              <a:rPr lang="fr-FR" dirty="0" err="1"/>
              <a:t>Member</a:t>
            </a:r>
            <a:r>
              <a:rPr lang="fr-FR" dirty="0"/>
              <a:t>::</a:t>
            </a:r>
            <a:r>
              <a:rPr lang="fr-FR" dirty="0" err="1"/>
              <a:t>whoAmI</a:t>
            </a: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278</a:t>
            </a:fld>
            <a:endParaRPr lang="fr-FR"/>
          </a:p>
        </p:txBody>
      </p:sp>
    </p:spTree>
    <p:extLst>
      <p:ext uri="{BB962C8B-B14F-4D97-AF65-F5344CB8AC3E}">
        <p14:creationId xmlns:p14="http://schemas.microsoft.com/office/powerpoint/2010/main" val="277248310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Les Espaces de Noms : Exemples</a:t>
            </a:r>
            <a:endParaRPr lang="fr-FR" dirty="0"/>
          </a:p>
        </p:txBody>
      </p:sp>
      <p:sp>
        <p:nvSpPr>
          <p:cNvPr id="3" name="Espace réservé du contenu 2"/>
          <p:cNvSpPr>
            <a:spLocks noGrp="1"/>
          </p:cNvSpPr>
          <p:nvPr>
            <p:ph idx="1"/>
          </p:nvPr>
        </p:nvSpPr>
        <p:spPr/>
        <p:txBody>
          <a:bodyPr>
            <a:normAutofit fontScale="55000" lnSpcReduction="20000"/>
          </a:bodyPr>
          <a:lstStyle/>
          <a:p>
            <a:r>
              <a:rPr lang="en-US" dirty="0"/>
              <a:t>index3.php :</a:t>
            </a:r>
            <a:endParaRPr lang="fr-FR" dirty="0"/>
          </a:p>
          <a:p>
            <a:pPr marL="0" indent="0">
              <a:buNone/>
            </a:pPr>
            <a:r>
              <a:rPr lang="en-GB" dirty="0"/>
              <a:t>	</a:t>
            </a:r>
            <a:r>
              <a:rPr lang="en-GB" dirty="0" smtClean="0"/>
              <a:t>require </a:t>
            </a:r>
            <a:r>
              <a:rPr lang="en-GB" dirty="0"/>
              <a:t>'models/</a:t>
            </a:r>
            <a:r>
              <a:rPr lang="en-GB" dirty="0" err="1"/>
              <a:t>member.php</a:t>
            </a:r>
            <a:r>
              <a:rPr lang="en-GB" dirty="0"/>
              <a:t>';</a:t>
            </a:r>
            <a:endParaRPr lang="fr-FR" dirty="0"/>
          </a:p>
          <a:p>
            <a:pPr marL="0" indent="0">
              <a:buNone/>
            </a:pPr>
            <a:r>
              <a:rPr lang="en-GB" dirty="0"/>
              <a:t>	</a:t>
            </a:r>
            <a:r>
              <a:rPr lang="en-GB" dirty="0" smtClean="0"/>
              <a:t>require </a:t>
            </a:r>
            <a:r>
              <a:rPr lang="en-GB" dirty="0"/>
              <a:t>'views/</a:t>
            </a:r>
            <a:r>
              <a:rPr lang="en-GB" dirty="0" err="1"/>
              <a:t>member.php</a:t>
            </a:r>
            <a:r>
              <a:rPr lang="en-GB" dirty="0"/>
              <a:t>';</a:t>
            </a:r>
            <a:endParaRPr lang="fr-FR" dirty="0"/>
          </a:p>
          <a:p>
            <a:pPr marL="0" indent="0">
              <a:buNone/>
            </a:pPr>
            <a:r>
              <a:rPr lang="en-GB" dirty="0"/>
              <a:t>	</a:t>
            </a:r>
            <a:r>
              <a:rPr lang="en-GB" dirty="0" smtClean="0"/>
              <a:t>require </a:t>
            </a:r>
            <a:r>
              <a:rPr lang="en-GB" dirty="0"/>
              <a:t>'controllers/</a:t>
            </a:r>
            <a:r>
              <a:rPr lang="en-GB" dirty="0" err="1"/>
              <a:t>member.php</a:t>
            </a:r>
            <a:r>
              <a:rPr lang="en-GB" dirty="0"/>
              <a:t>'; </a:t>
            </a:r>
            <a:endParaRPr lang="fr-FR" dirty="0"/>
          </a:p>
          <a:p>
            <a:pPr marL="0" indent="0">
              <a:buNone/>
            </a:pPr>
            <a:r>
              <a:rPr lang="en-GB" dirty="0"/>
              <a:t>	</a:t>
            </a:r>
            <a:r>
              <a:rPr lang="en-GB" dirty="0" smtClean="0"/>
              <a:t>use </a:t>
            </a:r>
            <a:r>
              <a:rPr lang="en-GB" dirty="0" err="1"/>
              <a:t>Cours</a:t>
            </a:r>
            <a:r>
              <a:rPr lang="en-GB" dirty="0"/>
              <a:t>::Models as M;</a:t>
            </a:r>
            <a:endParaRPr lang="fr-FR" dirty="0"/>
          </a:p>
          <a:p>
            <a:pPr marL="0" indent="0">
              <a:buNone/>
            </a:pPr>
            <a:r>
              <a:rPr lang="en-GB" dirty="0"/>
              <a:t>	</a:t>
            </a:r>
            <a:r>
              <a:rPr lang="en-GB" dirty="0" smtClean="0"/>
              <a:t>use </a:t>
            </a:r>
            <a:r>
              <a:rPr lang="en-GB" dirty="0" err="1"/>
              <a:t>Cours</a:t>
            </a:r>
            <a:r>
              <a:rPr lang="en-GB" dirty="0"/>
              <a:t>::Views as V;</a:t>
            </a:r>
            <a:endParaRPr lang="fr-FR" dirty="0"/>
          </a:p>
          <a:p>
            <a:pPr marL="0" indent="0">
              <a:buNone/>
            </a:pPr>
            <a:r>
              <a:rPr lang="en-GB" dirty="0"/>
              <a:t>	</a:t>
            </a:r>
            <a:r>
              <a:rPr lang="en-GB" dirty="0" smtClean="0"/>
              <a:t>use </a:t>
            </a:r>
            <a:r>
              <a:rPr lang="en-GB" dirty="0" err="1"/>
              <a:t>Cours</a:t>
            </a:r>
            <a:r>
              <a:rPr lang="en-GB" dirty="0"/>
              <a:t>::Controllers as C;</a:t>
            </a:r>
            <a:endParaRPr lang="fr-FR" dirty="0"/>
          </a:p>
          <a:p>
            <a:pPr marL="0" indent="0">
              <a:buNone/>
            </a:pPr>
            <a:r>
              <a:rPr lang="en-GB" dirty="0"/>
              <a:t>	</a:t>
            </a:r>
            <a:r>
              <a:rPr lang="en-GB" dirty="0" smtClean="0"/>
              <a:t>header</a:t>
            </a:r>
            <a:r>
              <a:rPr lang="en-GB" dirty="0"/>
              <a:t>('Content-Type: text/html; charset=utf-8');</a:t>
            </a:r>
            <a:endParaRPr lang="fr-FR" dirty="0"/>
          </a:p>
          <a:p>
            <a:pPr marL="0" indent="0">
              <a:buNone/>
            </a:pPr>
            <a:r>
              <a:rPr lang="en-GB" dirty="0"/>
              <a:t>	</a:t>
            </a:r>
            <a:r>
              <a:rPr lang="en-GB" dirty="0" smtClean="0"/>
              <a:t>echo </a:t>
            </a:r>
            <a:r>
              <a:rPr lang="en-GB" dirty="0"/>
              <a:t>M::Member::</a:t>
            </a:r>
            <a:r>
              <a:rPr lang="en-GB" dirty="0" err="1"/>
              <a:t>whoAmI</a:t>
            </a:r>
            <a:r>
              <a:rPr lang="en-GB" dirty="0"/>
              <a:t>().'&lt;</a:t>
            </a:r>
            <a:r>
              <a:rPr lang="en-GB" dirty="0" err="1"/>
              <a:t>br</a:t>
            </a:r>
            <a:r>
              <a:rPr lang="en-GB" dirty="0"/>
              <a:t>/&gt;';</a:t>
            </a:r>
            <a:endParaRPr lang="fr-FR" dirty="0"/>
          </a:p>
          <a:p>
            <a:pPr marL="0" indent="0">
              <a:buNone/>
            </a:pPr>
            <a:r>
              <a:rPr lang="en-GB" dirty="0"/>
              <a:t>	</a:t>
            </a:r>
            <a:r>
              <a:rPr lang="en-GB" dirty="0" smtClean="0"/>
              <a:t>echo </a:t>
            </a:r>
            <a:r>
              <a:rPr lang="en-GB" dirty="0"/>
              <a:t>V::Member::</a:t>
            </a:r>
            <a:r>
              <a:rPr lang="en-GB" dirty="0" err="1"/>
              <a:t>whoAmI</a:t>
            </a:r>
            <a:r>
              <a:rPr lang="en-GB" dirty="0"/>
              <a:t>().'&lt;</a:t>
            </a:r>
            <a:r>
              <a:rPr lang="en-GB" dirty="0" err="1"/>
              <a:t>br</a:t>
            </a:r>
            <a:r>
              <a:rPr lang="en-GB" dirty="0"/>
              <a:t>/&gt;';</a:t>
            </a:r>
            <a:endParaRPr lang="fr-FR" dirty="0"/>
          </a:p>
          <a:p>
            <a:pPr marL="0" indent="0">
              <a:buNone/>
            </a:pPr>
            <a:r>
              <a:rPr lang="en-GB" dirty="0"/>
              <a:t>	</a:t>
            </a:r>
            <a:r>
              <a:rPr lang="fr-FR" dirty="0" err="1" smtClean="0"/>
              <a:t>echo</a:t>
            </a:r>
            <a:r>
              <a:rPr lang="fr-FR" dirty="0" smtClean="0"/>
              <a:t> </a:t>
            </a:r>
            <a:r>
              <a:rPr lang="fr-FR" dirty="0"/>
              <a:t>C::</a:t>
            </a:r>
            <a:r>
              <a:rPr lang="fr-FR" dirty="0" err="1"/>
              <a:t>Member</a:t>
            </a:r>
            <a:r>
              <a:rPr lang="fr-FR" dirty="0"/>
              <a:t>::</a:t>
            </a:r>
            <a:r>
              <a:rPr lang="fr-FR" dirty="0" err="1"/>
              <a:t>whoAmI</a:t>
            </a:r>
            <a:r>
              <a:rPr lang="fr-FR" dirty="0"/>
              <a:t>(); </a:t>
            </a:r>
            <a:endParaRPr lang="fr-FR" dirty="0" smtClean="0"/>
          </a:p>
          <a:p>
            <a:pPr marL="0" indent="0">
              <a:buNone/>
            </a:pPr>
            <a:endParaRPr lang="fr-FR" dirty="0"/>
          </a:p>
          <a:p>
            <a:r>
              <a:rPr lang="fr-FR" dirty="0"/>
              <a:t>L’exécution de </a:t>
            </a:r>
            <a:r>
              <a:rPr lang="fr-FR" dirty="0" smtClean="0"/>
              <a:t>ces codes affichent tous</a:t>
            </a:r>
            <a:r>
              <a:rPr lang="fr-FR" dirty="0"/>
              <a:t> </a:t>
            </a:r>
            <a:r>
              <a:rPr lang="fr-FR" dirty="0" smtClean="0"/>
              <a:t>:</a:t>
            </a:r>
          </a:p>
          <a:p>
            <a:pPr lvl="1">
              <a:buFont typeface="Wingdings" charset="2"/>
              <a:buChar char="Ø"/>
            </a:pPr>
            <a:r>
              <a:rPr lang="fr-FR" dirty="0" smtClean="0"/>
              <a:t>Je </a:t>
            </a:r>
            <a:r>
              <a:rPr lang="fr-FR" dirty="0"/>
              <a:t>suis un </a:t>
            </a:r>
            <a:r>
              <a:rPr lang="fr-FR" dirty="0" smtClean="0"/>
              <a:t>Modèle</a:t>
            </a:r>
          </a:p>
          <a:p>
            <a:pPr lvl="1">
              <a:buFont typeface="Wingdings" charset="2"/>
              <a:buChar char="Ø"/>
            </a:pPr>
            <a:r>
              <a:rPr lang="fr-FR" dirty="0" smtClean="0"/>
              <a:t>Je </a:t>
            </a:r>
            <a:r>
              <a:rPr lang="fr-FR" dirty="0"/>
              <a:t>suis une </a:t>
            </a:r>
            <a:r>
              <a:rPr lang="fr-FR" dirty="0" smtClean="0"/>
              <a:t>Vue</a:t>
            </a:r>
          </a:p>
          <a:p>
            <a:pPr lvl="1">
              <a:buFont typeface="Wingdings" charset="2"/>
              <a:buChar char="Ø"/>
            </a:pPr>
            <a:r>
              <a:rPr lang="fr-FR" dirty="0" smtClean="0"/>
              <a:t>Je </a:t>
            </a:r>
            <a:r>
              <a:rPr lang="fr-FR" dirty="0"/>
              <a:t>suis un Contrôleur</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279</a:t>
            </a:fld>
            <a:endParaRPr lang="fr-FR"/>
          </a:p>
        </p:txBody>
      </p:sp>
    </p:spTree>
    <p:extLst>
      <p:ext uri="{BB962C8B-B14F-4D97-AF65-F5344CB8AC3E}">
        <p14:creationId xmlns:p14="http://schemas.microsoft.com/office/powerpoint/2010/main" val="317664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a:t>
            </a:r>
            <a:br>
              <a:rPr lang="fr-FR" b="1" dirty="0">
                <a:solidFill>
                  <a:srgbClr val="4F81BD"/>
                </a:solidFill>
              </a:rPr>
            </a:br>
            <a:r>
              <a:rPr lang="fr-FR" b="1" dirty="0">
                <a:solidFill>
                  <a:srgbClr val="4F81BD"/>
                </a:solidFill>
              </a:rPr>
              <a:t>Les Tables</a:t>
            </a:r>
            <a:endParaRPr lang="fr-FR" dirty="0"/>
          </a:p>
        </p:txBody>
      </p:sp>
      <p:sp>
        <p:nvSpPr>
          <p:cNvPr id="3" name="Espace réservé du contenu 2"/>
          <p:cNvSpPr>
            <a:spLocks noGrp="1"/>
          </p:cNvSpPr>
          <p:nvPr>
            <p:ph idx="1"/>
          </p:nvPr>
        </p:nvSpPr>
        <p:spPr/>
        <p:txBody>
          <a:bodyPr>
            <a:normAutofit fontScale="55000" lnSpcReduction="20000"/>
          </a:bodyPr>
          <a:lstStyle/>
          <a:p>
            <a:r>
              <a:rPr lang="fr-FR" sz="5100" dirty="0" smtClean="0"/>
              <a:t>L’affichage de la table précédente par l’instruction :</a:t>
            </a:r>
            <a:br>
              <a:rPr lang="fr-FR" sz="5100" dirty="0" smtClean="0"/>
            </a:br>
            <a:r>
              <a:rPr lang="fr-FR" sz="5100" dirty="0" err="1" smtClean="0"/>
              <a:t>print_r</a:t>
            </a:r>
            <a:r>
              <a:rPr lang="fr-FR" sz="5100" dirty="0" smtClean="0"/>
              <a:t>($famille) donne : </a:t>
            </a:r>
          </a:p>
          <a:p>
            <a:pPr marL="0" indent="0">
              <a:buNone/>
            </a:pPr>
            <a:endParaRPr lang="fr-FR" dirty="0" smtClean="0"/>
          </a:p>
          <a:p>
            <a:pPr marL="0" indent="0">
              <a:buNone/>
            </a:pPr>
            <a:r>
              <a:rPr lang="fr-FR" dirty="0"/>
              <a:t>	</a:t>
            </a:r>
            <a:r>
              <a:rPr lang="fr-FR" dirty="0" err="1" smtClean="0"/>
              <a:t>Array</a:t>
            </a:r>
            <a:r>
              <a:rPr lang="fr-FR" dirty="0"/>
              <a:t>	</a:t>
            </a:r>
            <a:r>
              <a:rPr lang="fr-FR" dirty="0" smtClean="0"/>
              <a:t>(	[</a:t>
            </a:r>
            <a:r>
              <a:rPr lang="fr-FR" dirty="0"/>
              <a:t>Audibert] =&gt; </a:t>
            </a:r>
            <a:r>
              <a:rPr lang="fr-FR" dirty="0" err="1" smtClean="0"/>
              <a:t>Array</a:t>
            </a:r>
            <a:r>
              <a:rPr lang="fr-FR" dirty="0" smtClean="0"/>
              <a:t>( </a:t>
            </a:r>
            <a:endParaRPr lang="en-GB" dirty="0"/>
          </a:p>
          <a:p>
            <a:pPr marL="0" indent="0">
              <a:buNone/>
            </a:pPr>
            <a:r>
              <a:rPr lang="fr-FR" dirty="0" smtClean="0"/>
              <a:t>						[</a:t>
            </a:r>
            <a:r>
              <a:rPr lang="fr-FR" dirty="0"/>
              <a:t>0] =&gt; Pierre </a:t>
            </a:r>
            <a:endParaRPr lang="en-GB" dirty="0"/>
          </a:p>
          <a:p>
            <a:pPr marL="0" indent="0">
              <a:buNone/>
            </a:pPr>
            <a:r>
              <a:rPr lang="fr-FR" dirty="0" smtClean="0"/>
              <a:t>						[</a:t>
            </a:r>
            <a:r>
              <a:rPr lang="fr-FR" dirty="0"/>
              <a:t>1] =&gt; Louis </a:t>
            </a:r>
            <a:endParaRPr lang="en-GB" dirty="0"/>
          </a:p>
          <a:p>
            <a:pPr marL="0" indent="0">
              <a:buNone/>
            </a:pPr>
            <a:r>
              <a:rPr lang="fr-FR" dirty="0" smtClean="0"/>
              <a:t>						[</a:t>
            </a:r>
            <a:r>
              <a:rPr lang="fr-FR" dirty="0"/>
              <a:t>2] =&gt; </a:t>
            </a:r>
            <a:r>
              <a:rPr lang="fr-FR" dirty="0" smtClean="0"/>
              <a:t>Mégane)</a:t>
            </a:r>
            <a:endParaRPr lang="en-GB" dirty="0"/>
          </a:p>
          <a:p>
            <a:pPr marL="0" indent="0">
              <a:buNone/>
            </a:pPr>
            <a:r>
              <a:rPr lang="fr-FR" dirty="0" smtClean="0"/>
              <a:t>		 		[</a:t>
            </a:r>
            <a:r>
              <a:rPr lang="fr-FR" dirty="0" err="1"/>
              <a:t>Azoulay</a:t>
            </a:r>
            <a:r>
              <a:rPr lang="fr-FR" dirty="0"/>
              <a:t>] =&gt; </a:t>
            </a:r>
            <a:r>
              <a:rPr lang="fr-FR" dirty="0" err="1" smtClean="0"/>
              <a:t>Array</a:t>
            </a:r>
            <a:r>
              <a:rPr lang="fr-FR" dirty="0" smtClean="0"/>
              <a:t>(</a:t>
            </a:r>
            <a:endParaRPr lang="en-GB" dirty="0"/>
          </a:p>
          <a:p>
            <a:pPr marL="0" indent="0">
              <a:buNone/>
            </a:pPr>
            <a:r>
              <a:rPr lang="fr-FR" dirty="0" smtClean="0"/>
              <a:t>						[</a:t>
            </a:r>
            <a:r>
              <a:rPr lang="fr-FR" dirty="0"/>
              <a:t>0] =&gt; </a:t>
            </a:r>
            <a:r>
              <a:rPr lang="fr-FR" dirty="0" smtClean="0"/>
              <a:t>Paul</a:t>
            </a:r>
          </a:p>
          <a:p>
            <a:pPr marL="0" indent="0">
              <a:buNone/>
            </a:pPr>
            <a:r>
              <a:rPr lang="fr-FR" dirty="0"/>
              <a:t>	</a:t>
            </a:r>
            <a:r>
              <a:rPr lang="fr-FR" dirty="0" smtClean="0"/>
              <a:t>					</a:t>
            </a:r>
            <a:r>
              <a:rPr lang="fr-FR" dirty="0"/>
              <a:t>[1] =&gt; </a:t>
            </a:r>
            <a:r>
              <a:rPr lang="fr-FR" dirty="0" smtClean="0"/>
              <a:t>Sophie)</a:t>
            </a:r>
            <a:endParaRPr lang="en-GB" dirty="0"/>
          </a:p>
          <a:p>
            <a:pPr marL="0" indent="0">
              <a:buNone/>
            </a:pPr>
            <a:r>
              <a:rPr lang="fr-FR" dirty="0" smtClean="0"/>
              <a:t>				[</a:t>
            </a:r>
            <a:r>
              <a:rPr lang="fr-FR" dirty="0"/>
              <a:t>Bruneau] =&gt; </a:t>
            </a:r>
            <a:r>
              <a:rPr lang="fr-FR" dirty="0" err="1" smtClean="0"/>
              <a:t>Array</a:t>
            </a:r>
            <a:r>
              <a:rPr lang="fr-FR" dirty="0" smtClean="0"/>
              <a:t>(</a:t>
            </a:r>
            <a:endParaRPr lang="en-GB" dirty="0"/>
          </a:p>
          <a:p>
            <a:pPr marL="0" indent="0">
              <a:buNone/>
            </a:pPr>
            <a:r>
              <a:rPr lang="fr-FR" dirty="0" smtClean="0"/>
              <a:t>						[</a:t>
            </a:r>
            <a:r>
              <a:rPr lang="fr-FR" dirty="0"/>
              <a:t>0] =&gt; Hélène </a:t>
            </a:r>
            <a:endParaRPr lang="en-GB" dirty="0"/>
          </a:p>
          <a:p>
            <a:pPr marL="0" indent="0">
              <a:buNone/>
            </a:pPr>
            <a:r>
              <a:rPr lang="fr-FR" dirty="0" smtClean="0"/>
              <a:t>						[</a:t>
            </a:r>
            <a:r>
              <a:rPr lang="fr-FR" dirty="0"/>
              <a:t>1] =&gt; Chloé </a:t>
            </a:r>
            <a:endParaRPr lang="en-GB" dirty="0"/>
          </a:p>
          <a:p>
            <a:pPr marL="0" indent="0">
              <a:buNone/>
            </a:pPr>
            <a:r>
              <a:rPr lang="fr-FR" dirty="0" smtClean="0"/>
              <a:t>						[</a:t>
            </a:r>
            <a:r>
              <a:rPr lang="fr-FR" dirty="0"/>
              <a:t>2] =&gt; </a:t>
            </a:r>
            <a:r>
              <a:rPr lang="fr-FR" dirty="0" smtClean="0"/>
              <a:t>Audrey))</a:t>
            </a: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a:t>
            </a:fld>
            <a:endParaRPr lang="fr-FR"/>
          </a:p>
        </p:txBody>
      </p:sp>
    </p:spTree>
    <p:extLst>
      <p:ext uri="{BB962C8B-B14F-4D97-AF65-F5344CB8AC3E}">
        <p14:creationId xmlns:p14="http://schemas.microsoft.com/office/powerpoint/2010/main" val="49468587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Gestion des Erreurs</a:t>
            </a:r>
            <a:endParaRPr lang="fr-FR" b="1" dirty="0">
              <a:solidFill>
                <a:srgbClr val="4F81BD"/>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Dans ce chapitre nous traitons les méthodes de vérification d’erreur les plus courantes en PHP comme :</a:t>
            </a:r>
          </a:p>
          <a:p>
            <a:pPr lvl="0"/>
            <a:r>
              <a:rPr lang="fr-FR" dirty="0"/>
              <a:t>L’instruction faisant appel à la fonction die(),</a:t>
            </a:r>
          </a:p>
          <a:p>
            <a:pPr lvl="0"/>
            <a:r>
              <a:rPr lang="fr-FR" dirty="0"/>
              <a:t>Les erreurs particulières ou les erreurs déclenchées,</a:t>
            </a:r>
          </a:p>
          <a:p>
            <a:pPr lvl="0"/>
            <a:r>
              <a:rPr lang="fr-FR" dirty="0"/>
              <a:t>Le rapport d’erreurs</a:t>
            </a:r>
            <a:r>
              <a:rPr lang="fr-FR" dirty="0" smtClean="0"/>
              <a:t>.</a:t>
            </a:r>
            <a:br>
              <a:rPr lang="fr-FR" dirty="0" smtClean="0"/>
            </a:br>
            <a:endParaRPr lang="fr-FR" dirty="0" smtClean="0"/>
          </a:p>
          <a:p>
            <a:pPr marL="0" lvl="0" indent="0">
              <a:buNone/>
            </a:pPr>
            <a:r>
              <a:rPr lang="fr-FR" dirty="0" smtClean="0"/>
              <a:t>Traitement basique des erreurs : la fonction die ou exit : </a:t>
            </a:r>
            <a:br>
              <a:rPr lang="fr-FR" dirty="0" smtClean="0"/>
            </a:br>
            <a:r>
              <a:rPr lang="fr-FR" dirty="0" smtClean="0"/>
              <a:t>	</a:t>
            </a:r>
            <a:r>
              <a:rPr lang="en-GB" dirty="0" smtClean="0"/>
              <a:t>if </a:t>
            </a:r>
            <a:r>
              <a:rPr lang="en-GB" dirty="0"/>
              <a:t>(!</a:t>
            </a:r>
            <a:r>
              <a:rPr lang="en-GB" dirty="0" err="1"/>
              <a:t>file_exists</a:t>
            </a:r>
            <a:r>
              <a:rPr lang="en-GB" dirty="0"/>
              <a:t>("</a:t>
            </a:r>
            <a:r>
              <a:rPr lang="en-GB" dirty="0" err="1"/>
              <a:t>welcome.txt</a:t>
            </a:r>
            <a:r>
              <a:rPr lang="en-GB" dirty="0"/>
              <a:t>")) </a:t>
            </a:r>
            <a:endParaRPr lang="en-GB" dirty="0" smtClean="0"/>
          </a:p>
          <a:p>
            <a:pPr marL="0" lvl="0" indent="0">
              <a:buNone/>
            </a:pPr>
            <a:r>
              <a:rPr lang="en-GB" dirty="0"/>
              <a:t>	</a:t>
            </a:r>
            <a:r>
              <a:rPr lang="en-GB" dirty="0" smtClean="0"/>
              <a:t>	</a:t>
            </a:r>
            <a:r>
              <a:rPr lang="fr-FR" dirty="0" smtClean="0"/>
              <a:t>die</a:t>
            </a:r>
            <a:r>
              <a:rPr lang="fr-FR" dirty="0"/>
              <a:t>("Fichier introuvable ou inexistant"); </a:t>
            </a:r>
            <a:endParaRPr lang="fr-FR" dirty="0" smtClean="0"/>
          </a:p>
          <a:p>
            <a:pPr marL="0" lvl="0" indent="0">
              <a:buNone/>
            </a:pPr>
            <a:r>
              <a:rPr lang="fr-FR" dirty="0" smtClean="0"/>
              <a:t>	</a:t>
            </a:r>
            <a:r>
              <a:rPr lang="fr-FR" dirty="0" err="1" smtClean="0"/>
              <a:t>else</a:t>
            </a:r>
            <a:r>
              <a:rPr lang="fr-FR" dirty="0" smtClean="0"/>
              <a:t> ...</a:t>
            </a:r>
            <a:endParaRPr lang="fr-FR" dirty="0"/>
          </a:p>
          <a:p>
            <a:pPr marL="0" indent="0">
              <a:buNone/>
            </a:pPr>
            <a:r>
              <a:rPr lang="fr-FR" dirty="0" smtClean="0"/>
              <a:t>=&gt; Fin du programme lorsque l’erreur est constatée.</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280</a:t>
            </a:fld>
            <a:endParaRPr lang="fr-FR"/>
          </a:p>
        </p:txBody>
      </p:sp>
    </p:spTree>
    <p:extLst>
      <p:ext uri="{BB962C8B-B14F-4D97-AF65-F5344CB8AC3E}">
        <p14:creationId xmlns:p14="http://schemas.microsoft.com/office/powerpoint/2010/main" val="26111958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a:t>
            </a:r>
            <a:r>
              <a:rPr lang="fr-FR" b="1" dirty="0" smtClean="0">
                <a:solidFill>
                  <a:srgbClr val="4F81BD"/>
                </a:solidFill>
              </a:rPr>
              <a:t>Erreurs : </a:t>
            </a:r>
            <a:br>
              <a:rPr lang="fr-FR" b="1" dirty="0" smtClean="0">
                <a:solidFill>
                  <a:srgbClr val="4F81BD"/>
                </a:solidFill>
              </a:rPr>
            </a:br>
            <a:r>
              <a:rPr lang="fr-FR" b="1" dirty="0" smtClean="0">
                <a:solidFill>
                  <a:srgbClr val="4F81BD"/>
                </a:solidFill>
              </a:rPr>
              <a:t>Création d’un Gestionnaire</a:t>
            </a:r>
            <a:endParaRPr lang="fr-FR" dirty="0"/>
          </a:p>
        </p:txBody>
      </p:sp>
      <p:sp>
        <p:nvSpPr>
          <p:cNvPr id="3" name="Espace réservé du contenu 2"/>
          <p:cNvSpPr>
            <a:spLocks noGrp="1"/>
          </p:cNvSpPr>
          <p:nvPr>
            <p:ph idx="1"/>
          </p:nvPr>
        </p:nvSpPr>
        <p:spPr/>
        <p:txBody>
          <a:bodyPr>
            <a:normAutofit fontScale="92500"/>
          </a:bodyPr>
          <a:lstStyle/>
          <a:p>
            <a:r>
              <a:rPr lang="fr-FR" dirty="0" smtClean="0"/>
              <a:t>Consiste à </a:t>
            </a:r>
            <a:r>
              <a:rPr lang="fr-FR" dirty="0"/>
              <a:t>créer une fonction spécifique à laquelle nous ferons appel lorsqu’une erreur </a:t>
            </a:r>
            <a:r>
              <a:rPr lang="fr-FR" dirty="0" smtClean="0"/>
              <a:t>survient.</a:t>
            </a:r>
          </a:p>
          <a:p>
            <a:r>
              <a:rPr lang="fr-FR" dirty="0" smtClean="0"/>
              <a:t>Cette fonction comporte au </a:t>
            </a:r>
            <a:r>
              <a:rPr lang="fr-FR" dirty="0"/>
              <a:t>moins deux variables dont l’une est le niveau d’erreur et l’autre est le message d’erreur </a:t>
            </a:r>
            <a:r>
              <a:rPr lang="fr-FR" dirty="0" smtClean="0"/>
              <a:t>:</a:t>
            </a:r>
            <a:r>
              <a:rPr lang="fr-FR" dirty="0"/>
              <a:t>	</a:t>
            </a:r>
            <a:r>
              <a:rPr lang="fr-FR" dirty="0" smtClean="0"/>
              <a:t>	</a:t>
            </a:r>
            <a:r>
              <a:rPr lang="fr-FR" dirty="0" err="1" smtClean="0"/>
              <a:t>fonction_erreur</a:t>
            </a:r>
            <a:r>
              <a:rPr lang="fr-FR" dirty="0"/>
              <a:t>(</a:t>
            </a:r>
            <a:r>
              <a:rPr lang="fr-FR" dirty="0" err="1"/>
              <a:t>niveau_erreur,message_erreur</a:t>
            </a:r>
            <a:r>
              <a:rPr lang="fr-FR" dirty="0" smtClean="0"/>
              <a:t>,</a:t>
            </a:r>
          </a:p>
          <a:p>
            <a:pPr marL="0" indent="0">
              <a:buNone/>
            </a:pPr>
            <a:r>
              <a:rPr lang="fr-FR" dirty="0" smtClean="0"/>
              <a:t>		</a:t>
            </a:r>
            <a:r>
              <a:rPr lang="fr-FR" dirty="0"/>
              <a:t>[</a:t>
            </a:r>
            <a:r>
              <a:rPr lang="fr-FR" dirty="0" err="1" smtClean="0"/>
              <a:t>fichier_erreur</a:t>
            </a:r>
            <a:r>
              <a:rPr lang="fr-FR" dirty="0" err="1"/>
              <a:t>,ligne_erreur,</a:t>
            </a:r>
            <a:r>
              <a:rPr lang="fr-FR" dirty="0" err="1" smtClean="0"/>
              <a:t>contexte_erreur</a:t>
            </a:r>
            <a:r>
              <a:rPr lang="fr-FR" dirty="0" smtClean="0"/>
              <a:t>])</a:t>
            </a:r>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281</a:t>
            </a:fld>
            <a:endParaRPr lang="fr-FR"/>
          </a:p>
        </p:txBody>
      </p:sp>
    </p:spTree>
    <p:extLst>
      <p:ext uri="{BB962C8B-B14F-4D97-AF65-F5344CB8AC3E}">
        <p14:creationId xmlns:p14="http://schemas.microsoft.com/office/powerpoint/2010/main" val="102826384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Création d’un Gestionnaire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88717924"/>
              </p:ext>
            </p:extLst>
          </p:nvPr>
        </p:nvGraphicFramePr>
        <p:xfrm>
          <a:off x="558800" y="2179320"/>
          <a:ext cx="8036560" cy="3337559"/>
        </p:xfrm>
        <a:graphic>
          <a:graphicData uri="http://schemas.openxmlformats.org/drawingml/2006/table">
            <a:tbl>
              <a:tblPr firstRow="1" bandRow="1">
                <a:tableStyleId>{5C22544A-7EE6-4342-B048-85BDC9FD1C3A}</a:tableStyleId>
              </a:tblPr>
              <a:tblGrid>
                <a:gridCol w="2123440"/>
                <a:gridCol w="5913120"/>
              </a:tblGrid>
              <a:tr h="320040">
                <a:tc>
                  <a:txBody>
                    <a:bodyPr/>
                    <a:lstStyle/>
                    <a:p>
                      <a:pPr algn="just">
                        <a:spcAft>
                          <a:spcPts val="0"/>
                        </a:spcAft>
                      </a:pPr>
                      <a:r>
                        <a:rPr lang="fr-FR" sz="1200" b="1" dirty="0">
                          <a:effectLst/>
                          <a:latin typeface="Cambria"/>
                          <a:ea typeface="Cambria"/>
                          <a:cs typeface="Times New Roman"/>
                        </a:rPr>
                        <a:t>Paramètre</a:t>
                      </a:r>
                      <a:endParaRPr lang="fr-FR" sz="1200" dirty="0">
                        <a:effectLst/>
                        <a:latin typeface="Cambria"/>
                        <a:ea typeface="Cambria"/>
                        <a:cs typeface="Times New Roman"/>
                      </a:endParaRPr>
                    </a:p>
                  </a:txBody>
                  <a:tcPr marL="68580" marR="68580" marT="0" marB="0"/>
                </a:tc>
                <a:tc>
                  <a:txBody>
                    <a:bodyPr/>
                    <a:lstStyle/>
                    <a:p>
                      <a:pPr algn="just">
                        <a:spcAft>
                          <a:spcPts val="0"/>
                        </a:spcAft>
                      </a:pPr>
                      <a:r>
                        <a:rPr lang="fr-FR" sz="1200" b="1">
                          <a:effectLst/>
                          <a:latin typeface="Cambria"/>
                          <a:ea typeface="Cambria"/>
                          <a:cs typeface="Times New Roman"/>
                        </a:rPr>
                        <a:t>Description</a:t>
                      </a:r>
                      <a:endParaRPr lang="fr-FR" sz="1200">
                        <a:effectLst/>
                        <a:latin typeface="Cambria"/>
                        <a:ea typeface="Cambria"/>
                        <a:cs typeface="Times New Roman"/>
                      </a:endParaRPr>
                    </a:p>
                  </a:txBody>
                  <a:tcPr marL="68580" marR="68580" marT="0" marB="0"/>
                </a:tc>
              </a:tr>
              <a:tr h="538029">
                <a:tc>
                  <a:txBody>
                    <a:bodyPr/>
                    <a:lstStyle/>
                    <a:p>
                      <a:pPr algn="just">
                        <a:spcAft>
                          <a:spcPts val="0"/>
                        </a:spcAft>
                      </a:pPr>
                      <a:r>
                        <a:rPr lang="en-GB" sz="1800" dirty="0" err="1">
                          <a:effectLst/>
                          <a:latin typeface="Cambria"/>
                          <a:ea typeface="Cambria"/>
                          <a:cs typeface="Times New Roman"/>
                        </a:rPr>
                        <a:t>niveau_erreur</a:t>
                      </a:r>
                      <a:endParaRPr lang="fr-FR" sz="1800" dirty="0">
                        <a:effectLst/>
                        <a:latin typeface="Cambria"/>
                        <a:ea typeface="Cambria"/>
                        <a:cs typeface="Times New Roman"/>
                      </a:endParaRPr>
                    </a:p>
                  </a:txBody>
                  <a:tcPr marL="68580" marR="68580" marT="0" marB="0"/>
                </a:tc>
                <a:tc>
                  <a:txBody>
                    <a:bodyPr/>
                    <a:lstStyle/>
                    <a:p>
                      <a:pPr algn="just">
                        <a:spcAft>
                          <a:spcPts val="0"/>
                        </a:spcAft>
                      </a:pPr>
                      <a:r>
                        <a:rPr lang="fr-FR" sz="1800">
                          <a:effectLst/>
                          <a:latin typeface="Cambria"/>
                          <a:ea typeface="Cambria"/>
                          <a:cs typeface="Times New Roman"/>
                        </a:rPr>
                        <a:t>Indique le niveau de l’erreur définie par le programeur. Ce paramètre doit être un nombre, la table ci-dessus indique les valeurs possibles pour le niveau de l’erreur </a:t>
                      </a:r>
                    </a:p>
                  </a:txBody>
                  <a:tcPr marL="68580" marR="68580" marT="0" marB="0"/>
                </a:tc>
              </a:tr>
              <a:tr h="406400">
                <a:tc>
                  <a:txBody>
                    <a:bodyPr/>
                    <a:lstStyle/>
                    <a:p>
                      <a:pPr algn="just">
                        <a:spcAft>
                          <a:spcPts val="0"/>
                        </a:spcAft>
                      </a:pPr>
                      <a:r>
                        <a:rPr lang="en-GB" sz="1800">
                          <a:effectLst/>
                          <a:latin typeface="Cambria"/>
                          <a:ea typeface="Cambria"/>
                          <a:cs typeface="Times New Roman"/>
                        </a:rPr>
                        <a:t>message_erreur</a:t>
                      </a:r>
                      <a:endParaRPr lang="fr-FR" sz="1800">
                        <a:effectLst/>
                        <a:latin typeface="Cambria"/>
                        <a:ea typeface="Cambria"/>
                        <a:cs typeface="Times New Roman"/>
                      </a:endParaRPr>
                    </a:p>
                  </a:txBody>
                  <a:tcPr marL="68580" marR="68580" marT="0" marB="0"/>
                </a:tc>
                <a:tc>
                  <a:txBody>
                    <a:bodyPr/>
                    <a:lstStyle/>
                    <a:p>
                      <a:pPr algn="just">
                        <a:spcAft>
                          <a:spcPts val="0"/>
                        </a:spcAft>
                      </a:pPr>
                      <a:r>
                        <a:rPr lang="fr-FR" sz="1800" dirty="0">
                          <a:effectLst/>
                          <a:latin typeface="Cambria"/>
                          <a:ea typeface="Cambria"/>
                          <a:cs typeface="Times New Roman"/>
                        </a:rPr>
                        <a:t>Indique le message pour l’erreur définie par le programmeur. </a:t>
                      </a:r>
                    </a:p>
                  </a:txBody>
                  <a:tcPr marL="68580" marR="68580" marT="0" marB="0"/>
                </a:tc>
              </a:tr>
              <a:tr h="467360">
                <a:tc>
                  <a:txBody>
                    <a:bodyPr/>
                    <a:lstStyle/>
                    <a:p>
                      <a:pPr algn="just">
                        <a:spcAft>
                          <a:spcPts val="0"/>
                        </a:spcAft>
                      </a:pPr>
                      <a:r>
                        <a:rPr lang="en-GB" sz="1800">
                          <a:effectLst/>
                          <a:latin typeface="Cambria"/>
                          <a:ea typeface="Cambria"/>
                          <a:cs typeface="Times New Roman"/>
                        </a:rPr>
                        <a:t>fichier_erreur</a:t>
                      </a:r>
                      <a:endParaRPr lang="fr-FR" sz="1800">
                        <a:effectLst/>
                        <a:latin typeface="Cambria"/>
                        <a:ea typeface="Cambria"/>
                        <a:cs typeface="Times New Roman"/>
                      </a:endParaRPr>
                    </a:p>
                  </a:txBody>
                  <a:tcPr marL="68580" marR="68580" marT="0" marB="0"/>
                </a:tc>
                <a:tc>
                  <a:txBody>
                    <a:bodyPr/>
                    <a:lstStyle/>
                    <a:p>
                      <a:pPr algn="just">
                        <a:spcAft>
                          <a:spcPts val="0"/>
                        </a:spcAft>
                      </a:pPr>
                      <a:r>
                        <a:rPr lang="fr-FR" sz="1800" dirty="0" smtClean="0">
                          <a:effectLst/>
                          <a:latin typeface="Cambria"/>
                          <a:ea typeface="Cambria"/>
                          <a:cs typeface="Times New Roman"/>
                        </a:rPr>
                        <a:t>Optionnel</a:t>
                      </a:r>
                      <a:r>
                        <a:rPr lang="fr-FR" sz="1800" dirty="0">
                          <a:effectLst/>
                          <a:latin typeface="Cambria"/>
                          <a:ea typeface="Cambria"/>
                          <a:cs typeface="Times New Roman"/>
                        </a:rPr>
                        <a:t>. Indique le nom du fichier dans lequel l’erreur a eu lieue</a:t>
                      </a:r>
                    </a:p>
                  </a:txBody>
                  <a:tcPr marL="68580" marR="68580" marT="0" marB="0"/>
                </a:tc>
              </a:tr>
              <a:tr h="406400">
                <a:tc>
                  <a:txBody>
                    <a:bodyPr/>
                    <a:lstStyle/>
                    <a:p>
                      <a:pPr algn="just">
                        <a:spcAft>
                          <a:spcPts val="0"/>
                        </a:spcAft>
                      </a:pPr>
                      <a:r>
                        <a:rPr lang="en-GB" sz="1800">
                          <a:effectLst/>
                          <a:latin typeface="Cambria"/>
                          <a:ea typeface="Cambria"/>
                          <a:cs typeface="Times New Roman"/>
                        </a:rPr>
                        <a:t>ligne_erreur</a:t>
                      </a:r>
                      <a:endParaRPr lang="fr-FR" sz="1800">
                        <a:effectLst/>
                        <a:latin typeface="Cambria"/>
                        <a:ea typeface="Cambria"/>
                        <a:cs typeface="Times New Roman"/>
                      </a:endParaRPr>
                    </a:p>
                  </a:txBody>
                  <a:tcPr marL="68580" marR="68580" marT="0" marB="0"/>
                </a:tc>
                <a:tc>
                  <a:txBody>
                    <a:bodyPr/>
                    <a:lstStyle/>
                    <a:p>
                      <a:pPr algn="just">
                        <a:spcAft>
                          <a:spcPts val="0"/>
                        </a:spcAft>
                      </a:pPr>
                      <a:r>
                        <a:rPr lang="fr-FR" sz="1800" dirty="0" smtClean="0">
                          <a:effectLst/>
                          <a:latin typeface="Cambria"/>
                          <a:ea typeface="Cambria"/>
                          <a:cs typeface="Times New Roman"/>
                        </a:rPr>
                        <a:t>Optionnel</a:t>
                      </a:r>
                      <a:r>
                        <a:rPr lang="fr-FR" sz="1800" dirty="0">
                          <a:effectLst/>
                          <a:latin typeface="Cambria"/>
                          <a:ea typeface="Cambria"/>
                          <a:cs typeface="Times New Roman"/>
                        </a:rPr>
                        <a:t>. Indique le numéro de la ligne où l’erreur a eu lieue</a:t>
                      </a:r>
                    </a:p>
                  </a:txBody>
                  <a:tcPr marL="68580" marR="68580" marT="0" marB="0"/>
                </a:tc>
              </a:tr>
              <a:tr h="513531">
                <a:tc>
                  <a:txBody>
                    <a:bodyPr/>
                    <a:lstStyle/>
                    <a:p>
                      <a:pPr algn="just">
                        <a:spcAft>
                          <a:spcPts val="0"/>
                        </a:spcAft>
                      </a:pPr>
                      <a:r>
                        <a:rPr lang="en-GB" sz="1800" dirty="0" err="1">
                          <a:effectLst/>
                          <a:latin typeface="Cambria"/>
                          <a:ea typeface="Cambria"/>
                          <a:cs typeface="Times New Roman"/>
                        </a:rPr>
                        <a:t>contexte_erreur</a:t>
                      </a:r>
                      <a:endParaRPr lang="fr-FR" sz="1800" dirty="0">
                        <a:effectLst/>
                        <a:latin typeface="Cambria"/>
                        <a:ea typeface="Cambria"/>
                        <a:cs typeface="Times New Roman"/>
                      </a:endParaRPr>
                    </a:p>
                  </a:txBody>
                  <a:tcPr marL="68580" marR="68580" marT="0" marB="0"/>
                </a:tc>
                <a:tc>
                  <a:txBody>
                    <a:bodyPr/>
                    <a:lstStyle/>
                    <a:p>
                      <a:pPr algn="just">
                        <a:spcAft>
                          <a:spcPts val="0"/>
                        </a:spcAft>
                      </a:pPr>
                      <a:r>
                        <a:rPr lang="fr-FR" sz="1800" dirty="0" smtClean="0">
                          <a:effectLst/>
                          <a:latin typeface="Cambria"/>
                          <a:ea typeface="Cambria"/>
                          <a:cs typeface="Times New Roman"/>
                        </a:rPr>
                        <a:t>Optionnel</a:t>
                      </a:r>
                      <a:r>
                        <a:rPr lang="fr-FR" sz="1800" dirty="0">
                          <a:effectLst/>
                          <a:latin typeface="Cambria"/>
                          <a:ea typeface="Cambria"/>
                          <a:cs typeface="Times New Roman"/>
                        </a:rPr>
                        <a:t>. Indique une table contenant chaque variable et leur(s) valeur(s) utilisées lorsque l’erreur est survenue </a:t>
                      </a:r>
                    </a:p>
                  </a:txBody>
                  <a:tcPr marL="68580" marR="68580" marT="0" marB="0"/>
                </a:tc>
              </a:tr>
            </a:tbl>
          </a:graphicData>
        </a:graphic>
      </p:graphicFrame>
      <p:sp>
        <p:nvSpPr>
          <p:cNvPr id="4" name="Espace réservé du numéro de diapositive 3"/>
          <p:cNvSpPr>
            <a:spLocks noGrp="1"/>
          </p:cNvSpPr>
          <p:nvPr>
            <p:ph type="sldNum" sz="quarter" idx="12"/>
          </p:nvPr>
        </p:nvSpPr>
        <p:spPr/>
        <p:txBody>
          <a:bodyPr/>
          <a:lstStyle/>
          <a:p>
            <a:fld id="{4157A912-E82F-644A-B1CA-32942584C365}" type="slidenum">
              <a:rPr lang="fr-FR" smtClean="0"/>
              <a:t>282</a:t>
            </a:fld>
            <a:endParaRPr lang="fr-FR"/>
          </a:p>
        </p:txBody>
      </p:sp>
      <p:sp>
        <p:nvSpPr>
          <p:cNvPr id="6" name="ZoneTexte 5"/>
          <p:cNvSpPr txBox="1"/>
          <p:nvPr/>
        </p:nvSpPr>
        <p:spPr>
          <a:xfrm>
            <a:off x="558800" y="1615440"/>
            <a:ext cx="7945120" cy="461665"/>
          </a:xfrm>
          <a:prstGeom prst="rect">
            <a:avLst/>
          </a:prstGeom>
          <a:noFill/>
        </p:spPr>
        <p:txBody>
          <a:bodyPr wrap="square" rtlCol="0">
            <a:spAutoFit/>
          </a:bodyPr>
          <a:lstStyle/>
          <a:p>
            <a:pPr marL="285750" indent="-285750">
              <a:buFont typeface="Arial"/>
              <a:buChar char="•"/>
            </a:pPr>
            <a:r>
              <a:rPr lang="fr-FR" sz="2400" dirty="0" smtClean="0"/>
              <a:t>Description des paramètres d’appel</a:t>
            </a:r>
            <a:endParaRPr lang="fr-FR" sz="2400" dirty="0"/>
          </a:p>
        </p:txBody>
      </p:sp>
    </p:spTree>
    <p:extLst>
      <p:ext uri="{BB962C8B-B14F-4D97-AF65-F5344CB8AC3E}">
        <p14:creationId xmlns:p14="http://schemas.microsoft.com/office/powerpoint/2010/main" val="396117929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Création d’un Gestionnaire</a:t>
            </a:r>
            <a:endParaRPr lang="fr-FR" dirty="0"/>
          </a:p>
        </p:txBody>
      </p:sp>
      <p:sp>
        <p:nvSpPr>
          <p:cNvPr id="3" name="Espace réservé du contenu 2"/>
          <p:cNvSpPr>
            <a:spLocks noGrp="1"/>
          </p:cNvSpPr>
          <p:nvPr>
            <p:ph idx="1"/>
          </p:nvPr>
        </p:nvSpPr>
        <p:spPr/>
        <p:txBody>
          <a:bodyPr/>
          <a:lstStyle/>
          <a:p>
            <a:r>
              <a:rPr lang="fr-FR" dirty="0" smtClean="0"/>
              <a:t>Les niveaux d’erreurs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283</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828567438"/>
              </p:ext>
            </p:extLst>
          </p:nvPr>
        </p:nvGraphicFramePr>
        <p:xfrm>
          <a:off x="1889760" y="2356804"/>
          <a:ext cx="6096000" cy="3911600"/>
        </p:xfrm>
        <a:graphic>
          <a:graphicData uri="http://schemas.openxmlformats.org/drawingml/2006/table">
            <a:tbl>
              <a:tblPr firstRow="1" bandRow="1">
                <a:tableStyleId>{5C22544A-7EE6-4342-B048-85BDC9FD1C3A}</a:tableStyleId>
              </a:tblPr>
              <a:tblGrid>
                <a:gridCol w="487680"/>
                <a:gridCol w="1605280"/>
                <a:gridCol w="4003040"/>
              </a:tblGrid>
              <a:tr h="0">
                <a:tc>
                  <a:txBody>
                    <a:bodyPr/>
                    <a:lstStyle/>
                    <a:p>
                      <a:pPr algn="just">
                        <a:spcAft>
                          <a:spcPts val="0"/>
                        </a:spcAft>
                      </a:pPr>
                      <a:r>
                        <a:rPr lang="fr-FR" sz="1600" b="1" dirty="0" smtClean="0">
                          <a:effectLst/>
                          <a:latin typeface="Cambria"/>
                          <a:ea typeface="Cambria"/>
                          <a:cs typeface="Times New Roman"/>
                        </a:rPr>
                        <a:t>Val.</a:t>
                      </a:r>
                      <a:endParaRPr lang="fr-FR" sz="1600" dirty="0">
                        <a:effectLst/>
                        <a:latin typeface="Cambria"/>
                        <a:ea typeface="Cambria"/>
                        <a:cs typeface="Times New Roman"/>
                      </a:endParaRPr>
                    </a:p>
                  </a:txBody>
                  <a:tcPr marL="68580" marR="68580" marT="0" marB="0"/>
                </a:tc>
                <a:tc>
                  <a:txBody>
                    <a:bodyPr/>
                    <a:lstStyle/>
                    <a:p>
                      <a:pPr algn="just">
                        <a:spcAft>
                          <a:spcPts val="0"/>
                        </a:spcAft>
                      </a:pPr>
                      <a:r>
                        <a:rPr lang="fr-FR" sz="1600" b="1">
                          <a:effectLst/>
                          <a:latin typeface="Cambria"/>
                          <a:ea typeface="Cambria"/>
                          <a:cs typeface="Times New Roman"/>
                        </a:rPr>
                        <a:t>Constante</a:t>
                      </a:r>
                      <a:endParaRPr lang="fr-FR" sz="1600">
                        <a:effectLst/>
                        <a:latin typeface="Cambria"/>
                        <a:ea typeface="Cambria"/>
                        <a:cs typeface="Times New Roman"/>
                      </a:endParaRPr>
                    </a:p>
                  </a:txBody>
                  <a:tcPr marL="68580" marR="68580" marT="0" marB="0"/>
                </a:tc>
                <a:tc>
                  <a:txBody>
                    <a:bodyPr/>
                    <a:lstStyle/>
                    <a:p>
                      <a:pPr algn="just">
                        <a:spcAft>
                          <a:spcPts val="0"/>
                        </a:spcAft>
                      </a:pPr>
                      <a:r>
                        <a:rPr lang="fr-FR" sz="1600" b="1" dirty="0">
                          <a:effectLst/>
                          <a:latin typeface="Cambria"/>
                          <a:ea typeface="Cambria"/>
                          <a:cs typeface="Times New Roman"/>
                        </a:rPr>
                        <a:t>Description</a:t>
                      </a:r>
                      <a:endParaRPr lang="fr-FR" sz="1600" dirty="0">
                        <a:effectLst/>
                        <a:latin typeface="Cambria"/>
                        <a:ea typeface="Cambria"/>
                        <a:cs typeface="Times New Roman"/>
                      </a:endParaRPr>
                    </a:p>
                  </a:txBody>
                  <a:tcPr marL="68580" marR="68580" marT="0" marB="0"/>
                </a:tc>
              </a:tr>
              <a:tr h="370840">
                <a:tc>
                  <a:txBody>
                    <a:bodyPr/>
                    <a:lstStyle/>
                    <a:p>
                      <a:pPr algn="just">
                        <a:spcAft>
                          <a:spcPts val="0"/>
                        </a:spcAft>
                      </a:pPr>
                      <a:r>
                        <a:rPr lang="fr-FR" sz="1200" dirty="0">
                          <a:effectLst/>
                          <a:latin typeface="Cambria"/>
                          <a:ea typeface="Cambria"/>
                          <a:cs typeface="Times New Roman"/>
                        </a:rPr>
                        <a:t>2</a:t>
                      </a:r>
                    </a:p>
                  </a:txBody>
                  <a:tcPr marL="68580" marR="68580" marT="0" marB="0"/>
                </a:tc>
                <a:tc>
                  <a:txBody>
                    <a:bodyPr/>
                    <a:lstStyle/>
                    <a:p>
                      <a:pPr algn="just">
                        <a:spcAft>
                          <a:spcPts val="0"/>
                        </a:spcAft>
                      </a:pPr>
                      <a:r>
                        <a:rPr lang="fr-FR" sz="1200" dirty="0">
                          <a:effectLst/>
                          <a:latin typeface="Cambria"/>
                          <a:ea typeface="Cambria"/>
                          <a:cs typeface="Times New Roman"/>
                        </a:rPr>
                        <a:t>E_WARNING</a:t>
                      </a:r>
                    </a:p>
                  </a:txBody>
                  <a:tcPr marL="68580" marR="68580" marT="0" marB="0"/>
                </a:tc>
                <a:tc>
                  <a:txBody>
                    <a:bodyPr/>
                    <a:lstStyle/>
                    <a:p>
                      <a:pPr algn="just">
                        <a:spcAft>
                          <a:spcPts val="0"/>
                        </a:spcAft>
                      </a:pPr>
                      <a:r>
                        <a:rPr lang="fr-FR" sz="1200" dirty="0">
                          <a:effectLst/>
                          <a:latin typeface="Cambria"/>
                          <a:ea typeface="Cambria"/>
                          <a:cs typeface="Times New Roman"/>
                        </a:rPr>
                        <a:t>Erreur d’exécution non-fatale. L’exécution du script n’est pas stoppée. </a:t>
                      </a:r>
                    </a:p>
                  </a:txBody>
                  <a:tcPr marL="68580" marR="68580" marT="0" marB="0"/>
                </a:tc>
              </a:tr>
              <a:tr h="370840">
                <a:tc>
                  <a:txBody>
                    <a:bodyPr/>
                    <a:lstStyle/>
                    <a:p>
                      <a:pPr algn="just">
                        <a:spcAft>
                          <a:spcPts val="0"/>
                        </a:spcAft>
                      </a:pPr>
                      <a:r>
                        <a:rPr lang="fr-FR" sz="1200" dirty="0">
                          <a:effectLst/>
                          <a:latin typeface="Cambria"/>
                          <a:ea typeface="Cambria"/>
                          <a:cs typeface="Times New Roman"/>
                        </a:rPr>
                        <a:t>8</a:t>
                      </a:r>
                    </a:p>
                  </a:txBody>
                  <a:tcPr marL="68580" marR="68580" marT="0" marB="0"/>
                </a:tc>
                <a:tc>
                  <a:txBody>
                    <a:bodyPr/>
                    <a:lstStyle/>
                    <a:p>
                      <a:pPr algn="just">
                        <a:spcAft>
                          <a:spcPts val="0"/>
                        </a:spcAft>
                      </a:pPr>
                      <a:r>
                        <a:rPr lang="fr-FR" sz="1200" dirty="0">
                          <a:effectLst/>
                          <a:latin typeface="Cambria"/>
                          <a:ea typeface="Cambria"/>
                          <a:cs typeface="Times New Roman"/>
                        </a:rPr>
                        <a:t>E_NOTICE</a:t>
                      </a:r>
                    </a:p>
                  </a:txBody>
                  <a:tcPr marL="68580" marR="68580" marT="0" marB="0"/>
                </a:tc>
                <a:tc>
                  <a:txBody>
                    <a:bodyPr/>
                    <a:lstStyle/>
                    <a:p>
                      <a:pPr algn="just">
                        <a:spcAft>
                          <a:spcPts val="0"/>
                        </a:spcAft>
                      </a:pPr>
                      <a:r>
                        <a:rPr lang="fr-FR" sz="1200" dirty="0">
                          <a:effectLst/>
                          <a:latin typeface="Cambria"/>
                          <a:ea typeface="Cambria"/>
                          <a:cs typeface="Times New Roman"/>
                        </a:rPr>
                        <a:t>Notice d’exécution. Le script a trouvé quelque chose qui semble être une erreur, mais qui pourrait aussi arriver lorsque le script s’exécute normalement </a:t>
                      </a:r>
                    </a:p>
                  </a:txBody>
                  <a:tcPr marL="68580" marR="68580" marT="0" marB="0"/>
                </a:tc>
              </a:tr>
              <a:tr h="370840">
                <a:tc>
                  <a:txBody>
                    <a:bodyPr/>
                    <a:lstStyle/>
                    <a:p>
                      <a:pPr algn="just">
                        <a:spcAft>
                          <a:spcPts val="0"/>
                        </a:spcAft>
                      </a:pPr>
                      <a:r>
                        <a:rPr lang="fr-FR" sz="1200" dirty="0">
                          <a:effectLst/>
                          <a:latin typeface="Cambria"/>
                          <a:ea typeface="Cambria"/>
                          <a:cs typeface="Times New Roman"/>
                        </a:rPr>
                        <a:t>256</a:t>
                      </a:r>
                    </a:p>
                  </a:txBody>
                  <a:tcPr marL="68580" marR="68580" marT="0" marB="0"/>
                </a:tc>
                <a:tc>
                  <a:txBody>
                    <a:bodyPr/>
                    <a:lstStyle/>
                    <a:p>
                      <a:pPr algn="just">
                        <a:spcAft>
                          <a:spcPts val="0"/>
                        </a:spcAft>
                      </a:pPr>
                      <a:r>
                        <a:rPr lang="fr-FR" sz="1200" dirty="0">
                          <a:effectLst/>
                          <a:latin typeface="Cambria"/>
                          <a:ea typeface="Cambria"/>
                          <a:cs typeface="Times New Roman"/>
                        </a:rPr>
                        <a:t>E_USER_ERROR</a:t>
                      </a:r>
                    </a:p>
                  </a:txBody>
                  <a:tcPr marL="68580" marR="68580" marT="0" marB="0"/>
                </a:tc>
                <a:tc>
                  <a:txBody>
                    <a:bodyPr/>
                    <a:lstStyle/>
                    <a:p>
                      <a:pPr algn="just">
                        <a:spcAft>
                          <a:spcPts val="0"/>
                        </a:spcAft>
                      </a:pPr>
                      <a:r>
                        <a:rPr lang="fr-FR" sz="1200" dirty="0">
                          <a:effectLst/>
                          <a:latin typeface="Cambria"/>
                          <a:ea typeface="Cambria"/>
                          <a:cs typeface="Times New Roman"/>
                        </a:rPr>
                        <a:t>Erreur fatale définie par le programmeur: une E_ERROR est affectée par le programmeur dans la fonction PHP </a:t>
                      </a:r>
                      <a:r>
                        <a:rPr lang="fr-FR" sz="1200" dirty="0" err="1">
                          <a:effectLst/>
                          <a:latin typeface="Cambria"/>
                          <a:ea typeface="Cambria"/>
                          <a:cs typeface="Times New Roman"/>
                        </a:rPr>
                        <a:t>trigger_error</a:t>
                      </a:r>
                      <a:r>
                        <a:rPr lang="fr-FR" sz="1200" dirty="0">
                          <a:effectLst/>
                          <a:latin typeface="Cambria"/>
                          <a:ea typeface="Cambria"/>
                          <a:cs typeface="Times New Roman"/>
                        </a:rPr>
                        <a:t>()</a:t>
                      </a:r>
                    </a:p>
                  </a:txBody>
                  <a:tcPr marL="68580" marR="68580" marT="0" marB="0"/>
                </a:tc>
              </a:tr>
              <a:tr h="370840">
                <a:tc>
                  <a:txBody>
                    <a:bodyPr/>
                    <a:lstStyle/>
                    <a:p>
                      <a:pPr algn="just">
                        <a:spcAft>
                          <a:spcPts val="0"/>
                        </a:spcAft>
                      </a:pPr>
                      <a:r>
                        <a:rPr lang="fr-FR" sz="1200" dirty="0">
                          <a:effectLst/>
                          <a:latin typeface="Cambria"/>
                          <a:ea typeface="Cambria"/>
                          <a:cs typeface="Times New Roman"/>
                        </a:rPr>
                        <a:t>512</a:t>
                      </a:r>
                    </a:p>
                  </a:txBody>
                  <a:tcPr marL="68580" marR="68580" marT="0" marB="0"/>
                </a:tc>
                <a:tc>
                  <a:txBody>
                    <a:bodyPr/>
                    <a:lstStyle/>
                    <a:p>
                      <a:pPr algn="just">
                        <a:spcAft>
                          <a:spcPts val="0"/>
                        </a:spcAft>
                      </a:pPr>
                      <a:r>
                        <a:rPr lang="fr-FR" sz="1200" dirty="0">
                          <a:effectLst/>
                          <a:latin typeface="Cambria"/>
                          <a:ea typeface="Cambria"/>
                          <a:cs typeface="Times New Roman"/>
                        </a:rPr>
                        <a:t>E_USER_WARNING</a:t>
                      </a:r>
                    </a:p>
                  </a:txBody>
                  <a:tcPr marL="68580" marR="68580" marT="0" marB="0"/>
                </a:tc>
                <a:tc>
                  <a:txBody>
                    <a:bodyPr/>
                    <a:lstStyle/>
                    <a:p>
                      <a:pPr algn="just">
                        <a:spcAft>
                          <a:spcPts val="0"/>
                        </a:spcAft>
                      </a:pPr>
                      <a:r>
                        <a:rPr lang="fr-FR" sz="1200" dirty="0">
                          <a:effectLst/>
                          <a:latin typeface="Cambria"/>
                          <a:ea typeface="Cambria"/>
                          <a:cs typeface="Times New Roman"/>
                        </a:rPr>
                        <a:t>Erreur non-fatale définie par le programmeur: un E_WARNING est affecté par le programmeur dans la fonction PHP </a:t>
                      </a:r>
                      <a:r>
                        <a:rPr lang="fr-FR" sz="1200" dirty="0" err="1">
                          <a:effectLst/>
                          <a:latin typeface="Cambria"/>
                          <a:ea typeface="Cambria"/>
                          <a:cs typeface="Times New Roman"/>
                        </a:rPr>
                        <a:t>trigger_error</a:t>
                      </a:r>
                      <a:r>
                        <a:rPr lang="fr-FR" sz="1200" dirty="0">
                          <a:effectLst/>
                          <a:latin typeface="Cambria"/>
                          <a:ea typeface="Cambria"/>
                          <a:cs typeface="Times New Roman"/>
                        </a:rPr>
                        <a:t>()</a:t>
                      </a:r>
                    </a:p>
                  </a:txBody>
                  <a:tcPr marL="68580" marR="68580" marT="0" marB="0"/>
                </a:tc>
              </a:tr>
              <a:tr h="370840">
                <a:tc>
                  <a:txBody>
                    <a:bodyPr/>
                    <a:lstStyle/>
                    <a:p>
                      <a:pPr algn="just">
                        <a:spcAft>
                          <a:spcPts val="0"/>
                        </a:spcAft>
                      </a:pPr>
                      <a:r>
                        <a:rPr lang="fr-FR" sz="1200" dirty="0">
                          <a:effectLst/>
                          <a:latin typeface="Cambria"/>
                          <a:ea typeface="Cambria"/>
                          <a:cs typeface="Times New Roman"/>
                        </a:rPr>
                        <a:t>1024</a:t>
                      </a:r>
                    </a:p>
                  </a:txBody>
                  <a:tcPr marL="68580" marR="68580" marT="0" marB="0"/>
                </a:tc>
                <a:tc>
                  <a:txBody>
                    <a:bodyPr/>
                    <a:lstStyle/>
                    <a:p>
                      <a:pPr algn="just">
                        <a:spcAft>
                          <a:spcPts val="0"/>
                        </a:spcAft>
                      </a:pPr>
                      <a:r>
                        <a:rPr lang="fr-FR" sz="1200" dirty="0">
                          <a:effectLst/>
                          <a:latin typeface="Cambria"/>
                          <a:ea typeface="Cambria"/>
                          <a:cs typeface="Times New Roman"/>
                        </a:rPr>
                        <a:t>E_USER_NOTICE</a:t>
                      </a:r>
                    </a:p>
                  </a:txBody>
                  <a:tcPr marL="68580" marR="68580" marT="0" marB="0"/>
                </a:tc>
                <a:tc>
                  <a:txBody>
                    <a:bodyPr/>
                    <a:lstStyle/>
                    <a:p>
                      <a:pPr algn="just">
                        <a:spcAft>
                          <a:spcPts val="0"/>
                        </a:spcAft>
                      </a:pPr>
                      <a:r>
                        <a:rPr lang="fr-FR" sz="1200" dirty="0">
                          <a:effectLst/>
                          <a:latin typeface="Cambria"/>
                          <a:ea typeface="Cambria"/>
                          <a:cs typeface="Times New Roman"/>
                        </a:rPr>
                        <a:t>Note d’exécution définie par le programmeur: un E_NOTICE est affecté par le programmeur dans la fonction PHP </a:t>
                      </a:r>
                      <a:r>
                        <a:rPr lang="fr-FR" sz="1200" dirty="0" err="1">
                          <a:effectLst/>
                          <a:latin typeface="Cambria"/>
                          <a:ea typeface="Cambria"/>
                          <a:cs typeface="Times New Roman"/>
                        </a:rPr>
                        <a:t>trigger_error</a:t>
                      </a:r>
                      <a:r>
                        <a:rPr lang="fr-FR" sz="1200" dirty="0">
                          <a:effectLst/>
                          <a:latin typeface="Cambria"/>
                          <a:ea typeface="Cambria"/>
                          <a:cs typeface="Times New Roman"/>
                        </a:rPr>
                        <a:t>()</a:t>
                      </a:r>
                    </a:p>
                  </a:txBody>
                  <a:tcPr marL="68580" marR="68580" marT="0" marB="0"/>
                </a:tc>
              </a:tr>
              <a:tr h="370840">
                <a:tc>
                  <a:txBody>
                    <a:bodyPr/>
                    <a:lstStyle/>
                    <a:p>
                      <a:pPr algn="just">
                        <a:spcAft>
                          <a:spcPts val="0"/>
                        </a:spcAft>
                      </a:pPr>
                      <a:r>
                        <a:rPr lang="fr-FR" sz="1200" dirty="0">
                          <a:effectLst/>
                          <a:latin typeface="Cambria"/>
                          <a:ea typeface="Cambria"/>
                          <a:cs typeface="Times New Roman"/>
                        </a:rPr>
                        <a:t>4096</a:t>
                      </a:r>
                    </a:p>
                  </a:txBody>
                  <a:tcPr marL="68580" marR="68580" marT="0" marB="0"/>
                </a:tc>
                <a:tc>
                  <a:txBody>
                    <a:bodyPr/>
                    <a:lstStyle/>
                    <a:p>
                      <a:pPr algn="just">
                        <a:spcAft>
                          <a:spcPts val="0"/>
                        </a:spcAft>
                      </a:pPr>
                      <a:r>
                        <a:rPr lang="fr-FR" sz="1200" dirty="0">
                          <a:effectLst/>
                          <a:latin typeface="Cambria"/>
                          <a:ea typeface="Cambria"/>
                          <a:cs typeface="Times New Roman"/>
                        </a:rPr>
                        <a:t>E_RECOVERABLE_ERROR</a:t>
                      </a:r>
                    </a:p>
                  </a:txBody>
                  <a:tcPr marL="68580" marR="68580" marT="0" marB="0"/>
                </a:tc>
                <a:tc>
                  <a:txBody>
                    <a:bodyPr/>
                    <a:lstStyle/>
                    <a:p>
                      <a:pPr algn="just">
                        <a:spcAft>
                          <a:spcPts val="0"/>
                        </a:spcAft>
                      </a:pPr>
                      <a:r>
                        <a:rPr lang="fr-FR" sz="1200" dirty="0">
                          <a:effectLst/>
                          <a:latin typeface="Cambria"/>
                          <a:ea typeface="Cambria"/>
                          <a:cs typeface="Times New Roman"/>
                        </a:rPr>
                        <a:t>Erreur fatale que l’on peut encapsuler. Elle s’apparente à une E_ERROR qui peut être encapsulée dans un gestionnaire d’erreur défini par le programmeur (voir aussi la fonction </a:t>
                      </a:r>
                      <a:r>
                        <a:rPr lang="fr-FR" sz="1200" dirty="0" err="1">
                          <a:effectLst/>
                          <a:latin typeface="Cambria"/>
                          <a:ea typeface="Cambria"/>
                          <a:cs typeface="Times New Roman"/>
                        </a:rPr>
                        <a:t>set_error_handler</a:t>
                      </a:r>
                      <a:r>
                        <a:rPr lang="fr-FR" sz="1200" dirty="0">
                          <a:effectLst/>
                          <a:latin typeface="Cambria"/>
                          <a:ea typeface="Cambria"/>
                          <a:cs typeface="Times New Roman"/>
                        </a:rPr>
                        <a:t>())</a:t>
                      </a:r>
                    </a:p>
                  </a:txBody>
                  <a:tcPr marL="68580" marR="68580" marT="0" marB="0"/>
                </a:tc>
              </a:tr>
              <a:tr h="370840">
                <a:tc>
                  <a:txBody>
                    <a:bodyPr/>
                    <a:lstStyle/>
                    <a:p>
                      <a:pPr algn="just">
                        <a:spcAft>
                          <a:spcPts val="0"/>
                        </a:spcAft>
                      </a:pPr>
                      <a:r>
                        <a:rPr lang="fr-FR" sz="1200" dirty="0">
                          <a:effectLst/>
                          <a:latin typeface="Cambria"/>
                          <a:ea typeface="Cambria"/>
                          <a:cs typeface="Times New Roman"/>
                        </a:rPr>
                        <a:t>8191</a:t>
                      </a:r>
                    </a:p>
                  </a:txBody>
                  <a:tcPr marL="68580" marR="68580" marT="0" marB="0"/>
                </a:tc>
                <a:tc>
                  <a:txBody>
                    <a:bodyPr/>
                    <a:lstStyle/>
                    <a:p>
                      <a:pPr algn="just">
                        <a:spcAft>
                          <a:spcPts val="0"/>
                        </a:spcAft>
                      </a:pPr>
                      <a:r>
                        <a:rPr lang="fr-FR" sz="1200" dirty="0">
                          <a:effectLst/>
                          <a:latin typeface="Cambria"/>
                          <a:ea typeface="Cambria"/>
                          <a:cs typeface="Times New Roman"/>
                        </a:rPr>
                        <a:t>E_ALL</a:t>
                      </a:r>
                    </a:p>
                  </a:txBody>
                  <a:tcPr marL="68580" marR="68580" marT="0" marB="0"/>
                </a:tc>
                <a:tc>
                  <a:txBody>
                    <a:bodyPr/>
                    <a:lstStyle/>
                    <a:p>
                      <a:pPr algn="just">
                        <a:spcAft>
                          <a:spcPts val="0"/>
                        </a:spcAft>
                      </a:pPr>
                      <a:r>
                        <a:rPr lang="fr-FR" sz="1200" dirty="0">
                          <a:effectLst/>
                          <a:latin typeface="Cambria"/>
                          <a:ea typeface="Cambria"/>
                          <a:cs typeface="Times New Roman"/>
                        </a:rPr>
                        <a:t>Toutes les erreurs et les warnings, à </a:t>
                      </a:r>
                      <a:r>
                        <a:rPr lang="fr-FR" sz="1200" dirty="0" smtClean="0">
                          <a:effectLst/>
                          <a:latin typeface="Cambria"/>
                          <a:ea typeface="Cambria"/>
                          <a:cs typeface="Times New Roman"/>
                        </a:rPr>
                        <a:t>l’exception </a:t>
                      </a:r>
                      <a:r>
                        <a:rPr lang="fr-FR" sz="1200" dirty="0">
                          <a:effectLst/>
                          <a:latin typeface="Cambria"/>
                          <a:ea typeface="Cambria"/>
                          <a:cs typeface="Times New Roman"/>
                        </a:rPr>
                        <a:t>du niveau </a:t>
                      </a:r>
                      <a:r>
                        <a:rPr lang="fr-FR" sz="1200" dirty="0" smtClean="0">
                          <a:effectLst/>
                          <a:latin typeface="Cambria"/>
                          <a:ea typeface="Cambria"/>
                          <a:cs typeface="Times New Roman"/>
                        </a:rPr>
                        <a:t>E_STRICT</a:t>
                      </a:r>
                      <a:endParaRPr lang="fr-FR" sz="12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11702156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Création d’un Gestionnaire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Exemple d’une fonction de gestion d’erreur : </a:t>
            </a:r>
          </a:p>
          <a:p>
            <a:pPr marL="0" indent="0">
              <a:buNone/>
            </a:pPr>
            <a:endParaRPr lang="fr-FR" dirty="0" smtClean="0"/>
          </a:p>
          <a:p>
            <a:pPr marL="0" indent="0">
              <a:buNone/>
            </a:pPr>
            <a:r>
              <a:rPr lang="fr-FR" dirty="0"/>
              <a:t>	</a:t>
            </a:r>
            <a:r>
              <a:rPr lang="en-GB" dirty="0"/>
              <a:t>function </a:t>
            </a:r>
            <a:r>
              <a:rPr lang="en-GB" dirty="0" err="1"/>
              <a:t>customError</a:t>
            </a:r>
            <a:r>
              <a:rPr lang="en-GB" dirty="0"/>
              <a:t>($</a:t>
            </a:r>
            <a:r>
              <a:rPr lang="en-GB" dirty="0" err="1"/>
              <a:t>errno</a:t>
            </a:r>
            <a:r>
              <a:rPr lang="en-GB" dirty="0"/>
              <a:t>, $</a:t>
            </a:r>
            <a:r>
              <a:rPr lang="en-GB" dirty="0" err="1"/>
              <a:t>errstr</a:t>
            </a:r>
            <a:r>
              <a:rPr lang="en-GB" dirty="0"/>
              <a:t>) </a:t>
            </a:r>
            <a:r>
              <a:rPr lang="en-GB" dirty="0" smtClean="0"/>
              <a:t>{</a:t>
            </a:r>
          </a:p>
          <a:p>
            <a:pPr marL="0" indent="0">
              <a:buNone/>
            </a:pPr>
            <a:r>
              <a:rPr lang="en-GB" dirty="0"/>
              <a:t>	</a:t>
            </a:r>
            <a:r>
              <a:rPr lang="en-GB" dirty="0" smtClean="0"/>
              <a:t>		echo </a:t>
            </a:r>
            <a:r>
              <a:rPr lang="en-GB" dirty="0"/>
              <a:t>"&lt;b&gt;</a:t>
            </a:r>
            <a:r>
              <a:rPr lang="en-GB" dirty="0" err="1"/>
              <a:t>Erreur</a:t>
            </a:r>
            <a:r>
              <a:rPr lang="en-GB" dirty="0"/>
              <a:t>:&lt;/b&gt; [$</a:t>
            </a:r>
            <a:r>
              <a:rPr lang="en-GB" dirty="0" err="1"/>
              <a:t>errno</a:t>
            </a:r>
            <a:r>
              <a:rPr lang="en-GB" dirty="0"/>
              <a:t>] $</a:t>
            </a:r>
            <a:r>
              <a:rPr lang="en-GB" dirty="0" err="1"/>
              <a:t>errstr</a:t>
            </a:r>
            <a:r>
              <a:rPr lang="en-GB" dirty="0"/>
              <a:t>&lt;</a:t>
            </a:r>
            <a:r>
              <a:rPr lang="en-GB" dirty="0" err="1"/>
              <a:t>br</a:t>
            </a:r>
            <a:r>
              <a:rPr lang="en-GB" dirty="0"/>
              <a:t> /&gt;";	</a:t>
            </a:r>
            <a:endParaRPr lang="en-GB" dirty="0" smtClean="0"/>
          </a:p>
          <a:p>
            <a:pPr marL="0" indent="0">
              <a:buNone/>
            </a:pPr>
            <a:r>
              <a:rPr lang="en-GB" dirty="0"/>
              <a:t>	</a:t>
            </a:r>
            <a:r>
              <a:rPr lang="en-GB" dirty="0" smtClean="0"/>
              <a:t>		</a:t>
            </a:r>
            <a:r>
              <a:rPr lang="fr-FR" dirty="0" err="1" smtClean="0"/>
              <a:t>echo</a:t>
            </a:r>
            <a:r>
              <a:rPr lang="fr-FR" dirty="0" smtClean="0"/>
              <a:t> </a:t>
            </a:r>
            <a:r>
              <a:rPr lang="fr-FR" dirty="0"/>
              <a:t>"Fin Script";	die()</a:t>
            </a:r>
            <a:r>
              <a:rPr lang="fr-FR" dirty="0" smtClean="0"/>
              <a:t>;</a:t>
            </a:r>
          </a:p>
          <a:p>
            <a:pPr marL="0" indent="0">
              <a:buNone/>
            </a:pPr>
            <a:r>
              <a:rPr lang="fr-FR" dirty="0"/>
              <a:t>	</a:t>
            </a:r>
            <a:r>
              <a:rPr lang="fr-FR" dirty="0" smtClean="0"/>
              <a:t>}</a:t>
            </a:r>
          </a:p>
          <a:p>
            <a:pPr marL="0" indent="0">
              <a:buNone/>
            </a:pPr>
            <a:endParaRPr lang="fr-FR" dirty="0" smtClean="0"/>
          </a:p>
          <a:p>
            <a:r>
              <a:rPr lang="fr-FR" dirty="0"/>
              <a:t>Lorsqu’elle est déclenchée, cette fonction doit recevoir le niveau et le message d’erreur qu’elle affiche et ensuite termine le script.</a:t>
            </a:r>
          </a:p>
          <a:p>
            <a:pPr marL="0" indent="0">
              <a:buNone/>
            </a:pPr>
            <a:endParaRPr lang="fr-FR" dirty="0" smtClean="0"/>
          </a:p>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284</a:t>
            </a:fld>
            <a:endParaRPr lang="fr-FR"/>
          </a:p>
        </p:txBody>
      </p:sp>
    </p:spTree>
    <p:extLst>
      <p:ext uri="{BB962C8B-B14F-4D97-AF65-F5344CB8AC3E}">
        <p14:creationId xmlns:p14="http://schemas.microsoft.com/office/powerpoint/2010/main" val="33065121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Création d’un Gestionnaire</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solidFill>
                  <a:srgbClr val="4F81BD"/>
                </a:solidFill>
              </a:rPr>
              <a:t>Affectation du gestionnaire d’erreur </a:t>
            </a:r>
            <a:endParaRPr lang="fr-FR" dirty="0" smtClean="0">
              <a:solidFill>
                <a:srgbClr val="4F81BD"/>
              </a:solidFill>
            </a:endParaRPr>
          </a:p>
          <a:p>
            <a:r>
              <a:rPr lang="fr-FR" dirty="0"/>
              <a:t>P</a:t>
            </a:r>
            <a:r>
              <a:rPr lang="fr-FR" dirty="0" smtClean="0"/>
              <a:t>our </a:t>
            </a:r>
            <a:r>
              <a:rPr lang="fr-FR" dirty="0"/>
              <a:t>la durée du script</a:t>
            </a:r>
            <a:r>
              <a:rPr lang="fr-FR" dirty="0" smtClean="0"/>
              <a:t>, l’affectation de </a:t>
            </a:r>
            <a:r>
              <a:rPr lang="fr-FR" dirty="0"/>
              <a:t>la fonction précédente comme le gestionnaire d’erreur par </a:t>
            </a:r>
            <a:r>
              <a:rPr lang="fr-FR" dirty="0" smtClean="0"/>
              <a:t>défaut</a:t>
            </a:r>
            <a:r>
              <a:rPr lang="fr-FR" dirty="0"/>
              <a:t> </a:t>
            </a:r>
            <a:r>
              <a:rPr lang="fr-FR" dirty="0" smtClean="0"/>
              <a:t>se fait à l’aide de la fonction </a:t>
            </a:r>
            <a:r>
              <a:rPr lang="en-GB" b="1" dirty="0" err="1" smtClean="0"/>
              <a:t>set_error_handler</a:t>
            </a:r>
            <a:r>
              <a:rPr lang="en-GB" dirty="0" smtClean="0"/>
              <a:t> : </a:t>
            </a:r>
            <a:r>
              <a:rPr lang="fr-FR" dirty="0" smtClean="0"/>
              <a:t> </a:t>
            </a:r>
          </a:p>
          <a:p>
            <a:pPr marL="0" indent="0">
              <a:buNone/>
            </a:pPr>
            <a:r>
              <a:rPr lang="fr-FR" dirty="0"/>
              <a:t>	</a:t>
            </a:r>
            <a:r>
              <a:rPr lang="en-GB" dirty="0" err="1"/>
              <a:t>set_error_handler</a:t>
            </a:r>
            <a:r>
              <a:rPr lang="en-GB" dirty="0"/>
              <a:t>("</a:t>
            </a:r>
            <a:r>
              <a:rPr lang="en-GB" dirty="0" err="1"/>
              <a:t>customError</a:t>
            </a:r>
            <a:r>
              <a:rPr lang="en-GB" dirty="0"/>
              <a:t>");	</a:t>
            </a:r>
            <a:endParaRPr lang="en-GB" dirty="0" smtClean="0"/>
          </a:p>
          <a:p>
            <a:r>
              <a:rPr lang="fr-FR" dirty="0" smtClean="0"/>
              <a:t>La </a:t>
            </a:r>
            <a:r>
              <a:rPr lang="fr-FR" dirty="0"/>
              <a:t>fonction </a:t>
            </a:r>
            <a:r>
              <a:rPr lang="en-GB" dirty="0" err="1"/>
              <a:t>set_error_handler</a:t>
            </a:r>
            <a:r>
              <a:rPr lang="en-GB" dirty="0"/>
              <a:t> </a:t>
            </a:r>
            <a:r>
              <a:rPr lang="en-GB" dirty="0" err="1" smtClean="0"/>
              <a:t>n’a</a:t>
            </a:r>
            <a:r>
              <a:rPr lang="en-GB" dirty="0" smtClean="0"/>
              <a:t> </a:t>
            </a:r>
            <a:r>
              <a:rPr lang="en-GB" dirty="0" err="1" smtClean="0"/>
              <a:t>qu’un</a:t>
            </a:r>
            <a:r>
              <a:rPr lang="en-GB" dirty="0" smtClean="0"/>
              <a:t> </a:t>
            </a:r>
            <a:r>
              <a:rPr lang="en-GB" dirty="0" err="1" smtClean="0"/>
              <a:t>seul</a:t>
            </a:r>
            <a:r>
              <a:rPr lang="en-GB" dirty="0" smtClean="0"/>
              <a:t> </a:t>
            </a:r>
            <a:r>
              <a:rPr lang="fr-FR" dirty="0" smtClean="0"/>
              <a:t>paramètre </a:t>
            </a:r>
            <a:r>
              <a:rPr lang="fr-FR" dirty="0"/>
              <a:t>en entrée </a:t>
            </a:r>
            <a:r>
              <a:rPr lang="fr-FR" dirty="0" smtClean="0"/>
              <a:t>dans le cas d’autres erreurs, il suffit de passer les </a:t>
            </a:r>
            <a:r>
              <a:rPr lang="fr-FR" smtClean="0"/>
              <a:t>autres fonctions </a:t>
            </a:r>
            <a:r>
              <a:rPr lang="fr-FR" dirty="0" smtClean="0"/>
              <a:t>d’erreur en paramètre.</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285</a:t>
            </a:fld>
            <a:endParaRPr lang="fr-FR"/>
          </a:p>
        </p:txBody>
      </p:sp>
    </p:spTree>
    <p:extLst>
      <p:ext uri="{BB962C8B-B14F-4D97-AF65-F5344CB8AC3E}">
        <p14:creationId xmlns:p14="http://schemas.microsoft.com/office/powerpoint/2010/main" val="159240498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smtClean="0">
                <a:solidFill>
                  <a:srgbClr val="4F81BD"/>
                </a:solidFill>
              </a:rPr>
              <a:t>Déclenchement des Erreurs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a:t>
            </a:r>
            <a:r>
              <a:rPr lang="fr-FR" dirty="0" smtClean="0"/>
              <a:t>es </a:t>
            </a:r>
            <a:r>
              <a:rPr lang="fr-FR" dirty="0"/>
              <a:t>erreurs </a:t>
            </a:r>
            <a:r>
              <a:rPr lang="fr-FR" dirty="0" smtClean="0"/>
              <a:t>sont déclenchées </a:t>
            </a:r>
            <a:r>
              <a:rPr lang="fr-FR" dirty="0"/>
              <a:t>grâce à la fonction </a:t>
            </a:r>
            <a:r>
              <a:rPr lang="fr-FR" b="1" dirty="0" err="1"/>
              <a:t>trigger_error</a:t>
            </a:r>
            <a:r>
              <a:rPr lang="fr-FR" dirty="0"/>
              <a:t> </a:t>
            </a:r>
            <a:r>
              <a:rPr lang="fr-FR" dirty="0" smtClean="0"/>
              <a:t>:</a:t>
            </a:r>
          </a:p>
          <a:p>
            <a:pPr marL="0" indent="0">
              <a:buNone/>
            </a:pPr>
            <a:r>
              <a:rPr lang="fr-FR" dirty="0"/>
              <a:t>	</a:t>
            </a:r>
            <a:r>
              <a:rPr lang="fr-FR" dirty="0" smtClean="0"/>
              <a:t>$</a:t>
            </a:r>
            <a:r>
              <a:rPr lang="fr-FR" dirty="0"/>
              <a:t>test=2;</a:t>
            </a:r>
          </a:p>
          <a:p>
            <a:pPr marL="0" indent="0">
              <a:buNone/>
            </a:pPr>
            <a:r>
              <a:rPr lang="fr-FR" dirty="0" smtClean="0"/>
              <a:t>	if </a:t>
            </a:r>
            <a:r>
              <a:rPr lang="fr-FR" dirty="0"/>
              <a:t>($test&gt;1) {</a:t>
            </a:r>
          </a:p>
          <a:p>
            <a:pPr marL="0" indent="0">
              <a:buNone/>
            </a:pPr>
            <a:r>
              <a:rPr lang="fr-FR" dirty="0" smtClean="0"/>
              <a:t>		</a:t>
            </a:r>
            <a:r>
              <a:rPr lang="fr-FR" dirty="0" err="1" smtClean="0"/>
              <a:t>trigger_error</a:t>
            </a:r>
            <a:r>
              <a:rPr lang="fr-FR" dirty="0"/>
              <a:t>("La valeur doit être inférieure ou égale à 1")</a:t>
            </a:r>
            <a:r>
              <a:rPr lang="fr-FR" dirty="0" smtClean="0"/>
              <a:t>;</a:t>
            </a:r>
          </a:p>
          <a:p>
            <a:pPr marL="0" indent="0">
              <a:buNone/>
            </a:pPr>
            <a:r>
              <a:rPr lang="fr-FR" dirty="0"/>
              <a:t>	</a:t>
            </a:r>
            <a:r>
              <a:rPr lang="fr-FR" dirty="0" smtClean="0"/>
              <a:t>}</a:t>
            </a:r>
          </a:p>
          <a:p>
            <a:r>
              <a:rPr lang="fr-FR" dirty="0" smtClean="0"/>
              <a:t>Les erreurs sont déclenchées si $test &gt;1. L’exécution du code affiche : </a:t>
            </a:r>
            <a:br>
              <a:rPr lang="fr-FR" dirty="0" smtClean="0"/>
            </a:br>
            <a:r>
              <a:rPr lang="fr-FR" dirty="0" smtClean="0"/>
              <a:t>	</a:t>
            </a:r>
            <a:r>
              <a:rPr lang="fr-FR" b="1" dirty="0" smtClean="0"/>
              <a:t>Notice</a:t>
            </a:r>
            <a:r>
              <a:rPr lang="fr-FR" dirty="0"/>
              <a:t>: La valeur doit être inférieure ou égale à 1</a:t>
            </a:r>
          </a:p>
          <a:p>
            <a:pPr marL="0" indent="0">
              <a:buNone/>
            </a:pPr>
            <a:r>
              <a:rPr lang="en-GB" dirty="0" smtClean="0"/>
              <a:t>	in </a:t>
            </a:r>
            <a:r>
              <a:rPr lang="en-GB" b="1" dirty="0"/>
              <a:t>C:\web\</a:t>
            </a:r>
            <a:r>
              <a:rPr lang="en-GB" b="1" dirty="0" err="1"/>
              <a:t>test.php</a:t>
            </a:r>
            <a:r>
              <a:rPr lang="en-GB" dirty="0"/>
              <a:t> on line </a:t>
            </a:r>
            <a:r>
              <a:rPr lang="en-GB" b="1" dirty="0"/>
              <a:t>6</a:t>
            </a:r>
            <a:r>
              <a:rPr lang="fr-FR" dirty="0"/>
              <a:t> </a:t>
            </a:r>
            <a:endParaRPr lang="fr-FR" dirty="0" smtClean="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286</a:t>
            </a:fld>
            <a:endParaRPr lang="fr-FR"/>
          </a:p>
        </p:txBody>
      </p:sp>
    </p:spTree>
    <p:extLst>
      <p:ext uri="{BB962C8B-B14F-4D97-AF65-F5344CB8AC3E}">
        <p14:creationId xmlns:p14="http://schemas.microsoft.com/office/powerpoint/2010/main" val="183099106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Déclenchement des Erreurs</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Une erreur peut être déclenchée dans un endroit quelconque d’un script par l’ajout d’un second paramètre à </a:t>
            </a:r>
            <a:r>
              <a:rPr lang="fr-FR" dirty="0" err="1"/>
              <a:t>trigger_error</a:t>
            </a:r>
            <a:r>
              <a:rPr lang="fr-FR" dirty="0"/>
              <a:t>() pour spécifier le niveau d’erreur déclenché.</a:t>
            </a:r>
          </a:p>
          <a:p>
            <a:r>
              <a:rPr lang="fr-FR" dirty="0" smtClean="0"/>
              <a:t>Exemple complet : </a:t>
            </a:r>
          </a:p>
          <a:p>
            <a:pPr marL="0" indent="0">
              <a:buNone/>
            </a:pPr>
            <a:r>
              <a:rPr lang="en-GB" dirty="0" smtClean="0"/>
              <a:t>		function </a:t>
            </a:r>
            <a:r>
              <a:rPr lang="en-GB" dirty="0" err="1"/>
              <a:t>customError</a:t>
            </a:r>
            <a:r>
              <a:rPr lang="en-GB" dirty="0"/>
              <a:t>($</a:t>
            </a:r>
            <a:r>
              <a:rPr lang="en-GB" dirty="0" err="1"/>
              <a:t>errno</a:t>
            </a:r>
            <a:r>
              <a:rPr lang="en-GB" dirty="0"/>
              <a:t>, $</a:t>
            </a:r>
            <a:r>
              <a:rPr lang="en-GB" dirty="0" err="1"/>
              <a:t>errstr</a:t>
            </a:r>
            <a:r>
              <a:rPr lang="en-GB" dirty="0"/>
              <a:t>) {	</a:t>
            </a:r>
            <a:endParaRPr lang="en-GB" dirty="0" smtClean="0"/>
          </a:p>
          <a:p>
            <a:pPr marL="0" indent="0">
              <a:buNone/>
            </a:pPr>
            <a:r>
              <a:rPr lang="en-GB" dirty="0"/>
              <a:t>	</a:t>
            </a:r>
            <a:r>
              <a:rPr lang="en-GB" dirty="0" smtClean="0"/>
              <a:t>	</a:t>
            </a:r>
            <a:r>
              <a:rPr lang="en-GB" dirty="0"/>
              <a:t>	</a:t>
            </a:r>
            <a:r>
              <a:rPr lang="fr-FR" dirty="0" err="1"/>
              <a:t>echo</a:t>
            </a:r>
            <a:r>
              <a:rPr lang="fr-FR" dirty="0"/>
              <a:t> "&lt;b&gt;Erreur:&lt;/b&gt; [$</a:t>
            </a:r>
            <a:r>
              <a:rPr lang="fr-FR" dirty="0" err="1"/>
              <a:t>errno</a:t>
            </a:r>
            <a:r>
              <a:rPr lang="fr-FR" dirty="0"/>
              <a:t>] $</a:t>
            </a:r>
            <a:r>
              <a:rPr lang="fr-FR" dirty="0" err="1"/>
              <a:t>errstr</a:t>
            </a:r>
            <a:r>
              <a:rPr lang="fr-FR" dirty="0"/>
              <a:t>&lt;</a:t>
            </a:r>
            <a:r>
              <a:rPr lang="fr-FR" dirty="0" err="1"/>
              <a:t>br</a:t>
            </a:r>
            <a:r>
              <a:rPr lang="fr-FR" dirty="0"/>
              <a:t> /&gt;"</a:t>
            </a:r>
            <a:r>
              <a:rPr lang="fr-FR" dirty="0" smtClean="0"/>
              <a:t>;</a:t>
            </a:r>
          </a:p>
          <a:p>
            <a:pPr marL="0" indent="0">
              <a:buNone/>
            </a:pPr>
            <a:r>
              <a:rPr lang="fr-FR" dirty="0"/>
              <a:t>			</a:t>
            </a:r>
            <a:r>
              <a:rPr lang="fr-FR" dirty="0" err="1"/>
              <a:t>echo</a:t>
            </a:r>
            <a:r>
              <a:rPr lang="fr-FR" dirty="0"/>
              <a:t> "Fin du Script"</a:t>
            </a:r>
            <a:r>
              <a:rPr lang="fr-FR" dirty="0" smtClean="0"/>
              <a:t>;</a:t>
            </a:r>
          </a:p>
          <a:p>
            <a:pPr marL="0" indent="0">
              <a:buNone/>
            </a:pPr>
            <a:r>
              <a:rPr lang="fr-FR" dirty="0"/>
              <a:t>			</a:t>
            </a:r>
            <a:r>
              <a:rPr lang="en-GB" dirty="0"/>
              <a:t>die()</a:t>
            </a:r>
            <a:r>
              <a:rPr lang="en-GB" dirty="0" smtClean="0"/>
              <a:t>;	}</a:t>
            </a:r>
            <a:r>
              <a:rPr lang="en-GB" dirty="0"/>
              <a:t>	</a:t>
            </a:r>
            <a:endParaRPr lang="en-GB" dirty="0" smtClean="0"/>
          </a:p>
          <a:p>
            <a:pPr marL="0" indent="0">
              <a:buNone/>
            </a:pPr>
            <a:r>
              <a:rPr lang="en-GB" dirty="0"/>
              <a:t>	</a:t>
            </a:r>
            <a:r>
              <a:rPr lang="en-GB" dirty="0" smtClean="0"/>
              <a:t>	</a:t>
            </a:r>
            <a:r>
              <a:rPr lang="en-GB" dirty="0"/>
              <a:t>//affectation du </a:t>
            </a:r>
            <a:r>
              <a:rPr lang="en-GB" dirty="0" err="1"/>
              <a:t>gestionnaire</a:t>
            </a:r>
            <a:r>
              <a:rPr lang="en-GB" dirty="0"/>
              <a:t> </a:t>
            </a:r>
            <a:r>
              <a:rPr lang="en-GB" dirty="0" err="1" smtClean="0"/>
              <a:t>d’erreur</a:t>
            </a:r>
            <a:endParaRPr lang="en-GB" dirty="0" smtClean="0"/>
          </a:p>
          <a:p>
            <a:pPr marL="0" indent="0">
              <a:buNone/>
            </a:pPr>
            <a:r>
              <a:rPr lang="en-GB" dirty="0"/>
              <a:t>		</a:t>
            </a:r>
            <a:r>
              <a:rPr lang="en-GB" dirty="0" err="1"/>
              <a:t>set_error_handler</a:t>
            </a:r>
            <a:r>
              <a:rPr lang="en-GB" dirty="0"/>
              <a:t>("</a:t>
            </a:r>
            <a:r>
              <a:rPr lang="en-GB" dirty="0" err="1"/>
              <a:t>customError</a:t>
            </a:r>
            <a:r>
              <a:rPr lang="en-GB" dirty="0"/>
              <a:t>",E_USER_WARNING)</a:t>
            </a:r>
            <a:r>
              <a:rPr lang="en-GB" dirty="0" smtClean="0"/>
              <a:t>;</a:t>
            </a:r>
          </a:p>
          <a:p>
            <a:pPr marL="0" indent="0">
              <a:buNone/>
            </a:pPr>
            <a:r>
              <a:rPr lang="en-GB" dirty="0"/>
              <a:t>	 	//</a:t>
            </a:r>
            <a:r>
              <a:rPr lang="en-GB" dirty="0" err="1"/>
              <a:t>déclenchement</a:t>
            </a:r>
            <a:r>
              <a:rPr lang="en-GB" dirty="0"/>
              <a:t> </a:t>
            </a:r>
            <a:r>
              <a:rPr lang="en-GB" dirty="0" err="1"/>
              <a:t>d’une</a:t>
            </a:r>
            <a:r>
              <a:rPr lang="en-GB" dirty="0"/>
              <a:t> </a:t>
            </a:r>
            <a:r>
              <a:rPr lang="en-GB" dirty="0" err="1"/>
              <a:t>erreur</a:t>
            </a:r>
            <a:r>
              <a:rPr lang="en-GB" dirty="0"/>
              <a:t>	</a:t>
            </a:r>
            <a:endParaRPr lang="en-GB" dirty="0" smtClean="0"/>
          </a:p>
          <a:p>
            <a:pPr marL="0" indent="0">
              <a:buNone/>
            </a:pPr>
            <a:r>
              <a:rPr lang="en-GB" dirty="0" smtClean="0"/>
              <a:t>		$</a:t>
            </a:r>
            <a:r>
              <a:rPr lang="en-GB" dirty="0"/>
              <a:t>test=2;	</a:t>
            </a:r>
            <a:endParaRPr lang="en-GB" dirty="0" smtClean="0"/>
          </a:p>
          <a:p>
            <a:pPr marL="0" indent="0">
              <a:buNone/>
            </a:pPr>
            <a:r>
              <a:rPr lang="en-GB" dirty="0" smtClean="0"/>
              <a:t>		if </a:t>
            </a:r>
            <a:r>
              <a:rPr lang="en-GB" dirty="0"/>
              <a:t>($test&gt;1) 	   </a:t>
            </a:r>
            <a:endParaRPr lang="en-GB" dirty="0" smtClean="0"/>
          </a:p>
          <a:p>
            <a:pPr marL="0" indent="0">
              <a:buNone/>
            </a:pPr>
            <a:r>
              <a:rPr lang="en-GB" dirty="0"/>
              <a:t>	</a:t>
            </a:r>
            <a:r>
              <a:rPr lang="en-GB" dirty="0" smtClean="0"/>
              <a:t>		</a:t>
            </a:r>
            <a:r>
              <a:rPr lang="fr-FR" dirty="0" err="1" smtClean="0"/>
              <a:t>trigger_error</a:t>
            </a:r>
            <a:r>
              <a:rPr lang="fr-FR" dirty="0"/>
              <a:t>("La valeur doit être &lt;= 1",E_USER_WARNING);	</a:t>
            </a:r>
            <a:endParaRPr lang="fr-FR" dirty="0" smtClean="0"/>
          </a:p>
          <a:p>
            <a:pPr marL="0" indent="0">
              <a:buNone/>
            </a:pPr>
            <a:endParaRPr lang="fr-FR" dirty="0" smtClean="0"/>
          </a:p>
          <a:p>
            <a:pPr marL="0" indent="0">
              <a:buNone/>
            </a:pPr>
            <a:r>
              <a:rPr lang="fr-FR" dirty="0" smtClean="0"/>
              <a:t>=&gt;	</a:t>
            </a:r>
            <a:r>
              <a:rPr lang="fr-FR" b="1" dirty="0"/>
              <a:t>Erreur:</a:t>
            </a:r>
            <a:r>
              <a:rPr lang="fr-FR" dirty="0"/>
              <a:t> [512] La valeur doit être &lt;= 1</a:t>
            </a:r>
          </a:p>
          <a:p>
            <a:pPr marL="0" indent="0">
              <a:buNone/>
            </a:pPr>
            <a:r>
              <a:rPr lang="fr-FR" dirty="0" smtClean="0"/>
              <a:t>	Fin </a:t>
            </a:r>
            <a:r>
              <a:rPr lang="fr-FR" dirty="0"/>
              <a:t>du Script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287</a:t>
            </a:fld>
            <a:endParaRPr lang="fr-FR"/>
          </a:p>
        </p:txBody>
      </p:sp>
    </p:spTree>
    <p:extLst>
      <p:ext uri="{BB962C8B-B14F-4D97-AF65-F5344CB8AC3E}">
        <p14:creationId xmlns:p14="http://schemas.microsoft.com/office/powerpoint/2010/main" val="286024022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smtClean="0">
                <a:solidFill>
                  <a:srgbClr val="4F81BD"/>
                </a:solidFill>
              </a:rPr>
              <a:t>Stockage </a:t>
            </a:r>
            <a:r>
              <a:rPr lang="fr-FR" b="1" dirty="0">
                <a:solidFill>
                  <a:srgbClr val="4F81BD"/>
                </a:solidFill>
              </a:rPr>
              <a:t>des Erreurs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Par défaut PHP envoie les erreurs au système de stockage d’erreurs du serveur </a:t>
            </a:r>
            <a:r>
              <a:rPr lang="fr-FR" dirty="0" smtClean="0"/>
              <a:t>: </a:t>
            </a:r>
            <a:r>
              <a:rPr lang="fr-FR" dirty="0" err="1" smtClean="0"/>
              <a:t>error.log</a:t>
            </a:r>
            <a:endParaRPr lang="fr-FR" dirty="0" smtClean="0"/>
          </a:p>
          <a:p>
            <a:r>
              <a:rPr lang="fr-FR" dirty="0" smtClean="0"/>
              <a:t>La fonction </a:t>
            </a:r>
            <a:r>
              <a:rPr lang="fr-FR" b="1" dirty="0" err="1" smtClean="0"/>
              <a:t>error_log</a:t>
            </a:r>
            <a:r>
              <a:rPr lang="fr-FR" dirty="0" smtClean="0"/>
              <a:t>() permet </a:t>
            </a:r>
            <a:r>
              <a:rPr lang="fr-FR" dirty="0"/>
              <a:t>de stocker l’erreur dans un fichier spécifique ou de l’envoyer à une destination spécifique.</a:t>
            </a:r>
          </a:p>
          <a:p>
            <a:r>
              <a:rPr lang="fr-FR" dirty="0" smtClean="0"/>
              <a:t>Exemple : envoi des erreurs par mail.</a:t>
            </a:r>
          </a:p>
          <a:p>
            <a:pPr marL="0" indent="0">
              <a:buNone/>
            </a:pPr>
            <a:r>
              <a:rPr lang="fr-FR" dirty="0"/>
              <a:t>	</a:t>
            </a:r>
            <a:r>
              <a:rPr lang="fr-FR" dirty="0" err="1" smtClean="0"/>
              <a:t>customError</a:t>
            </a:r>
            <a:r>
              <a:rPr lang="fr-FR" dirty="0"/>
              <a:t>($</a:t>
            </a:r>
            <a:r>
              <a:rPr lang="fr-FR" dirty="0" err="1"/>
              <a:t>errno</a:t>
            </a:r>
            <a:r>
              <a:rPr lang="fr-FR" dirty="0"/>
              <a:t>, $</a:t>
            </a:r>
            <a:r>
              <a:rPr lang="fr-FR" dirty="0" err="1"/>
              <a:t>errstr</a:t>
            </a:r>
            <a:r>
              <a:rPr lang="fr-FR" dirty="0"/>
              <a:t>) {	</a:t>
            </a:r>
            <a:endParaRPr lang="fr-FR" dirty="0" smtClean="0"/>
          </a:p>
          <a:p>
            <a:pPr marL="457200" lvl="1" indent="0">
              <a:buNone/>
            </a:pPr>
            <a:r>
              <a:rPr lang="fr-FR" dirty="0"/>
              <a:t>	</a:t>
            </a:r>
            <a:r>
              <a:rPr lang="fr-FR" dirty="0" err="1"/>
              <a:t>echo</a:t>
            </a:r>
            <a:r>
              <a:rPr lang="fr-FR" dirty="0"/>
              <a:t> "&lt;b&gt;Erreur:&lt;/b&gt; [$</a:t>
            </a:r>
            <a:r>
              <a:rPr lang="fr-FR" dirty="0" err="1"/>
              <a:t>errno</a:t>
            </a:r>
            <a:r>
              <a:rPr lang="fr-FR" dirty="0"/>
              <a:t>] $</a:t>
            </a:r>
            <a:r>
              <a:rPr lang="fr-FR" dirty="0" err="1"/>
              <a:t>errstr</a:t>
            </a:r>
            <a:r>
              <a:rPr lang="fr-FR" dirty="0"/>
              <a:t>&lt;</a:t>
            </a:r>
            <a:r>
              <a:rPr lang="fr-FR" dirty="0" err="1"/>
              <a:t>br</a:t>
            </a:r>
            <a:r>
              <a:rPr lang="fr-FR" dirty="0"/>
              <a:t> /&gt;"</a:t>
            </a:r>
            <a:r>
              <a:rPr lang="fr-FR" dirty="0" smtClean="0"/>
              <a:t>;</a:t>
            </a:r>
          </a:p>
          <a:p>
            <a:pPr marL="457200" lvl="1" indent="0">
              <a:buNone/>
            </a:pPr>
            <a:r>
              <a:rPr lang="fr-FR" dirty="0"/>
              <a:t>	</a:t>
            </a:r>
            <a:r>
              <a:rPr lang="fr-FR" dirty="0" err="1" smtClean="0"/>
              <a:t>echo</a:t>
            </a:r>
            <a:r>
              <a:rPr lang="fr-FR" dirty="0" smtClean="0"/>
              <a:t> </a:t>
            </a:r>
            <a:r>
              <a:rPr lang="fr-FR" dirty="0"/>
              <a:t>"Le webmaster a été averti";		</a:t>
            </a:r>
            <a:r>
              <a:rPr lang="fr-FR" dirty="0" err="1"/>
              <a:t>error_log</a:t>
            </a:r>
            <a:r>
              <a:rPr lang="fr-FR" dirty="0"/>
              <a:t>("Erreur: [$</a:t>
            </a:r>
            <a:r>
              <a:rPr lang="fr-FR" dirty="0" err="1"/>
              <a:t>errno</a:t>
            </a:r>
            <a:r>
              <a:rPr lang="fr-FR" dirty="0"/>
              <a:t>] $errstr",1,		"tony@unice.</a:t>
            </a:r>
            <a:r>
              <a:rPr lang="fr-FR" dirty="0" err="1"/>
              <a:t>fr</a:t>
            </a:r>
            <a:r>
              <a:rPr lang="fr-FR" dirty="0"/>
              <a:t>","</a:t>
            </a:r>
            <a:r>
              <a:rPr lang="fr-FR" dirty="0" err="1"/>
              <a:t>From</a:t>
            </a:r>
            <a:r>
              <a:rPr lang="fr-FR" dirty="0"/>
              <a:t>: </a:t>
            </a:r>
            <a:r>
              <a:rPr lang="fr-FR" dirty="0" err="1"/>
              <a:t>webmaster@unice.fr</a:t>
            </a:r>
            <a:r>
              <a:rPr lang="fr-FR" dirty="0"/>
              <a:t>");	</a:t>
            </a:r>
            <a:endParaRPr lang="fr-FR" dirty="0" smtClean="0"/>
          </a:p>
          <a:p>
            <a:pPr marL="457200" lvl="1" indent="0">
              <a:buNone/>
            </a:pPr>
            <a:r>
              <a:rPr lang="en-GB" dirty="0" smtClean="0"/>
              <a:t>}</a:t>
            </a:r>
            <a:r>
              <a:rPr lang="fr-FR" dirty="0" smtClean="0"/>
              <a:t> </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288</a:t>
            </a:fld>
            <a:endParaRPr lang="fr-FR"/>
          </a:p>
        </p:txBody>
      </p:sp>
    </p:spTree>
    <p:extLst>
      <p:ext uri="{BB962C8B-B14F-4D97-AF65-F5344CB8AC3E}">
        <p14:creationId xmlns:p14="http://schemas.microsoft.com/office/powerpoint/2010/main" val="253795058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Stockage des Erreurs</a:t>
            </a:r>
            <a:endParaRPr lang="fr-FR" dirty="0"/>
          </a:p>
        </p:txBody>
      </p:sp>
      <p:sp>
        <p:nvSpPr>
          <p:cNvPr id="3" name="Espace réservé du contenu 2"/>
          <p:cNvSpPr>
            <a:spLocks noGrp="1"/>
          </p:cNvSpPr>
          <p:nvPr>
            <p:ph idx="1"/>
          </p:nvPr>
        </p:nvSpPr>
        <p:spPr/>
        <p:txBody>
          <a:bodyPr>
            <a:normAutofit fontScale="70000" lnSpcReduction="20000"/>
          </a:bodyPr>
          <a:lstStyle/>
          <a:p>
            <a:r>
              <a:rPr lang="en-GB" dirty="0" err="1" smtClean="0"/>
              <a:t>Exemple</a:t>
            </a:r>
            <a:r>
              <a:rPr lang="en-GB" dirty="0" smtClean="0"/>
              <a:t> suite ...</a:t>
            </a:r>
          </a:p>
          <a:p>
            <a:pPr marL="0" indent="0">
              <a:buNone/>
            </a:pPr>
            <a:r>
              <a:rPr lang="en-GB" dirty="0"/>
              <a:t>	</a:t>
            </a:r>
            <a:r>
              <a:rPr lang="en-GB" dirty="0" smtClean="0"/>
              <a:t>// affectation </a:t>
            </a:r>
            <a:r>
              <a:rPr lang="en-GB" dirty="0"/>
              <a:t>du </a:t>
            </a:r>
            <a:r>
              <a:rPr lang="en-GB" dirty="0" err="1"/>
              <a:t>gestionnaire</a:t>
            </a:r>
            <a:r>
              <a:rPr lang="en-GB" dirty="0"/>
              <a:t> </a:t>
            </a:r>
            <a:r>
              <a:rPr lang="en-GB" dirty="0" err="1" smtClean="0"/>
              <a:t>d’erreur</a:t>
            </a:r>
            <a:endParaRPr lang="en-GB" dirty="0" smtClean="0"/>
          </a:p>
          <a:p>
            <a:pPr marL="0" indent="0">
              <a:buNone/>
            </a:pPr>
            <a:r>
              <a:rPr lang="en-GB" dirty="0"/>
              <a:t>	</a:t>
            </a:r>
            <a:r>
              <a:rPr lang="en-GB" dirty="0" err="1" smtClean="0"/>
              <a:t>set_error_handler</a:t>
            </a:r>
            <a:r>
              <a:rPr lang="en-GB" dirty="0"/>
              <a:t>("</a:t>
            </a:r>
            <a:r>
              <a:rPr lang="en-GB" dirty="0" err="1"/>
              <a:t>customError</a:t>
            </a:r>
            <a:r>
              <a:rPr lang="en-GB" dirty="0"/>
              <a:t>",E_USER_WARNING)</a:t>
            </a:r>
            <a:r>
              <a:rPr lang="en-GB" dirty="0" smtClean="0"/>
              <a:t>;</a:t>
            </a:r>
          </a:p>
          <a:p>
            <a:pPr marL="0" indent="0">
              <a:buNone/>
            </a:pPr>
            <a:r>
              <a:rPr lang="en-GB" dirty="0"/>
              <a:t>	</a:t>
            </a:r>
            <a:r>
              <a:rPr lang="en-GB" dirty="0" smtClean="0"/>
              <a:t>/</a:t>
            </a:r>
            <a:r>
              <a:rPr lang="en-GB" dirty="0"/>
              <a:t>/</a:t>
            </a:r>
            <a:r>
              <a:rPr lang="en-GB" dirty="0" err="1"/>
              <a:t>déclenchement</a:t>
            </a:r>
            <a:r>
              <a:rPr lang="en-GB" dirty="0"/>
              <a:t> </a:t>
            </a:r>
            <a:r>
              <a:rPr lang="en-GB" dirty="0" err="1" smtClean="0"/>
              <a:t>d’erreur</a:t>
            </a:r>
            <a:endParaRPr lang="en-GB" dirty="0" smtClean="0"/>
          </a:p>
          <a:p>
            <a:pPr marL="0" indent="0">
              <a:buNone/>
            </a:pPr>
            <a:r>
              <a:rPr lang="en-GB" dirty="0"/>
              <a:t>	$test=2</a:t>
            </a:r>
            <a:r>
              <a:rPr lang="en-GB" dirty="0" smtClean="0"/>
              <a:t>;</a:t>
            </a:r>
          </a:p>
          <a:p>
            <a:pPr marL="0" indent="0">
              <a:buNone/>
            </a:pPr>
            <a:r>
              <a:rPr lang="en-GB" dirty="0"/>
              <a:t>	</a:t>
            </a:r>
            <a:r>
              <a:rPr lang="en-GB" dirty="0" smtClean="0"/>
              <a:t>if </a:t>
            </a:r>
            <a:r>
              <a:rPr lang="en-GB" dirty="0"/>
              <a:t>($test&gt;1</a:t>
            </a:r>
            <a:r>
              <a:rPr lang="en-GB" dirty="0" smtClean="0"/>
              <a:t>)</a:t>
            </a:r>
          </a:p>
          <a:p>
            <a:pPr marL="0" indent="0">
              <a:buNone/>
            </a:pPr>
            <a:r>
              <a:rPr lang="en-GB" dirty="0"/>
              <a:t>	   </a:t>
            </a:r>
            <a:r>
              <a:rPr lang="fr-FR" dirty="0" err="1"/>
              <a:t>trigger_error</a:t>
            </a:r>
            <a:r>
              <a:rPr lang="fr-FR" dirty="0"/>
              <a:t>("La valeur doit être &lt;= 1",E_USER_WARNING)</a:t>
            </a:r>
            <a:r>
              <a:rPr lang="fr-FR" dirty="0" smtClean="0"/>
              <a:t>;</a:t>
            </a:r>
            <a:r>
              <a:rPr lang="fr-FR" dirty="0"/>
              <a:t> </a:t>
            </a:r>
          </a:p>
          <a:p>
            <a:r>
              <a:rPr lang="fr-FR" dirty="0"/>
              <a:t>L’exécution du code précédent affiche:</a:t>
            </a:r>
          </a:p>
          <a:p>
            <a:pPr marL="0" indent="0">
              <a:buNone/>
            </a:pPr>
            <a:r>
              <a:rPr lang="fr-FR" dirty="0"/>
              <a:t>	</a:t>
            </a:r>
            <a:r>
              <a:rPr lang="fr-FR" b="1" dirty="0" smtClean="0"/>
              <a:t>Erreur</a:t>
            </a:r>
            <a:r>
              <a:rPr lang="fr-FR" b="1" dirty="0"/>
              <a:t>:</a:t>
            </a:r>
            <a:r>
              <a:rPr lang="fr-FR" dirty="0"/>
              <a:t> [512] La valeur doit être &lt;= 1</a:t>
            </a:r>
          </a:p>
          <a:p>
            <a:pPr marL="0" indent="0">
              <a:buNone/>
            </a:pPr>
            <a:r>
              <a:rPr lang="fr-FR" dirty="0" smtClean="0"/>
              <a:t>	Le </a:t>
            </a:r>
            <a:r>
              <a:rPr lang="fr-FR" dirty="0"/>
              <a:t>webmaster a été </a:t>
            </a:r>
            <a:r>
              <a:rPr lang="fr-FR" dirty="0" smtClean="0"/>
              <a:t>averti</a:t>
            </a:r>
          </a:p>
          <a:p>
            <a:r>
              <a:rPr lang="fr-FR" dirty="0" smtClean="0"/>
              <a:t>Quand au </a:t>
            </a:r>
            <a:r>
              <a:rPr lang="fr-FR" dirty="0"/>
              <a:t>mail reçu par le déclenchement de </a:t>
            </a:r>
            <a:r>
              <a:rPr lang="fr-FR" dirty="0" smtClean="0"/>
              <a:t>l’erreur, il </a:t>
            </a:r>
            <a:r>
              <a:rPr lang="fr-FR" dirty="0"/>
              <a:t>contient le message suivant</a:t>
            </a:r>
            <a:r>
              <a:rPr lang="fr-FR" dirty="0" smtClean="0"/>
              <a:t>:</a:t>
            </a:r>
            <a:endParaRPr lang="fr-FR" dirty="0"/>
          </a:p>
          <a:p>
            <a:pPr marL="0" indent="0">
              <a:buNone/>
            </a:pPr>
            <a:r>
              <a:rPr lang="fr-FR" b="1" dirty="0" smtClean="0"/>
              <a:t>	Erreur</a:t>
            </a:r>
            <a:r>
              <a:rPr lang="fr-FR" b="1" dirty="0"/>
              <a:t>:</a:t>
            </a:r>
            <a:r>
              <a:rPr lang="fr-FR" dirty="0"/>
              <a:t> [512] La valeur doit être &lt;= 1</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289</a:t>
            </a:fld>
            <a:endParaRPr lang="fr-FR"/>
          </a:p>
        </p:txBody>
      </p:sp>
    </p:spTree>
    <p:extLst>
      <p:ext uri="{BB962C8B-B14F-4D97-AF65-F5344CB8AC3E}">
        <p14:creationId xmlns:p14="http://schemas.microsoft.com/office/powerpoint/2010/main" val="129937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a:t>
            </a:r>
            <a:br>
              <a:rPr lang="fr-FR" b="1" dirty="0">
                <a:solidFill>
                  <a:srgbClr val="4F81BD"/>
                </a:solidFill>
              </a:rPr>
            </a:br>
            <a:r>
              <a:rPr lang="fr-FR" b="1" dirty="0">
                <a:solidFill>
                  <a:srgbClr val="4F81BD"/>
                </a:solidFill>
              </a:rPr>
              <a:t>Les Tables</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sz="2800" b="1" dirty="0" smtClean="0">
                <a:solidFill>
                  <a:srgbClr val="1F497D"/>
                </a:solidFill>
              </a:rPr>
              <a:t>Quelques fonctions utiles pour les tables</a:t>
            </a:r>
          </a:p>
          <a:p>
            <a:r>
              <a:rPr lang="fr-FR" sz="2800" dirty="0" err="1" smtClean="0"/>
              <a:t>explode</a:t>
            </a:r>
            <a:r>
              <a:rPr lang="fr-FR" sz="2800" dirty="0" smtClean="0"/>
              <a:t>() : Transpose les éléments d’une chaîne en ceux d’une table,</a:t>
            </a:r>
          </a:p>
          <a:p>
            <a:r>
              <a:rPr lang="fr-FR" sz="2800" dirty="0" err="1" smtClean="0"/>
              <a:t>implode</a:t>
            </a:r>
            <a:r>
              <a:rPr lang="fr-FR" sz="2800" dirty="0" smtClean="0"/>
              <a:t>() : Retourne une chaîne à partir des éléments d’une table,</a:t>
            </a:r>
          </a:p>
          <a:p>
            <a:r>
              <a:rPr lang="fr-FR" sz="2800" dirty="0" smtClean="0"/>
              <a:t>count() : Renvoie la dimension d’une table,</a:t>
            </a:r>
          </a:p>
          <a:p>
            <a:r>
              <a:rPr lang="fr-FR" sz="2800" dirty="0" err="1" smtClean="0"/>
              <a:t>str_split</a:t>
            </a:r>
            <a:r>
              <a:rPr lang="fr-FR" sz="2800" dirty="0" smtClean="0"/>
              <a:t>() : Transpose une chaîne ou les sous chaînes d’une chaîne dans une table,</a:t>
            </a:r>
          </a:p>
          <a:p>
            <a:r>
              <a:rPr lang="fr-FR" sz="2800" dirty="0" err="1" smtClean="0"/>
              <a:t>array_pop</a:t>
            </a:r>
            <a:r>
              <a:rPr lang="fr-FR" sz="2800" dirty="0" smtClean="0"/>
              <a:t>() ou </a:t>
            </a:r>
            <a:r>
              <a:rPr lang="fr-FR" sz="2800" dirty="0" err="1" smtClean="0"/>
              <a:t>array_push</a:t>
            </a:r>
            <a:r>
              <a:rPr lang="fr-FR" sz="2800" dirty="0" smtClean="0"/>
              <a:t>() : ajoute ou retranche le dernier élément d’une table,</a:t>
            </a:r>
          </a:p>
          <a:p>
            <a:r>
              <a:rPr lang="fr-FR" sz="2800" dirty="0" smtClean="0"/>
              <a:t>sort() ou </a:t>
            </a:r>
            <a:r>
              <a:rPr lang="fr-FR" sz="2800" dirty="0" err="1" smtClean="0"/>
              <a:t>asort</a:t>
            </a:r>
            <a:r>
              <a:rPr lang="fr-FR" sz="2800" dirty="0" smtClean="0"/>
              <a:t>() : ordonne une table de manière ascendante,</a:t>
            </a:r>
          </a:p>
          <a:p>
            <a:r>
              <a:rPr lang="fr-FR" sz="2800" dirty="0" err="1" smtClean="0"/>
              <a:t>rsort</a:t>
            </a:r>
            <a:r>
              <a:rPr lang="fr-FR" sz="2800" dirty="0" smtClean="0"/>
              <a:t>() ou </a:t>
            </a:r>
            <a:r>
              <a:rPr lang="fr-FR" sz="2800" dirty="0" err="1" smtClean="0"/>
              <a:t>ksort</a:t>
            </a:r>
            <a:r>
              <a:rPr lang="fr-FR" sz="2800" dirty="0" smtClean="0"/>
              <a:t>() : ordonne une table associative de manière ascendante suivant les valeurs (préfixe r) ou les clefs (préfixe k),</a:t>
            </a:r>
          </a:p>
          <a:p>
            <a:r>
              <a:rPr lang="fr-FR" sz="2800" dirty="0" err="1" smtClean="0"/>
              <a:t>arsort</a:t>
            </a:r>
            <a:r>
              <a:rPr lang="fr-FR" sz="2800" dirty="0" smtClean="0"/>
              <a:t>() ou </a:t>
            </a:r>
            <a:r>
              <a:rPr lang="fr-FR" sz="2800" dirty="0" err="1" smtClean="0"/>
              <a:t>krsort</a:t>
            </a:r>
            <a:r>
              <a:rPr lang="fr-FR" sz="2800" dirty="0" smtClean="0"/>
              <a:t>() : ordonne une table associative de manière descendante suivant les valeurs (préfixe </a:t>
            </a:r>
            <a:r>
              <a:rPr lang="fr-FR" sz="2800" dirty="0" err="1" smtClean="0"/>
              <a:t>ar</a:t>
            </a:r>
            <a:r>
              <a:rPr lang="fr-FR" sz="2800" dirty="0" smtClean="0"/>
              <a:t>) ou les clefs (préfixe </a:t>
            </a:r>
            <a:r>
              <a:rPr lang="fr-FR" sz="2800" dirty="0" err="1" smtClean="0"/>
              <a:t>kr</a:t>
            </a:r>
            <a:r>
              <a:rPr lang="fr-FR" sz="2800" dirty="0" smtClean="0"/>
              <a:t>).</a:t>
            </a:r>
          </a:p>
          <a:p>
            <a:pPr marL="0" indent="0">
              <a:buNone/>
            </a:pPr>
            <a:endParaRPr lang="fr-FR" sz="2800" dirty="0" smtClean="0"/>
          </a:p>
          <a:p>
            <a:pPr marL="0" indent="0">
              <a:buNone/>
            </a:pPr>
            <a:r>
              <a:rPr lang="fr-FR" sz="2800" dirty="0" smtClean="0"/>
              <a:t>Nous pratiquerons en TP les fonctions pour les tables.</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a:t>
            </a:fld>
            <a:endParaRPr lang="fr-FR"/>
          </a:p>
        </p:txBody>
      </p:sp>
    </p:spTree>
    <p:extLst>
      <p:ext uri="{BB962C8B-B14F-4D97-AF65-F5344CB8AC3E}">
        <p14:creationId xmlns:p14="http://schemas.microsoft.com/office/powerpoint/2010/main" val="330207018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smtClean="0">
                <a:solidFill>
                  <a:srgbClr val="4F81BD"/>
                </a:solidFill>
              </a:rPr>
              <a:t>Gestion des Exceptions</a:t>
            </a:r>
            <a:endParaRPr lang="fr-FR" dirty="0"/>
          </a:p>
        </p:txBody>
      </p:sp>
      <p:sp>
        <p:nvSpPr>
          <p:cNvPr id="3" name="Espace réservé du contenu 2"/>
          <p:cNvSpPr>
            <a:spLocks noGrp="1"/>
          </p:cNvSpPr>
          <p:nvPr>
            <p:ph idx="1"/>
          </p:nvPr>
        </p:nvSpPr>
        <p:spPr/>
        <p:txBody>
          <a:bodyPr>
            <a:normAutofit lnSpcReduction="10000"/>
          </a:bodyPr>
          <a:lstStyle/>
          <a:p>
            <a:r>
              <a:rPr lang="fr-FR" dirty="0"/>
              <a:t>Le déclenchement d’une exception implique les actions suivantes :</a:t>
            </a:r>
          </a:p>
          <a:p>
            <a:pPr lvl="1">
              <a:buFont typeface="Wingdings" charset="2"/>
              <a:buChar char="Ø"/>
            </a:pPr>
            <a:r>
              <a:rPr lang="fr-FR" dirty="0"/>
              <a:t>La sauvegarde du contexte du code,</a:t>
            </a:r>
          </a:p>
          <a:p>
            <a:pPr lvl="1">
              <a:buFont typeface="Wingdings" charset="2"/>
              <a:buChar char="Ø"/>
            </a:pPr>
            <a:r>
              <a:rPr lang="fr-FR" dirty="0"/>
              <a:t>L’exécution d’une fonction spécifique pour le traitement de l’exception,</a:t>
            </a:r>
          </a:p>
          <a:p>
            <a:pPr lvl="1">
              <a:buFont typeface="Wingdings" charset="2"/>
              <a:buChar char="Ø"/>
            </a:pPr>
            <a:r>
              <a:rPr lang="fr-FR" dirty="0"/>
              <a:t>D’après la situation cette fonction spécifique peut reprendre l’exécution en partant du contexte sauvegardé du code, terminer l’exécution du script ou continuer le script a partir d’un autre emplacement dans le code.</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290</a:t>
            </a:fld>
            <a:endParaRPr lang="fr-FR"/>
          </a:p>
        </p:txBody>
      </p:sp>
    </p:spTree>
    <p:extLst>
      <p:ext uri="{BB962C8B-B14F-4D97-AF65-F5344CB8AC3E}">
        <p14:creationId xmlns:p14="http://schemas.microsoft.com/office/powerpoint/2010/main" val="171037218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a:bodyPr>
          <a:lstStyle/>
          <a:p>
            <a:r>
              <a:rPr lang="fr-FR" dirty="0"/>
              <a:t>Nous allons maintenant montrer différentes méthodes de traitement des exceptions par :</a:t>
            </a:r>
          </a:p>
          <a:p>
            <a:pPr lvl="1">
              <a:buFont typeface="Wingdings" charset="2"/>
              <a:buChar char="Ø"/>
            </a:pPr>
            <a:r>
              <a:rPr lang="fr-FR" dirty="0"/>
              <a:t>L’utilisation basique des exceptions,</a:t>
            </a:r>
          </a:p>
          <a:p>
            <a:pPr lvl="1">
              <a:buFont typeface="Wingdings" charset="2"/>
              <a:buChar char="Ø"/>
            </a:pPr>
            <a:r>
              <a:rPr lang="fr-FR" dirty="0"/>
              <a:t>La création d’une fonction spécifique pour le traitement de l’exécution,</a:t>
            </a:r>
          </a:p>
          <a:p>
            <a:pPr lvl="1">
              <a:buFont typeface="Wingdings" charset="2"/>
              <a:buChar char="Ø"/>
            </a:pPr>
            <a:r>
              <a:rPr lang="fr-FR" dirty="0"/>
              <a:t>La technique d’exceptions multiples,</a:t>
            </a:r>
          </a:p>
          <a:p>
            <a:pPr lvl="1">
              <a:buFont typeface="Wingdings" charset="2"/>
              <a:buChar char="Ø"/>
            </a:pPr>
            <a:r>
              <a:rPr lang="fr-FR" dirty="0"/>
              <a:t>La relance d’exception,</a:t>
            </a:r>
          </a:p>
          <a:p>
            <a:pPr lvl="1">
              <a:buFont typeface="Wingdings" charset="2"/>
              <a:buChar char="Ø"/>
            </a:pPr>
            <a:r>
              <a:rPr lang="fr-FR" dirty="0"/>
              <a:t>La mise en place d’un gestionnaire d’exception de haut niveau.</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291</a:t>
            </a:fld>
            <a:endParaRPr lang="fr-FR"/>
          </a:p>
        </p:txBody>
      </p:sp>
    </p:spTree>
    <p:extLst>
      <p:ext uri="{BB962C8B-B14F-4D97-AF65-F5344CB8AC3E}">
        <p14:creationId xmlns:p14="http://schemas.microsoft.com/office/powerpoint/2010/main" val="402090013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lstStyle/>
          <a:p>
            <a:pPr marL="0" indent="0">
              <a:buNone/>
            </a:pPr>
            <a:r>
              <a:rPr lang="fr-FR" b="1" dirty="0">
                <a:solidFill>
                  <a:srgbClr val="4F81BD"/>
                </a:solidFill>
              </a:rPr>
              <a:t>L’utilisation basique des exceptions</a:t>
            </a:r>
          </a:p>
          <a:p>
            <a:r>
              <a:rPr lang="fr-FR" dirty="0"/>
              <a:t>Lorsqu’une exception est lancée, le code courant ne sera plus exécuté ; PHP tente alors de capturer l’exception et d’afficher les informations qui lui sont relatives. </a:t>
            </a:r>
          </a:p>
          <a:p>
            <a:r>
              <a:rPr lang="fr-FR" dirty="0" smtClean="0"/>
              <a:t>Dans ce cas </a:t>
            </a:r>
            <a:r>
              <a:rPr lang="fr-FR" dirty="0"/>
              <a:t>un message d’erreur indiquant « Exception Introuvable » est émis</a:t>
            </a:r>
            <a:r>
              <a:rPr lang="fr-FR" dirty="0" smtClean="0"/>
              <a:t>.</a:t>
            </a:r>
          </a:p>
          <a:p>
            <a:endParaRPr lang="fr-FR" dirty="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292</a:t>
            </a:fld>
            <a:endParaRPr lang="fr-FR"/>
          </a:p>
        </p:txBody>
      </p:sp>
    </p:spTree>
    <p:extLst>
      <p:ext uri="{BB962C8B-B14F-4D97-AF65-F5344CB8AC3E}">
        <p14:creationId xmlns:p14="http://schemas.microsoft.com/office/powerpoint/2010/main" val="365649472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Exemple, </a:t>
            </a:r>
            <a:r>
              <a:rPr lang="fr-FR" dirty="0"/>
              <a:t>lancement d’une exception qui ne peut être </a:t>
            </a:r>
            <a:r>
              <a:rPr lang="fr-FR" dirty="0" smtClean="0"/>
              <a:t>capturée.</a:t>
            </a:r>
          </a:p>
          <a:p>
            <a:pPr marL="0" indent="0">
              <a:buNone/>
            </a:pPr>
            <a:r>
              <a:rPr lang="fr-FR" dirty="0"/>
              <a:t>	</a:t>
            </a:r>
            <a:r>
              <a:rPr lang="en-GB" dirty="0"/>
              <a:t>function </a:t>
            </a:r>
            <a:r>
              <a:rPr lang="en-GB" dirty="0" err="1"/>
              <a:t>checkNum</a:t>
            </a:r>
            <a:r>
              <a:rPr lang="en-GB" dirty="0"/>
              <a:t>($number) </a:t>
            </a:r>
            <a:r>
              <a:rPr lang="en-GB" dirty="0" smtClean="0"/>
              <a:t>{</a:t>
            </a:r>
          </a:p>
          <a:p>
            <a:pPr marL="0" indent="0">
              <a:buNone/>
            </a:pPr>
            <a:r>
              <a:rPr lang="en-GB" dirty="0"/>
              <a:t>		if($number&gt;1) </a:t>
            </a:r>
            <a:r>
              <a:rPr lang="en-GB" dirty="0" smtClean="0"/>
              <a:t>{</a:t>
            </a:r>
          </a:p>
          <a:p>
            <a:pPr marL="0" indent="0">
              <a:buNone/>
            </a:pPr>
            <a:r>
              <a:rPr lang="en-GB" dirty="0"/>
              <a:t>			</a:t>
            </a:r>
            <a:r>
              <a:rPr lang="fr-FR" dirty="0" err="1"/>
              <a:t>throw</a:t>
            </a:r>
            <a:r>
              <a:rPr lang="fr-FR" dirty="0"/>
              <a:t> new Exception("La valeur doit être &lt;= 1")</a:t>
            </a:r>
            <a:r>
              <a:rPr lang="fr-FR" dirty="0" smtClean="0"/>
              <a:t>;</a:t>
            </a:r>
          </a:p>
          <a:p>
            <a:pPr marL="0" indent="0">
              <a:buNone/>
            </a:pPr>
            <a:r>
              <a:rPr lang="fr-FR" dirty="0"/>
              <a:t>		</a:t>
            </a:r>
            <a:r>
              <a:rPr lang="en-GB" dirty="0" smtClean="0"/>
              <a:t>}</a:t>
            </a:r>
            <a:endParaRPr lang="en-GB" dirty="0"/>
          </a:p>
          <a:p>
            <a:pPr marL="0" indent="0">
              <a:buNone/>
            </a:pPr>
            <a:r>
              <a:rPr lang="en-GB" dirty="0"/>
              <a:t>		return true</a:t>
            </a:r>
            <a:r>
              <a:rPr lang="en-GB" dirty="0" smtClean="0"/>
              <a:t>;</a:t>
            </a:r>
          </a:p>
          <a:p>
            <a:pPr marL="0" indent="0">
              <a:buNone/>
            </a:pPr>
            <a:r>
              <a:rPr lang="en-GB" dirty="0"/>
              <a:t>	</a:t>
            </a:r>
            <a:r>
              <a:rPr lang="en-GB" dirty="0" smtClean="0"/>
              <a:t>}</a:t>
            </a:r>
          </a:p>
          <a:p>
            <a:pPr marL="0" indent="0">
              <a:buNone/>
            </a:pPr>
            <a:r>
              <a:rPr lang="en-GB" dirty="0"/>
              <a:t> 	</a:t>
            </a:r>
            <a:r>
              <a:rPr lang="fr-FR" dirty="0" smtClean="0"/>
              <a:t>//déclencher l’exception</a:t>
            </a:r>
          </a:p>
          <a:p>
            <a:pPr marL="0" indent="0">
              <a:buNone/>
            </a:pPr>
            <a:r>
              <a:rPr lang="en-GB" dirty="0"/>
              <a:t>	</a:t>
            </a:r>
            <a:r>
              <a:rPr lang="en-GB" dirty="0" err="1"/>
              <a:t>checkNum</a:t>
            </a:r>
            <a:r>
              <a:rPr lang="en-GB" dirty="0"/>
              <a:t>(2);</a:t>
            </a:r>
            <a:r>
              <a:rPr lang="fr-FR" dirty="0"/>
              <a:t> </a:t>
            </a:r>
            <a:endParaRPr lang="fr-FR" dirty="0" smtClean="0"/>
          </a:p>
          <a:p>
            <a:r>
              <a:rPr lang="fr-FR" dirty="0"/>
              <a:t>L’exécution du code </a:t>
            </a:r>
            <a:r>
              <a:rPr lang="fr-FR" dirty="0" smtClean="0"/>
              <a:t>précédent </a:t>
            </a:r>
            <a:r>
              <a:rPr lang="fr-FR" dirty="0"/>
              <a:t>génère l’erreur suivante:</a:t>
            </a:r>
          </a:p>
          <a:p>
            <a:pPr marL="0" indent="0">
              <a:buNone/>
            </a:pPr>
            <a:r>
              <a:rPr lang="fr-FR" dirty="0"/>
              <a:t>	</a:t>
            </a:r>
            <a:r>
              <a:rPr lang="fr-FR" b="1" dirty="0" smtClean="0"/>
              <a:t>Fatal </a:t>
            </a:r>
            <a:r>
              <a:rPr lang="fr-FR" b="1" dirty="0" err="1"/>
              <a:t>error</a:t>
            </a:r>
            <a:r>
              <a:rPr lang="fr-FR" dirty="0"/>
              <a:t>: </a:t>
            </a:r>
            <a:r>
              <a:rPr lang="fr-FR" dirty="0" err="1"/>
              <a:t>Uncaught</a:t>
            </a:r>
            <a:r>
              <a:rPr lang="fr-FR" dirty="0"/>
              <a:t> exception 'Exception' </a:t>
            </a:r>
            <a:r>
              <a:rPr lang="fr-FR" dirty="0" err="1" smtClean="0"/>
              <a:t>with</a:t>
            </a:r>
            <a:r>
              <a:rPr lang="fr-FR" dirty="0" smtClean="0"/>
              <a:t> </a:t>
            </a:r>
            <a:r>
              <a:rPr lang="fr-FR" dirty="0"/>
              <a:t>message 'La valeur doit être &lt;= 1' in C:\web\test.php:6</a:t>
            </a:r>
          </a:p>
          <a:p>
            <a:pPr marL="0" indent="0">
              <a:buNone/>
            </a:pPr>
            <a:r>
              <a:rPr lang="fr-FR" dirty="0" smtClean="0"/>
              <a:t>	</a:t>
            </a:r>
            <a:r>
              <a:rPr lang="fr-FR" dirty="0" err="1" smtClean="0"/>
              <a:t>Stack</a:t>
            </a:r>
            <a:r>
              <a:rPr lang="fr-FR" dirty="0" smtClean="0"/>
              <a:t> </a:t>
            </a:r>
            <a:r>
              <a:rPr lang="fr-FR" dirty="0"/>
              <a:t>trace: #0 C:\web\</a:t>
            </a:r>
            <a:r>
              <a:rPr lang="fr-FR" dirty="0" err="1"/>
              <a:t>test.php</a:t>
            </a:r>
            <a:r>
              <a:rPr lang="fr-FR" dirty="0"/>
              <a:t>(12):</a:t>
            </a:r>
          </a:p>
          <a:p>
            <a:pPr marL="0" indent="0">
              <a:buNone/>
            </a:pPr>
            <a:r>
              <a:rPr lang="en-GB" dirty="0" smtClean="0"/>
              <a:t>	</a:t>
            </a:r>
            <a:r>
              <a:rPr lang="en-GB" dirty="0" err="1" smtClean="0"/>
              <a:t>checkNum</a:t>
            </a:r>
            <a:r>
              <a:rPr lang="en-GB" dirty="0"/>
              <a:t>(28) #1 {main} thrown in </a:t>
            </a:r>
            <a:r>
              <a:rPr lang="en-GB" b="1" dirty="0"/>
              <a:t>C:\</a:t>
            </a:r>
            <a:r>
              <a:rPr lang="en-GB" b="1" dirty="0" err="1"/>
              <a:t>webfolder</a:t>
            </a:r>
            <a:r>
              <a:rPr lang="en-GB" b="1" dirty="0"/>
              <a:t>\</a:t>
            </a:r>
            <a:r>
              <a:rPr lang="en-GB" b="1" dirty="0" err="1"/>
              <a:t>test.php</a:t>
            </a:r>
            <a:r>
              <a:rPr lang="en-GB" dirty="0"/>
              <a:t> on line </a:t>
            </a:r>
            <a:r>
              <a:rPr lang="en-GB" b="1" dirty="0"/>
              <a:t>6</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293</a:t>
            </a:fld>
            <a:endParaRPr lang="fr-FR"/>
          </a:p>
        </p:txBody>
      </p:sp>
    </p:spTree>
    <p:extLst>
      <p:ext uri="{BB962C8B-B14F-4D97-AF65-F5344CB8AC3E}">
        <p14:creationId xmlns:p14="http://schemas.microsoft.com/office/powerpoint/2010/main" val="320191073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solidFill>
                  <a:srgbClr val="4F81BD"/>
                </a:solidFill>
              </a:rPr>
              <a:t>Le bloc </a:t>
            </a:r>
            <a:r>
              <a:rPr lang="fr-FR" dirty="0" err="1">
                <a:solidFill>
                  <a:srgbClr val="4F81BD"/>
                </a:solidFill>
              </a:rPr>
              <a:t>try</a:t>
            </a:r>
            <a:r>
              <a:rPr lang="fr-FR" dirty="0">
                <a:solidFill>
                  <a:srgbClr val="4F81BD"/>
                </a:solidFill>
              </a:rPr>
              <a:t>, l’instruction </a:t>
            </a:r>
            <a:r>
              <a:rPr lang="fr-FR" dirty="0" err="1">
                <a:solidFill>
                  <a:srgbClr val="4F81BD"/>
                </a:solidFill>
              </a:rPr>
              <a:t>throw</a:t>
            </a:r>
            <a:r>
              <a:rPr lang="fr-FR" dirty="0">
                <a:solidFill>
                  <a:srgbClr val="4F81BD"/>
                </a:solidFill>
              </a:rPr>
              <a:t> et le bloc catch </a:t>
            </a:r>
            <a:endParaRPr lang="fr-FR" dirty="0" smtClean="0">
              <a:solidFill>
                <a:srgbClr val="4F81BD"/>
              </a:solidFill>
            </a:endParaRPr>
          </a:p>
          <a:p>
            <a:r>
              <a:rPr lang="fr-FR" dirty="0"/>
              <a:t>Pour éviter l’erreur survenue dans l’exemple précédent, la programmation d’une exception doit contenir un bloc « </a:t>
            </a:r>
            <a:r>
              <a:rPr lang="fr-FR" dirty="0" err="1"/>
              <a:t>try</a:t>
            </a:r>
            <a:r>
              <a:rPr lang="fr-FR" dirty="0"/>
              <a:t> », une instruction « </a:t>
            </a:r>
            <a:r>
              <a:rPr lang="fr-FR" dirty="0" err="1"/>
              <a:t>throw</a:t>
            </a:r>
            <a:r>
              <a:rPr lang="fr-FR" dirty="0"/>
              <a:t> » et un troisième bloc « catch » </a:t>
            </a:r>
            <a:r>
              <a:rPr lang="fr-FR" dirty="0" smtClean="0"/>
              <a:t>: </a:t>
            </a:r>
          </a:p>
          <a:p>
            <a:pPr lvl="1">
              <a:buFont typeface="Wingdings" charset="2"/>
              <a:buChar char="Ø"/>
            </a:pPr>
            <a:r>
              <a:rPr lang="fr-FR" dirty="0"/>
              <a:t>Le bloc « </a:t>
            </a:r>
            <a:r>
              <a:rPr lang="fr-FR" dirty="0" err="1"/>
              <a:t>try</a:t>
            </a:r>
            <a:r>
              <a:rPr lang="fr-FR" dirty="0"/>
              <a:t> » permet d’appeler la fonction contenant l’exception. Si l’exception n’est pas déclenchée le code se poursuit normalement, dans le cas contraire une exception est lancée.</a:t>
            </a:r>
          </a:p>
          <a:p>
            <a:pPr lvl="1">
              <a:buFont typeface="Wingdings" charset="2"/>
              <a:buChar char="Ø"/>
            </a:pPr>
            <a:r>
              <a:rPr lang="fr-FR" dirty="0"/>
              <a:t>L’instruction « </a:t>
            </a:r>
            <a:r>
              <a:rPr lang="fr-FR" dirty="0" err="1"/>
              <a:t>throw</a:t>
            </a:r>
            <a:r>
              <a:rPr lang="fr-FR" dirty="0"/>
              <a:t> » permet de lancer l’exception. A chaque instruction « </a:t>
            </a:r>
            <a:r>
              <a:rPr lang="fr-FR" dirty="0" err="1"/>
              <a:t>throw</a:t>
            </a:r>
            <a:r>
              <a:rPr lang="fr-FR" dirty="0"/>
              <a:t> » doit correspondre au moins un bloc « catch ».</a:t>
            </a:r>
          </a:p>
          <a:p>
            <a:pPr lvl="1">
              <a:buFont typeface="Wingdings" charset="2"/>
              <a:buChar char="Ø"/>
            </a:pPr>
            <a:r>
              <a:rPr lang="fr-FR" dirty="0"/>
              <a:t>Le bloc catch capture l’exception. A l’intérieur du bloc catch est créé un objet Exception contenant les informations relatives à l’exception.</a:t>
            </a:r>
          </a:p>
          <a:p>
            <a:endParaRPr lang="fr-FR" dirty="0" smtClean="0"/>
          </a:p>
          <a:p>
            <a:endParaRPr lang="fr-FR" dirty="0">
              <a:solidFill>
                <a:srgbClr val="4F81BD"/>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294</a:t>
            </a:fld>
            <a:endParaRPr lang="fr-FR"/>
          </a:p>
        </p:txBody>
      </p:sp>
    </p:spTree>
    <p:extLst>
      <p:ext uri="{BB962C8B-B14F-4D97-AF65-F5344CB8AC3E}">
        <p14:creationId xmlns:p14="http://schemas.microsoft.com/office/powerpoint/2010/main" val="248558796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Exemple : programmation </a:t>
            </a:r>
            <a:r>
              <a:rPr lang="fr-FR" dirty="0"/>
              <a:t>valide d’une </a:t>
            </a:r>
            <a:r>
              <a:rPr lang="fr-FR" dirty="0" smtClean="0"/>
              <a:t>exception</a:t>
            </a:r>
            <a:r>
              <a:rPr lang="fr-FR" dirty="0"/>
              <a:t>.</a:t>
            </a:r>
          </a:p>
          <a:p>
            <a:pPr marL="0" indent="0">
              <a:buNone/>
            </a:pPr>
            <a:r>
              <a:rPr lang="fr-FR" dirty="0" smtClean="0"/>
              <a:t>	/</a:t>
            </a:r>
            <a:r>
              <a:rPr lang="fr-FR" dirty="0"/>
              <a:t>/créer une fonction avec une </a:t>
            </a:r>
            <a:r>
              <a:rPr lang="fr-FR" dirty="0" smtClean="0"/>
              <a:t>exception</a:t>
            </a:r>
          </a:p>
          <a:p>
            <a:pPr marL="0" indent="0">
              <a:buNone/>
            </a:pPr>
            <a:r>
              <a:rPr lang="fr-FR" dirty="0"/>
              <a:t>	</a:t>
            </a:r>
            <a:r>
              <a:rPr lang="en-GB" dirty="0" smtClean="0"/>
              <a:t>function </a:t>
            </a:r>
            <a:r>
              <a:rPr lang="en-GB" dirty="0" err="1"/>
              <a:t>checkNum</a:t>
            </a:r>
            <a:r>
              <a:rPr lang="en-GB" dirty="0"/>
              <a:t>($number) </a:t>
            </a:r>
            <a:r>
              <a:rPr lang="en-GB" dirty="0" smtClean="0"/>
              <a:t>{</a:t>
            </a:r>
          </a:p>
          <a:p>
            <a:pPr marL="0" indent="0">
              <a:buNone/>
            </a:pPr>
            <a:r>
              <a:rPr lang="en-GB" dirty="0"/>
              <a:t>		if($number&gt;1) </a:t>
            </a:r>
            <a:endParaRPr lang="en-GB" dirty="0" smtClean="0"/>
          </a:p>
          <a:p>
            <a:pPr marL="0" indent="0">
              <a:buNone/>
            </a:pPr>
            <a:r>
              <a:rPr lang="en-GB" dirty="0"/>
              <a:t>			</a:t>
            </a:r>
            <a:r>
              <a:rPr lang="fr-FR" b="1" dirty="0" err="1"/>
              <a:t>throw</a:t>
            </a:r>
            <a:r>
              <a:rPr lang="fr-FR" b="1" dirty="0"/>
              <a:t> new</a:t>
            </a:r>
            <a:r>
              <a:rPr lang="fr-FR" dirty="0"/>
              <a:t> Exception("La valeur doit être &lt;= 1");	</a:t>
            </a:r>
            <a:endParaRPr lang="fr-FR" dirty="0" smtClean="0"/>
          </a:p>
          <a:p>
            <a:pPr marL="0" indent="0">
              <a:buNone/>
            </a:pPr>
            <a:r>
              <a:rPr lang="fr-FR" dirty="0"/>
              <a:t>		return </a:t>
            </a:r>
            <a:r>
              <a:rPr lang="fr-FR" dirty="0" err="1"/>
              <a:t>true</a:t>
            </a:r>
            <a:r>
              <a:rPr lang="fr-FR" dirty="0" smtClean="0"/>
              <a:t>;</a:t>
            </a:r>
          </a:p>
          <a:p>
            <a:pPr marL="0" indent="0">
              <a:buNone/>
            </a:pPr>
            <a:r>
              <a:rPr lang="fr-FR" dirty="0"/>
              <a:t>	</a:t>
            </a:r>
            <a:r>
              <a:rPr lang="fr-FR" dirty="0" smtClean="0"/>
              <a:t>}</a:t>
            </a:r>
          </a:p>
          <a:p>
            <a:pPr marL="0" indent="0">
              <a:buNone/>
            </a:pPr>
            <a:r>
              <a:rPr lang="fr-FR" dirty="0"/>
              <a:t>	//déclencher l’exception dans un bloc « catch </a:t>
            </a:r>
            <a:r>
              <a:rPr lang="fr-FR" dirty="0" smtClean="0"/>
              <a:t>»</a:t>
            </a:r>
          </a:p>
          <a:p>
            <a:pPr marL="0" indent="0">
              <a:buNone/>
            </a:pPr>
            <a:r>
              <a:rPr lang="fr-FR" dirty="0"/>
              <a:t>	</a:t>
            </a:r>
            <a:r>
              <a:rPr lang="fr-FR" b="1" dirty="0" err="1"/>
              <a:t>try</a:t>
            </a:r>
            <a:r>
              <a:rPr lang="fr-FR" dirty="0"/>
              <a:t> </a:t>
            </a:r>
            <a:r>
              <a:rPr lang="fr-FR" dirty="0" smtClean="0"/>
              <a:t>{</a:t>
            </a:r>
          </a:p>
          <a:p>
            <a:pPr marL="0" indent="0">
              <a:buNone/>
            </a:pPr>
            <a:r>
              <a:rPr lang="fr-FR" dirty="0"/>
              <a:t>		</a:t>
            </a:r>
            <a:r>
              <a:rPr lang="fr-FR" dirty="0" err="1"/>
              <a:t>checkNum</a:t>
            </a:r>
            <a:r>
              <a:rPr lang="fr-FR" dirty="0"/>
              <a:t>(2)</a:t>
            </a:r>
            <a:r>
              <a:rPr lang="fr-FR" dirty="0" smtClean="0"/>
              <a:t>;</a:t>
            </a:r>
          </a:p>
          <a:p>
            <a:pPr marL="0" indent="0">
              <a:buNone/>
            </a:pPr>
            <a:r>
              <a:rPr lang="fr-FR" dirty="0"/>
              <a:t>		//Si l’exception est lancée, ce texte ne s’affichera </a:t>
            </a:r>
            <a:r>
              <a:rPr lang="fr-FR" dirty="0" smtClean="0"/>
              <a:t>pas</a:t>
            </a:r>
          </a:p>
          <a:p>
            <a:pPr marL="0" indent="0">
              <a:buNone/>
            </a:pPr>
            <a:r>
              <a:rPr lang="fr-FR" dirty="0"/>
              <a:t>		</a:t>
            </a:r>
            <a:r>
              <a:rPr lang="fr-FR" dirty="0" err="1"/>
              <a:t>echo</a:t>
            </a:r>
            <a:r>
              <a:rPr lang="fr-FR" dirty="0"/>
              <a:t> 'Si vous voyez ce texte, le nombre est &lt;= 1';	</a:t>
            </a:r>
            <a:endParaRPr lang="fr-FR" dirty="0" smtClean="0"/>
          </a:p>
          <a:p>
            <a:pPr marL="0" indent="0">
              <a:buNone/>
            </a:pPr>
            <a:r>
              <a:rPr lang="fr-FR" dirty="0"/>
              <a:t>	</a:t>
            </a:r>
            <a:r>
              <a:rPr lang="fr-FR" dirty="0" smtClean="0"/>
              <a:t>}</a:t>
            </a:r>
            <a:r>
              <a:rPr lang="fr-FR" dirty="0"/>
              <a:t>	</a:t>
            </a:r>
            <a:endParaRPr lang="fr-FR" dirty="0" smtClean="0"/>
          </a:p>
          <a:p>
            <a:pPr marL="0" indent="0">
              <a:buNone/>
            </a:pPr>
            <a:r>
              <a:rPr lang="fr-FR" dirty="0"/>
              <a:t>	</a:t>
            </a:r>
            <a:r>
              <a:rPr lang="fr-FR" dirty="0" smtClean="0"/>
              <a:t>/</a:t>
            </a:r>
            <a:r>
              <a:rPr lang="fr-FR" dirty="0"/>
              <a:t>/capture de l’exception	</a:t>
            </a:r>
            <a:endParaRPr lang="fr-FR" dirty="0" smtClean="0"/>
          </a:p>
          <a:p>
            <a:pPr marL="0" indent="0">
              <a:buNone/>
            </a:pPr>
            <a:r>
              <a:rPr lang="fr-FR" dirty="0"/>
              <a:t>	</a:t>
            </a:r>
            <a:r>
              <a:rPr lang="fr-FR" b="1" dirty="0" smtClean="0"/>
              <a:t>catc</a:t>
            </a:r>
            <a:r>
              <a:rPr lang="fr-FR" dirty="0" smtClean="0"/>
              <a:t>h</a:t>
            </a:r>
            <a:r>
              <a:rPr lang="fr-FR" dirty="0"/>
              <a:t>(Exception $e) </a:t>
            </a:r>
            <a:r>
              <a:rPr lang="fr-FR" dirty="0" smtClean="0"/>
              <a:t>{</a:t>
            </a:r>
          </a:p>
          <a:p>
            <a:pPr marL="0" indent="0">
              <a:buNone/>
            </a:pPr>
            <a:r>
              <a:rPr lang="fr-FR" dirty="0"/>
              <a:t>		</a:t>
            </a:r>
            <a:r>
              <a:rPr lang="en-GB" dirty="0"/>
              <a:t>echo 'Message: ' .$e-&gt;</a:t>
            </a:r>
            <a:r>
              <a:rPr lang="en-GB" dirty="0" err="1"/>
              <a:t>getMessage</a:t>
            </a:r>
            <a:r>
              <a:rPr lang="en-GB" dirty="0"/>
              <a:t>()</a:t>
            </a:r>
            <a:r>
              <a:rPr lang="en-GB" dirty="0" smtClean="0"/>
              <a:t>;</a:t>
            </a:r>
          </a:p>
          <a:p>
            <a:pPr marL="0" indent="0">
              <a:buNone/>
            </a:pPr>
            <a:r>
              <a:rPr lang="en-GB" dirty="0"/>
              <a:t>	</a:t>
            </a:r>
            <a:r>
              <a:rPr lang="fr-FR" dirty="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295</a:t>
            </a:fld>
            <a:endParaRPr lang="fr-FR"/>
          </a:p>
        </p:txBody>
      </p:sp>
    </p:spTree>
    <p:extLst>
      <p:ext uri="{BB962C8B-B14F-4D97-AF65-F5344CB8AC3E}">
        <p14:creationId xmlns:p14="http://schemas.microsoft.com/office/powerpoint/2010/main" val="174573315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L’exécution du code précédent génère le message suivant</a:t>
            </a:r>
            <a:r>
              <a:rPr lang="fr-FR" dirty="0" smtClean="0"/>
              <a:t>:</a:t>
            </a:r>
            <a:r>
              <a:rPr lang="fr-FR" dirty="0"/>
              <a:t> </a:t>
            </a:r>
          </a:p>
          <a:p>
            <a:pPr marL="0" indent="0">
              <a:buNone/>
            </a:pPr>
            <a:r>
              <a:rPr lang="fr-FR" dirty="0" smtClean="0"/>
              <a:t>		Message</a:t>
            </a:r>
            <a:r>
              <a:rPr lang="fr-FR" dirty="0"/>
              <a:t>: La valeur doit être &lt;= 1</a:t>
            </a:r>
          </a:p>
          <a:p>
            <a:pPr marL="0" indent="0">
              <a:buNone/>
            </a:pPr>
            <a:endParaRPr lang="fr-FR" dirty="0"/>
          </a:p>
          <a:p>
            <a:r>
              <a:rPr lang="fr-FR" dirty="0"/>
              <a:t>Dans l’exemple précédent une exception est lancée et capturée :</a:t>
            </a:r>
          </a:p>
          <a:p>
            <a:pPr lvl="1">
              <a:buFont typeface="Wingdings" charset="2"/>
              <a:buChar char="Ø"/>
            </a:pPr>
            <a:r>
              <a:rPr lang="fr-FR" dirty="0"/>
              <a:t>La fonction </a:t>
            </a:r>
            <a:r>
              <a:rPr lang="fr-FR" dirty="0" err="1"/>
              <a:t>checkNum</a:t>
            </a:r>
            <a:r>
              <a:rPr lang="fr-FR" dirty="0"/>
              <a:t>() est créée ; elle vérifie si le nombre passé en argument est inférieur ou égal à 1. Si le nombre est supérieur à 1, une exception est lancée.</a:t>
            </a:r>
          </a:p>
          <a:p>
            <a:pPr lvl="1">
              <a:buFont typeface="Wingdings" charset="2"/>
              <a:buChar char="Ø"/>
            </a:pPr>
            <a:r>
              <a:rPr lang="fr-FR" dirty="0"/>
              <a:t>La fonction </a:t>
            </a:r>
            <a:r>
              <a:rPr lang="fr-FR" dirty="0" err="1"/>
              <a:t>checkNum</a:t>
            </a:r>
            <a:r>
              <a:rPr lang="fr-FR" dirty="0"/>
              <a:t>() est appelée dans un bloc « </a:t>
            </a:r>
            <a:r>
              <a:rPr lang="fr-FR" dirty="0" err="1"/>
              <a:t>try</a:t>
            </a:r>
            <a:r>
              <a:rPr lang="fr-FR" dirty="0"/>
              <a:t> ».</a:t>
            </a:r>
          </a:p>
          <a:p>
            <a:pPr lvl="1">
              <a:buFont typeface="Wingdings" charset="2"/>
              <a:buChar char="Ø"/>
            </a:pPr>
            <a:r>
              <a:rPr lang="fr-FR" dirty="0"/>
              <a:t>L’exception programmée à l’intérieur de la fonction est lancée, puisque le nombre passé en argument de </a:t>
            </a:r>
            <a:r>
              <a:rPr lang="fr-FR" dirty="0" err="1"/>
              <a:t>checkNum</a:t>
            </a:r>
            <a:r>
              <a:rPr lang="fr-FR" dirty="0"/>
              <a:t> est 2.</a:t>
            </a:r>
          </a:p>
          <a:p>
            <a:pPr lvl="1">
              <a:buFont typeface="Wingdings" charset="2"/>
              <a:buChar char="Ø"/>
            </a:pPr>
            <a:r>
              <a:rPr lang="fr-FR" dirty="0"/>
              <a:t>Le bloc catch capture alors l’exception et crée l’objet $e représentant l’exception.</a:t>
            </a:r>
          </a:p>
          <a:p>
            <a:pPr lvl="1">
              <a:buFont typeface="Wingdings" charset="2"/>
              <a:buChar char="Ø"/>
            </a:pPr>
            <a:r>
              <a:rPr lang="fr-FR" dirty="0"/>
              <a:t>Le message d’erreur contenu dans l’exception que l’on retrouve par l’exécution de la méthode $e-&gt;</a:t>
            </a:r>
            <a:r>
              <a:rPr lang="fr-FR" dirty="0" err="1"/>
              <a:t>getMessage</a:t>
            </a:r>
            <a:r>
              <a:rPr lang="fr-FR" dirty="0"/>
              <a:t>() est alors affiché.</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296</a:t>
            </a:fld>
            <a:endParaRPr lang="fr-FR"/>
          </a:p>
        </p:txBody>
      </p:sp>
    </p:spTree>
    <p:extLst>
      <p:ext uri="{BB962C8B-B14F-4D97-AF65-F5344CB8AC3E}">
        <p14:creationId xmlns:p14="http://schemas.microsoft.com/office/powerpoint/2010/main" val="30581220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Cependant, il est possible qu’une exception déclenchée ne puisse pas être capturée par un catch, c’est à dire qu’un bloc catch n’ait pas été prévu pour cette exception. </a:t>
            </a:r>
            <a:endParaRPr lang="fr-FR" dirty="0" smtClean="0"/>
          </a:p>
          <a:p>
            <a:r>
              <a:rPr lang="fr-FR" dirty="0" smtClean="0"/>
              <a:t>Afin </a:t>
            </a:r>
            <a:r>
              <a:rPr lang="fr-FR" dirty="0"/>
              <a:t>de respecter la règle « </a:t>
            </a:r>
            <a:r>
              <a:rPr lang="fr-FR" b="1" dirty="0"/>
              <a:t>chaque exception lancée doit pouvoir être capturée dans un catch</a:t>
            </a:r>
            <a:r>
              <a:rPr lang="fr-FR" dirty="0"/>
              <a:t> », il est préférable de mettre en place </a:t>
            </a:r>
            <a:r>
              <a:rPr lang="fr-FR" b="1" dirty="0"/>
              <a:t>un gestionnaire d’exception</a:t>
            </a:r>
            <a:r>
              <a:rPr lang="fr-FR" dirty="0"/>
              <a:t> de haut niveau, qui traiterait les erreurs résultantes des exceptions qui n’ont pu être capturées.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297</a:t>
            </a:fld>
            <a:endParaRPr lang="fr-FR"/>
          </a:p>
        </p:txBody>
      </p:sp>
    </p:spTree>
    <p:extLst>
      <p:ext uri="{BB962C8B-B14F-4D97-AF65-F5344CB8AC3E}">
        <p14:creationId xmlns:p14="http://schemas.microsoft.com/office/powerpoint/2010/main" val="390689995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lstStyle/>
          <a:p>
            <a:pPr marL="0" indent="0">
              <a:buNone/>
            </a:pPr>
            <a:r>
              <a:rPr lang="fr-FR" dirty="0">
                <a:solidFill>
                  <a:srgbClr val="4F81BD"/>
                </a:solidFill>
              </a:rPr>
              <a:t>Création d’une classe Exception </a:t>
            </a:r>
            <a:r>
              <a:rPr lang="fr-FR" dirty="0" smtClean="0">
                <a:solidFill>
                  <a:srgbClr val="4F81BD"/>
                </a:solidFill>
              </a:rPr>
              <a:t>personnalisée</a:t>
            </a:r>
          </a:p>
          <a:p>
            <a:r>
              <a:rPr lang="fr-FR" dirty="0" smtClean="0"/>
              <a:t>Il </a:t>
            </a:r>
            <a:r>
              <a:rPr lang="fr-FR" dirty="0"/>
              <a:t>suffit de créer une classe spéciale comportant des fonctions qui peuvent être appelées lorsqu’une exception </a:t>
            </a:r>
            <a:r>
              <a:rPr lang="fr-FR" dirty="0" smtClean="0"/>
              <a:t>survient.</a:t>
            </a:r>
          </a:p>
          <a:p>
            <a:r>
              <a:rPr lang="fr-FR" dirty="0" smtClean="0"/>
              <a:t>Cette classe hérite </a:t>
            </a:r>
            <a:r>
              <a:rPr lang="fr-FR" dirty="0"/>
              <a:t>des propriétés de la classe Exception à laquelle </a:t>
            </a:r>
            <a:r>
              <a:rPr lang="fr-FR" dirty="0" smtClean="0"/>
              <a:t>s’ajoute </a:t>
            </a:r>
            <a:r>
              <a:rPr lang="fr-FR" dirty="0"/>
              <a:t>des fonctions spécifiques à l’exception à traiter</a:t>
            </a:r>
            <a:r>
              <a:rPr lang="fr-FR" dirty="0" smtClean="0"/>
              <a:t>.</a:t>
            </a:r>
          </a:p>
          <a:p>
            <a:pPr marL="0" indent="0">
              <a:buNone/>
            </a:pPr>
            <a:r>
              <a:rPr lang="fr-FR" dirty="0" smtClean="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298</a:t>
            </a:fld>
            <a:endParaRPr lang="fr-FR"/>
          </a:p>
        </p:txBody>
      </p:sp>
    </p:spTree>
    <p:extLst>
      <p:ext uri="{BB962C8B-B14F-4D97-AF65-F5344CB8AC3E}">
        <p14:creationId xmlns:p14="http://schemas.microsoft.com/office/powerpoint/2010/main" val="65214839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40000" lnSpcReduction="20000"/>
          </a:bodyPr>
          <a:lstStyle/>
          <a:p>
            <a:r>
              <a:rPr lang="fr-FR" sz="3500" dirty="0" smtClean="0"/>
              <a:t>Exemple</a:t>
            </a:r>
          </a:p>
          <a:p>
            <a:pPr marL="0" indent="0">
              <a:buNone/>
            </a:pPr>
            <a:r>
              <a:rPr lang="fr-FR" dirty="0" smtClean="0"/>
              <a:t>	class </a:t>
            </a:r>
            <a:r>
              <a:rPr lang="fr-FR" dirty="0" err="1"/>
              <a:t>customException</a:t>
            </a:r>
            <a:r>
              <a:rPr lang="fr-FR" dirty="0"/>
              <a:t> </a:t>
            </a:r>
            <a:r>
              <a:rPr lang="fr-FR" dirty="0" err="1"/>
              <a:t>extends</a:t>
            </a:r>
            <a:r>
              <a:rPr lang="fr-FR" dirty="0"/>
              <a:t> Exception </a:t>
            </a:r>
            <a:r>
              <a:rPr lang="fr-FR" dirty="0" smtClean="0"/>
              <a:t>{</a:t>
            </a:r>
          </a:p>
          <a:p>
            <a:pPr marL="0" indent="0">
              <a:buNone/>
            </a:pPr>
            <a:r>
              <a:rPr lang="fr-FR" dirty="0"/>
              <a:t>		public </a:t>
            </a:r>
            <a:r>
              <a:rPr lang="fr-FR" dirty="0" err="1"/>
              <a:t>function</a:t>
            </a:r>
            <a:r>
              <a:rPr lang="fr-FR" dirty="0"/>
              <a:t> </a:t>
            </a:r>
            <a:r>
              <a:rPr lang="fr-FR" dirty="0" err="1"/>
              <a:t>errorMessage</a:t>
            </a:r>
            <a:r>
              <a:rPr lang="fr-FR" dirty="0"/>
              <a:t>() </a:t>
            </a:r>
            <a:r>
              <a:rPr lang="fr-FR" dirty="0" smtClean="0"/>
              <a:t>{</a:t>
            </a:r>
          </a:p>
          <a:p>
            <a:pPr marL="0" indent="0">
              <a:buNone/>
            </a:pPr>
            <a:r>
              <a:rPr lang="fr-FR" dirty="0"/>
              <a:t>			//message </a:t>
            </a:r>
            <a:r>
              <a:rPr lang="fr-FR" dirty="0" smtClean="0"/>
              <a:t>d’erreur</a:t>
            </a:r>
          </a:p>
          <a:p>
            <a:pPr marL="0" indent="0">
              <a:buNone/>
            </a:pPr>
            <a:r>
              <a:rPr lang="fr-FR" dirty="0"/>
              <a:t>			$</a:t>
            </a:r>
            <a:r>
              <a:rPr lang="fr-FR" dirty="0" err="1"/>
              <a:t>errorMsg</a:t>
            </a:r>
            <a:r>
              <a:rPr lang="fr-FR" dirty="0"/>
              <a:t> = 'Erreur à la ligne '.$</a:t>
            </a:r>
            <a:r>
              <a:rPr lang="fr-FR" dirty="0" err="1"/>
              <a:t>this</a:t>
            </a:r>
            <a:r>
              <a:rPr lang="fr-FR" dirty="0"/>
              <a:t>-&gt;</a:t>
            </a:r>
            <a:r>
              <a:rPr lang="fr-FR" dirty="0" err="1"/>
              <a:t>getLine</a:t>
            </a:r>
            <a:r>
              <a:rPr lang="fr-FR" dirty="0"/>
              <a:t>().' dans '.$</a:t>
            </a:r>
            <a:r>
              <a:rPr lang="fr-FR" dirty="0" err="1"/>
              <a:t>this</a:t>
            </a:r>
            <a:r>
              <a:rPr lang="fr-FR" dirty="0"/>
              <a:t>-&gt;</a:t>
            </a:r>
            <a:r>
              <a:rPr lang="fr-FR" dirty="0" err="1"/>
              <a:t>getFile</a:t>
            </a:r>
            <a:r>
              <a:rPr lang="fr-FR" dirty="0"/>
              <a:t>().': &lt;b&gt;</a:t>
            </a:r>
            <a:r>
              <a:rPr lang="fr-FR"/>
              <a:t>'</a:t>
            </a:r>
            <a:r>
              <a:rPr lang="fr-FR" smtClean="0"/>
              <a:t>.</a:t>
            </a:r>
            <a:br>
              <a:rPr lang="fr-FR" smtClean="0"/>
            </a:br>
            <a:r>
              <a:rPr lang="fr-FR" smtClean="0"/>
              <a:t>					$</a:t>
            </a:r>
            <a:r>
              <a:rPr lang="fr-FR" dirty="0" err="1"/>
              <a:t>this</a:t>
            </a:r>
            <a:r>
              <a:rPr lang="fr-FR" dirty="0"/>
              <a:t>-&gt;</a:t>
            </a:r>
            <a:r>
              <a:rPr lang="fr-FR" dirty="0" err="1"/>
              <a:t>getMessage</a:t>
            </a:r>
            <a:r>
              <a:rPr lang="fr-FR" dirty="0"/>
              <a:t>().'&lt;/b&gt; n’est pas une adresse E-Mail valide'</a:t>
            </a:r>
            <a:r>
              <a:rPr lang="fr-FR" dirty="0" smtClean="0"/>
              <a:t>;</a:t>
            </a:r>
          </a:p>
          <a:p>
            <a:pPr marL="0" indent="0">
              <a:buNone/>
            </a:pPr>
            <a:r>
              <a:rPr lang="fr-FR" dirty="0"/>
              <a:t>			</a:t>
            </a:r>
            <a:r>
              <a:rPr lang="en-GB" dirty="0"/>
              <a:t>return $</a:t>
            </a:r>
            <a:r>
              <a:rPr lang="en-GB" dirty="0" err="1"/>
              <a:t>errorMsg</a:t>
            </a:r>
            <a:r>
              <a:rPr lang="en-GB" dirty="0" smtClean="0"/>
              <a:t>;</a:t>
            </a:r>
          </a:p>
          <a:p>
            <a:pPr marL="0" indent="0">
              <a:buNone/>
            </a:pPr>
            <a:r>
              <a:rPr lang="en-GB" dirty="0"/>
              <a:t>		</a:t>
            </a:r>
            <a:r>
              <a:rPr lang="en-GB" dirty="0" smtClean="0"/>
              <a:t>}</a:t>
            </a:r>
          </a:p>
          <a:p>
            <a:pPr marL="0" indent="0">
              <a:buNone/>
            </a:pPr>
            <a:r>
              <a:rPr lang="en-GB" dirty="0"/>
              <a:t>	} </a:t>
            </a:r>
            <a:endParaRPr lang="en-GB" dirty="0" smtClean="0"/>
          </a:p>
          <a:p>
            <a:pPr marL="0" indent="0">
              <a:buNone/>
            </a:pPr>
            <a:r>
              <a:rPr lang="en-GB" dirty="0"/>
              <a:t>	$email = "</a:t>
            </a:r>
            <a:r>
              <a:rPr lang="en-GB" dirty="0" err="1"/>
              <a:t>someone@example</a:t>
            </a:r>
            <a:r>
              <a:rPr lang="en-GB" dirty="0"/>
              <a:t>...com"</a:t>
            </a:r>
            <a:r>
              <a:rPr lang="en-GB" dirty="0" smtClean="0"/>
              <a:t>;</a:t>
            </a:r>
          </a:p>
          <a:p>
            <a:pPr marL="0" indent="0">
              <a:buNone/>
            </a:pPr>
            <a:r>
              <a:rPr lang="en-GB" dirty="0"/>
              <a:t> 	</a:t>
            </a:r>
            <a:r>
              <a:rPr lang="fr-FR" dirty="0" err="1"/>
              <a:t>try</a:t>
            </a:r>
            <a:r>
              <a:rPr lang="fr-FR" dirty="0"/>
              <a:t> </a:t>
            </a:r>
            <a:r>
              <a:rPr lang="fr-FR" dirty="0" smtClean="0"/>
              <a:t>{</a:t>
            </a:r>
          </a:p>
          <a:p>
            <a:pPr marL="0" indent="0">
              <a:buNone/>
            </a:pPr>
            <a:r>
              <a:rPr lang="fr-FR" dirty="0"/>
              <a:t>		//</a:t>
            </a:r>
            <a:r>
              <a:rPr lang="fr-FR" dirty="0" err="1"/>
              <a:t>verifier</a:t>
            </a:r>
            <a:r>
              <a:rPr lang="fr-FR" dirty="0"/>
              <a:t> si l’E-mail est </a:t>
            </a:r>
            <a:r>
              <a:rPr lang="fr-FR" dirty="0" smtClean="0"/>
              <a:t>valide</a:t>
            </a:r>
          </a:p>
          <a:p>
            <a:pPr marL="0" indent="0">
              <a:buNone/>
            </a:pPr>
            <a:r>
              <a:rPr lang="fr-FR" dirty="0"/>
              <a:t>		</a:t>
            </a:r>
            <a:r>
              <a:rPr lang="en-GB" dirty="0"/>
              <a:t>if(</a:t>
            </a:r>
            <a:r>
              <a:rPr lang="en-GB" dirty="0" err="1"/>
              <a:t>filter_var</a:t>
            </a:r>
            <a:r>
              <a:rPr lang="en-GB" dirty="0"/>
              <a:t>($email, FILTER_VALIDATE_EMAIL) === FALSE) </a:t>
            </a:r>
            <a:r>
              <a:rPr lang="en-GB" dirty="0" smtClean="0"/>
              <a:t>{</a:t>
            </a:r>
          </a:p>
          <a:p>
            <a:pPr marL="0" indent="0">
              <a:buNone/>
            </a:pPr>
            <a:r>
              <a:rPr lang="en-GB" dirty="0"/>
              <a:t>			</a:t>
            </a:r>
            <a:r>
              <a:rPr lang="fr-FR" dirty="0"/>
              <a:t>//lancer une exception si si l’E-mail est </a:t>
            </a:r>
            <a:r>
              <a:rPr lang="fr-FR" dirty="0" smtClean="0"/>
              <a:t>invalide</a:t>
            </a:r>
          </a:p>
          <a:p>
            <a:pPr marL="0" indent="0">
              <a:buNone/>
            </a:pPr>
            <a:r>
              <a:rPr lang="fr-FR" dirty="0"/>
              <a:t>			</a:t>
            </a:r>
            <a:r>
              <a:rPr lang="en-GB" dirty="0"/>
              <a:t>throw new </a:t>
            </a:r>
            <a:r>
              <a:rPr lang="en-GB" dirty="0" err="1"/>
              <a:t>customException</a:t>
            </a:r>
            <a:r>
              <a:rPr lang="en-GB" dirty="0"/>
              <a:t>($email)</a:t>
            </a:r>
            <a:r>
              <a:rPr lang="en-GB" dirty="0" smtClean="0"/>
              <a:t>;</a:t>
            </a:r>
          </a:p>
          <a:p>
            <a:pPr marL="0" indent="0">
              <a:buNone/>
            </a:pPr>
            <a:r>
              <a:rPr lang="en-GB" dirty="0"/>
              <a:t>		</a:t>
            </a:r>
            <a:r>
              <a:rPr lang="en-GB" dirty="0" smtClean="0"/>
              <a:t>}</a:t>
            </a:r>
          </a:p>
          <a:p>
            <a:pPr marL="0" indent="0">
              <a:buNone/>
            </a:pPr>
            <a:r>
              <a:rPr lang="en-GB" dirty="0"/>
              <a:t>	} </a:t>
            </a:r>
            <a:endParaRPr lang="en-GB" dirty="0" smtClean="0"/>
          </a:p>
          <a:p>
            <a:pPr marL="0" indent="0">
              <a:buNone/>
            </a:pPr>
            <a:r>
              <a:rPr lang="en-GB" dirty="0"/>
              <a:t>	catch (</a:t>
            </a:r>
            <a:r>
              <a:rPr lang="en-GB" dirty="0" err="1"/>
              <a:t>customException</a:t>
            </a:r>
            <a:r>
              <a:rPr lang="en-GB" dirty="0"/>
              <a:t> $e) </a:t>
            </a:r>
            <a:r>
              <a:rPr lang="en-GB" dirty="0" smtClean="0"/>
              <a:t>{</a:t>
            </a:r>
          </a:p>
          <a:p>
            <a:pPr marL="0" indent="0">
              <a:buNone/>
            </a:pPr>
            <a:r>
              <a:rPr lang="en-GB" dirty="0"/>
              <a:t>		</a:t>
            </a:r>
            <a:r>
              <a:rPr lang="fr-FR" dirty="0"/>
              <a:t>//afficher le message </a:t>
            </a:r>
            <a:r>
              <a:rPr lang="fr-FR" dirty="0" smtClean="0"/>
              <a:t>personnalisé</a:t>
            </a:r>
          </a:p>
          <a:p>
            <a:pPr marL="0" indent="0">
              <a:buNone/>
            </a:pPr>
            <a:r>
              <a:rPr lang="fr-FR" dirty="0"/>
              <a:t>		</a:t>
            </a:r>
            <a:r>
              <a:rPr lang="fr-FR" dirty="0" err="1"/>
              <a:t>echo</a:t>
            </a:r>
            <a:r>
              <a:rPr lang="fr-FR" dirty="0"/>
              <a:t> $e-&gt;</a:t>
            </a:r>
            <a:r>
              <a:rPr lang="fr-FR" dirty="0" err="1"/>
              <a:t>errorMessage</a:t>
            </a:r>
            <a:r>
              <a:rPr lang="fr-FR" dirty="0"/>
              <a:t>()</a:t>
            </a:r>
            <a:r>
              <a:rPr lang="fr-FR" dirty="0" smtClean="0"/>
              <a:t>;</a:t>
            </a:r>
          </a:p>
          <a:p>
            <a:pPr marL="0" indent="0">
              <a:buNone/>
            </a:pPr>
            <a:r>
              <a:rPr lang="fr-FR" dirty="0"/>
              <a:t>	}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299</a:t>
            </a:fld>
            <a:endParaRPr lang="fr-FR"/>
          </a:p>
        </p:txBody>
      </p:sp>
    </p:spTree>
    <p:extLst>
      <p:ext uri="{BB962C8B-B14F-4D97-AF65-F5344CB8AC3E}">
        <p14:creationId xmlns:p14="http://schemas.microsoft.com/office/powerpoint/2010/main" val="240693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Modèle </a:t>
            </a:r>
            <a:r>
              <a:rPr lang="fr-FR" b="1" dirty="0" err="1" smtClean="0">
                <a:solidFill>
                  <a:schemeClr val="accent1"/>
                </a:solidFill>
              </a:rPr>
              <a:t>Client/Serveur</a:t>
            </a:r>
            <a:r>
              <a:rPr lang="fr-FR" b="1" dirty="0" smtClean="0">
                <a:solidFill>
                  <a:schemeClr val="accent1"/>
                </a:solidFill>
              </a:rPr>
              <a:t> 3 Tiers</a:t>
            </a:r>
            <a:endParaRPr lang="fr-FR" b="1" dirty="0">
              <a:solidFill>
                <a:schemeClr val="accent1"/>
              </a:solidFill>
            </a:endParaRPr>
          </a:p>
        </p:txBody>
      </p:sp>
      <p:sp>
        <p:nvSpPr>
          <p:cNvPr id="14" name="ZoneTexte 13"/>
          <p:cNvSpPr txBox="1"/>
          <p:nvPr/>
        </p:nvSpPr>
        <p:spPr>
          <a:xfrm>
            <a:off x="1741517" y="4654165"/>
            <a:ext cx="1196023" cy="646331"/>
          </a:xfrm>
          <a:prstGeom prst="rect">
            <a:avLst/>
          </a:prstGeom>
          <a:noFill/>
        </p:spPr>
        <p:txBody>
          <a:bodyPr wrap="none" rtlCol="0">
            <a:spAutoFit/>
          </a:bodyPr>
          <a:lstStyle/>
          <a:p>
            <a:pPr algn="ctr"/>
            <a:r>
              <a:rPr lang="fr-FR" b="1" dirty="0" smtClean="0"/>
              <a:t>HTML, CSS</a:t>
            </a:r>
          </a:p>
          <a:p>
            <a:pPr algn="ctr"/>
            <a:r>
              <a:rPr lang="fr-FR" dirty="0" err="1" smtClean="0"/>
              <a:t>Javascript</a:t>
            </a:r>
            <a:endParaRPr lang="fr-FR" dirty="0"/>
          </a:p>
        </p:txBody>
      </p:sp>
      <p:sp>
        <p:nvSpPr>
          <p:cNvPr id="15" name="ZoneTexte 14"/>
          <p:cNvSpPr txBox="1"/>
          <p:nvPr/>
        </p:nvSpPr>
        <p:spPr>
          <a:xfrm>
            <a:off x="4002285" y="4654165"/>
            <a:ext cx="1875671" cy="646331"/>
          </a:xfrm>
          <a:prstGeom prst="rect">
            <a:avLst/>
          </a:prstGeom>
          <a:noFill/>
        </p:spPr>
        <p:txBody>
          <a:bodyPr wrap="none" rtlCol="0">
            <a:spAutoFit/>
          </a:bodyPr>
          <a:lstStyle/>
          <a:p>
            <a:pPr algn="ctr"/>
            <a:r>
              <a:rPr lang="fr-FR" b="1" dirty="0" smtClean="0"/>
              <a:t>PHP</a:t>
            </a:r>
            <a:r>
              <a:rPr lang="fr-FR" dirty="0" smtClean="0"/>
              <a:t>, ASP, CGI-BIN</a:t>
            </a:r>
          </a:p>
          <a:p>
            <a:pPr algn="ctr"/>
            <a:r>
              <a:rPr lang="fr-FR" dirty="0" smtClean="0"/>
              <a:t>JAVA</a:t>
            </a:r>
            <a:endParaRPr lang="fr-FR" dirty="0"/>
          </a:p>
        </p:txBody>
      </p:sp>
      <p:sp>
        <p:nvSpPr>
          <p:cNvPr id="16" name="ZoneTexte 15"/>
          <p:cNvSpPr txBox="1"/>
          <p:nvPr/>
        </p:nvSpPr>
        <p:spPr>
          <a:xfrm>
            <a:off x="6274975" y="4654161"/>
            <a:ext cx="1710725" cy="646331"/>
          </a:xfrm>
          <a:prstGeom prst="rect">
            <a:avLst/>
          </a:prstGeom>
          <a:noFill/>
        </p:spPr>
        <p:txBody>
          <a:bodyPr wrap="none" rtlCol="0">
            <a:spAutoFit/>
          </a:bodyPr>
          <a:lstStyle/>
          <a:p>
            <a:pPr algn="ctr"/>
            <a:r>
              <a:rPr lang="fr-FR" dirty="0" smtClean="0"/>
              <a:t>Oracle, </a:t>
            </a:r>
            <a:r>
              <a:rPr lang="fr-FR" dirty="0" err="1" smtClean="0"/>
              <a:t>Postgres</a:t>
            </a:r>
            <a:endParaRPr lang="fr-FR" dirty="0" smtClean="0"/>
          </a:p>
          <a:p>
            <a:pPr algn="ctr"/>
            <a:r>
              <a:rPr lang="fr-FR" dirty="0" err="1" smtClean="0"/>
              <a:t>MySql</a:t>
            </a:r>
            <a:r>
              <a:rPr lang="fr-FR" dirty="0" smtClean="0"/>
              <a:t>, </a:t>
            </a:r>
            <a:r>
              <a:rPr lang="fr-FR" dirty="0" err="1" smtClean="0"/>
              <a:t>SyBase</a:t>
            </a:r>
            <a:r>
              <a:rPr lang="fr-FR" dirty="0" smtClean="0"/>
              <a:t>...</a:t>
            </a:r>
          </a:p>
        </p:txBody>
      </p:sp>
      <p:sp>
        <p:nvSpPr>
          <p:cNvPr id="17" name="ZoneTexte 16"/>
          <p:cNvSpPr txBox="1"/>
          <p:nvPr/>
        </p:nvSpPr>
        <p:spPr>
          <a:xfrm>
            <a:off x="1959256" y="1828236"/>
            <a:ext cx="970450" cy="369332"/>
          </a:xfrm>
          <a:prstGeom prst="rect">
            <a:avLst/>
          </a:prstGeom>
          <a:noFill/>
        </p:spPr>
        <p:txBody>
          <a:bodyPr wrap="none" rtlCol="0">
            <a:spAutoFit/>
          </a:bodyPr>
          <a:lstStyle/>
          <a:p>
            <a:r>
              <a:rPr lang="fr-FR" dirty="0" smtClean="0"/>
              <a:t>1</a:t>
            </a:r>
            <a:r>
              <a:rPr lang="fr-FR" baseline="30000" dirty="0" smtClean="0"/>
              <a:t>ier</a:t>
            </a:r>
            <a:r>
              <a:rPr lang="fr-FR" dirty="0" smtClean="0"/>
              <a:t> Tiers</a:t>
            </a:r>
            <a:endParaRPr lang="fr-FR" dirty="0"/>
          </a:p>
        </p:txBody>
      </p:sp>
      <p:sp>
        <p:nvSpPr>
          <p:cNvPr id="18" name="ZoneTexte 17"/>
          <p:cNvSpPr txBox="1"/>
          <p:nvPr/>
        </p:nvSpPr>
        <p:spPr>
          <a:xfrm>
            <a:off x="4378280" y="1813197"/>
            <a:ext cx="1120820" cy="369332"/>
          </a:xfrm>
          <a:prstGeom prst="rect">
            <a:avLst/>
          </a:prstGeom>
          <a:noFill/>
        </p:spPr>
        <p:txBody>
          <a:bodyPr wrap="none" rtlCol="0">
            <a:spAutoFit/>
          </a:bodyPr>
          <a:lstStyle/>
          <a:p>
            <a:r>
              <a:rPr lang="fr-FR" dirty="0" smtClean="0"/>
              <a:t>2</a:t>
            </a:r>
            <a:r>
              <a:rPr lang="fr-FR" baseline="30000" dirty="0" smtClean="0"/>
              <a:t>ième</a:t>
            </a:r>
            <a:r>
              <a:rPr lang="fr-FR" dirty="0" smtClean="0"/>
              <a:t> Tiers</a:t>
            </a:r>
            <a:endParaRPr lang="fr-FR" dirty="0"/>
          </a:p>
        </p:txBody>
      </p:sp>
      <p:sp>
        <p:nvSpPr>
          <p:cNvPr id="19" name="ZoneTexte 18"/>
          <p:cNvSpPr txBox="1"/>
          <p:nvPr/>
        </p:nvSpPr>
        <p:spPr>
          <a:xfrm>
            <a:off x="6341819" y="1804842"/>
            <a:ext cx="1120820" cy="369332"/>
          </a:xfrm>
          <a:prstGeom prst="rect">
            <a:avLst/>
          </a:prstGeom>
          <a:noFill/>
        </p:spPr>
        <p:txBody>
          <a:bodyPr wrap="none" rtlCol="0">
            <a:spAutoFit/>
          </a:bodyPr>
          <a:lstStyle/>
          <a:p>
            <a:r>
              <a:rPr lang="fr-FR" dirty="0" smtClean="0"/>
              <a:t>3</a:t>
            </a:r>
            <a:r>
              <a:rPr lang="fr-FR" baseline="30000" dirty="0" smtClean="0"/>
              <a:t>ième</a:t>
            </a:r>
            <a:r>
              <a:rPr lang="fr-FR" dirty="0" smtClean="0"/>
              <a:t> Tiers</a:t>
            </a:r>
            <a:endParaRPr lang="fr-FR" dirty="0"/>
          </a:p>
        </p:txBody>
      </p:sp>
      <p:sp>
        <p:nvSpPr>
          <p:cNvPr id="21" name="Espace réservé du numéro de diapositive 20"/>
          <p:cNvSpPr>
            <a:spLocks noGrp="1"/>
          </p:cNvSpPr>
          <p:nvPr>
            <p:ph type="sldNum" sz="quarter" idx="12"/>
          </p:nvPr>
        </p:nvSpPr>
        <p:spPr/>
        <p:txBody>
          <a:bodyPr/>
          <a:lstStyle/>
          <a:p>
            <a:fld id="{4157A912-E82F-644A-B1CA-32942584C365}" type="slidenum">
              <a:rPr lang="fr-FR" smtClean="0"/>
              <a:t>3</a:t>
            </a:fld>
            <a:endParaRPr lang="fr-FR"/>
          </a:p>
        </p:txBody>
      </p:sp>
      <p:pic>
        <p:nvPicPr>
          <p:cNvPr id="3" name="Image 2"/>
          <p:cNvPicPr>
            <a:picLocks noChangeAspect="1"/>
          </p:cNvPicPr>
          <p:nvPr/>
        </p:nvPicPr>
        <p:blipFill>
          <a:blip r:embed="rId2"/>
          <a:stretch>
            <a:fillRect/>
          </a:stretch>
        </p:blipFill>
        <p:spPr>
          <a:xfrm>
            <a:off x="1574800" y="2413000"/>
            <a:ext cx="5981700" cy="2032000"/>
          </a:xfrm>
          <a:prstGeom prst="rect">
            <a:avLst/>
          </a:prstGeom>
        </p:spPr>
      </p:pic>
    </p:spTree>
    <p:extLst>
      <p:ext uri="{BB962C8B-B14F-4D97-AF65-F5344CB8AC3E}">
        <p14:creationId xmlns:p14="http://schemas.microsoft.com/office/powerpoint/2010/main" val="25060947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a:t>
            </a:r>
            <a:r>
              <a:rPr lang="fr-FR" b="1" dirty="0" smtClean="0">
                <a:solidFill>
                  <a:srgbClr val="4F81BD"/>
                </a:solidFill>
              </a:rPr>
              <a:t/>
            </a:r>
            <a:br>
              <a:rPr lang="fr-FR" b="1" dirty="0" smtClean="0">
                <a:solidFill>
                  <a:srgbClr val="4F81BD"/>
                </a:solidFill>
              </a:rPr>
            </a:br>
            <a:r>
              <a:rPr lang="fr-FR" b="1" dirty="0" smtClean="0">
                <a:solidFill>
                  <a:srgbClr val="4F81BD"/>
                </a:solidFill>
              </a:rPr>
              <a:t>Les Objets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Un objet possède des propriétés (variables) et des méthodes (fonctions).</a:t>
            </a:r>
          </a:p>
          <a:p>
            <a:r>
              <a:rPr lang="fr-FR" dirty="0" smtClean="0"/>
              <a:t>Un objet est constitué par un squelette : sa classe</a:t>
            </a:r>
          </a:p>
          <a:p>
            <a:r>
              <a:rPr lang="fr-FR" dirty="0" smtClean="0"/>
              <a:t>Exemple de déclaration d’un objet :</a:t>
            </a:r>
            <a:br>
              <a:rPr lang="fr-FR" dirty="0" smtClean="0"/>
            </a:br>
            <a:r>
              <a:rPr lang="fr-FR" dirty="0" smtClean="0"/>
              <a:t/>
            </a:r>
            <a:br>
              <a:rPr lang="fr-FR" dirty="0" smtClean="0"/>
            </a:br>
            <a:r>
              <a:rPr lang="en-US" dirty="0" smtClean="0"/>
              <a:t>&lt;</a:t>
            </a:r>
            <a:r>
              <a:rPr lang="en-US" dirty="0"/>
              <a:t>?</a:t>
            </a:r>
            <a:r>
              <a:rPr lang="en-US" dirty="0" err="1"/>
              <a:t>php</a:t>
            </a:r>
            <a:r>
              <a:rPr lang="en-US" dirty="0"/>
              <a:t/>
            </a:r>
            <a:br>
              <a:rPr lang="en-US" dirty="0"/>
            </a:br>
            <a:r>
              <a:rPr lang="en-US" b="1" dirty="0"/>
              <a:t>class</a:t>
            </a:r>
            <a:r>
              <a:rPr lang="en-US" dirty="0"/>
              <a:t> Car {</a:t>
            </a:r>
            <a:br>
              <a:rPr lang="en-US" dirty="0"/>
            </a:br>
            <a:r>
              <a:rPr lang="en-US" dirty="0"/>
              <a:t>    </a:t>
            </a:r>
            <a:r>
              <a:rPr lang="en-US" b="1" dirty="0"/>
              <a:t>function</a:t>
            </a:r>
            <a:r>
              <a:rPr lang="en-US" dirty="0"/>
              <a:t> Car() {</a:t>
            </a:r>
            <a:br>
              <a:rPr lang="en-US" dirty="0"/>
            </a:br>
            <a:r>
              <a:rPr lang="en-US" dirty="0"/>
              <a:t>        </a:t>
            </a:r>
            <a:r>
              <a:rPr lang="en-US" b="1" dirty="0"/>
              <a:t>$this-&gt;</a:t>
            </a:r>
            <a:r>
              <a:rPr lang="en-US" dirty="0"/>
              <a:t>model = "VW";</a:t>
            </a:r>
            <a:br>
              <a:rPr lang="en-US" dirty="0"/>
            </a:br>
            <a:r>
              <a:rPr lang="en-US" dirty="0"/>
              <a:t>    }</a:t>
            </a:r>
            <a:br>
              <a:rPr lang="en-US" dirty="0"/>
            </a:br>
            <a:r>
              <a:rPr lang="en-US" dirty="0" smtClean="0"/>
              <a:t>}</a:t>
            </a:r>
            <a:r>
              <a:rPr lang="en-US" dirty="0"/>
              <a:t/>
            </a:r>
            <a:br>
              <a:rPr lang="en-US" dirty="0"/>
            </a:br>
            <a:r>
              <a:rPr lang="en-US" dirty="0"/>
              <a:t>// </a:t>
            </a:r>
            <a:r>
              <a:rPr lang="fr-FR" dirty="0" smtClean="0"/>
              <a:t>création d’un objet</a:t>
            </a:r>
            <a:br>
              <a:rPr lang="fr-FR" dirty="0" smtClean="0"/>
            </a:br>
            <a:r>
              <a:rPr lang="en-US" dirty="0" smtClean="0"/>
              <a:t>$</a:t>
            </a:r>
            <a:r>
              <a:rPr lang="en-US" dirty="0" err="1" smtClean="0"/>
              <a:t>my_car</a:t>
            </a:r>
            <a:r>
              <a:rPr lang="en-US" dirty="0" smtClean="0"/>
              <a:t> </a:t>
            </a:r>
            <a:r>
              <a:rPr lang="en-US" dirty="0"/>
              <a:t>= new Car()</a:t>
            </a:r>
            <a:r>
              <a:rPr lang="en-US" dirty="0" smtClean="0"/>
              <a:t>;</a:t>
            </a:r>
            <a:r>
              <a:rPr lang="en-US" dirty="0"/>
              <a:t/>
            </a:r>
            <a:br>
              <a:rPr lang="en-US" dirty="0"/>
            </a:br>
            <a:r>
              <a:rPr lang="en-US" dirty="0"/>
              <a:t>// </a:t>
            </a:r>
            <a:r>
              <a:rPr lang="fr-FR" dirty="0" smtClean="0"/>
              <a:t>visualisation de la propriété de l’objet</a:t>
            </a:r>
            <a:r>
              <a:rPr lang="en-US" dirty="0"/>
              <a:t/>
            </a:r>
            <a:br>
              <a:rPr lang="en-US" dirty="0"/>
            </a:br>
            <a:r>
              <a:rPr lang="en-US" dirty="0"/>
              <a:t>echo </a:t>
            </a:r>
            <a:r>
              <a:rPr lang="en-US" dirty="0" smtClean="0"/>
              <a:t>$</a:t>
            </a:r>
            <a:r>
              <a:rPr lang="en-US" dirty="0" err="1" smtClean="0"/>
              <a:t>my_car</a:t>
            </a:r>
            <a:r>
              <a:rPr lang="en-US" dirty="0" smtClean="0"/>
              <a:t>-</a:t>
            </a:r>
            <a:r>
              <a:rPr lang="en-US" dirty="0"/>
              <a:t>&gt;model;</a:t>
            </a:r>
            <a:br>
              <a:rPr lang="en-US" dirty="0"/>
            </a:br>
            <a:r>
              <a:rPr lang="en-US" dirty="0"/>
              <a:t>?&gt;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a:t>
            </a:fld>
            <a:endParaRPr lang="fr-FR"/>
          </a:p>
        </p:txBody>
      </p:sp>
    </p:spTree>
    <p:extLst>
      <p:ext uri="{BB962C8B-B14F-4D97-AF65-F5344CB8AC3E}">
        <p14:creationId xmlns:p14="http://schemas.microsoft.com/office/powerpoint/2010/main" val="32823164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Dans l’exemple précédent nous pouvons observer : </a:t>
            </a:r>
          </a:p>
          <a:p>
            <a:pPr lvl="1">
              <a:buFont typeface="Wingdings" charset="2"/>
              <a:buChar char="Ø"/>
            </a:pPr>
            <a:r>
              <a:rPr lang="fr-FR" dirty="0"/>
              <a:t>La classe </a:t>
            </a:r>
            <a:r>
              <a:rPr lang="fr-FR" dirty="0" err="1"/>
              <a:t>customException</a:t>
            </a:r>
            <a:r>
              <a:rPr lang="fr-FR" dirty="0"/>
              <a:t>() est créée comme une extension de l’ancienne classe Exception. Ainsi, elle hérite des méthodes et des propriétés de cette dernière.</a:t>
            </a:r>
          </a:p>
          <a:p>
            <a:pPr lvl="1">
              <a:buFont typeface="Wingdings" charset="2"/>
              <a:buChar char="Ø"/>
            </a:pPr>
            <a:r>
              <a:rPr lang="fr-FR" dirty="0"/>
              <a:t>Une fonction </a:t>
            </a:r>
            <a:r>
              <a:rPr lang="fr-FR" dirty="0" err="1"/>
              <a:t>errorMessage</a:t>
            </a:r>
            <a:r>
              <a:rPr lang="fr-FR" dirty="0"/>
              <a:t>() est créée. Cette fonction retourne un message d’erreur dans le cas où l’adresse e-mail est invalide.</a:t>
            </a:r>
          </a:p>
          <a:p>
            <a:pPr lvl="1">
              <a:buFont typeface="Wingdings" charset="2"/>
              <a:buChar char="Ø"/>
            </a:pPr>
            <a:r>
              <a:rPr lang="fr-FR" dirty="0"/>
              <a:t>La variable $email est affectée à une adresse e-mail non valide.</a:t>
            </a:r>
          </a:p>
          <a:p>
            <a:pPr lvl="1">
              <a:buFont typeface="Wingdings" charset="2"/>
              <a:buChar char="Ø"/>
            </a:pPr>
            <a:r>
              <a:rPr lang="fr-FR" dirty="0"/>
              <a:t>Le bloc « </a:t>
            </a:r>
            <a:r>
              <a:rPr lang="fr-FR" dirty="0" err="1"/>
              <a:t>try</a:t>
            </a:r>
            <a:r>
              <a:rPr lang="fr-FR" dirty="0"/>
              <a:t> » est exécuté, une exception est lancée puisque l’adresse e-mail est invalide.</a:t>
            </a:r>
          </a:p>
          <a:p>
            <a:pPr lvl="1">
              <a:buFont typeface="Wingdings" charset="2"/>
              <a:buChar char="Ø"/>
            </a:pPr>
            <a:r>
              <a:rPr lang="fr-FR" dirty="0"/>
              <a:t>Le bloc « catch » capture l’exception et affiche le message d’erreur.</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300</a:t>
            </a:fld>
            <a:endParaRPr lang="fr-FR"/>
          </a:p>
        </p:txBody>
      </p:sp>
    </p:spTree>
    <p:extLst>
      <p:ext uri="{BB962C8B-B14F-4D97-AF65-F5344CB8AC3E}">
        <p14:creationId xmlns:p14="http://schemas.microsoft.com/office/powerpoint/2010/main" val="74117557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a:t>
            </a:r>
            <a:r>
              <a:rPr lang="fr-FR" b="1" dirty="0" smtClean="0">
                <a:solidFill>
                  <a:srgbClr val="4F81BD"/>
                </a:solidFill>
              </a:rPr>
              <a:t>Exceptions Multiples</a:t>
            </a:r>
            <a:endParaRPr lang="fr-FR" dirty="0"/>
          </a:p>
        </p:txBody>
      </p:sp>
      <p:sp>
        <p:nvSpPr>
          <p:cNvPr id="3" name="Espace réservé du contenu 2"/>
          <p:cNvSpPr>
            <a:spLocks noGrp="1"/>
          </p:cNvSpPr>
          <p:nvPr>
            <p:ph idx="1"/>
          </p:nvPr>
        </p:nvSpPr>
        <p:spPr/>
        <p:txBody>
          <a:bodyPr/>
          <a:lstStyle/>
          <a:p>
            <a:pPr marL="0" indent="0">
              <a:buNone/>
            </a:pPr>
            <a:r>
              <a:rPr lang="fr-FR" dirty="0" smtClean="0">
                <a:solidFill>
                  <a:schemeClr val="accent1"/>
                </a:solidFill>
              </a:rPr>
              <a:t>Les exceptions multiples</a:t>
            </a:r>
          </a:p>
          <a:p>
            <a:r>
              <a:rPr lang="fr-FR" dirty="0" smtClean="0"/>
              <a:t>Il est possible de lancer plusieurs </a:t>
            </a:r>
            <a:r>
              <a:rPr lang="fr-FR" dirty="0"/>
              <a:t>exceptions correspondantes à plusieurs conditions. </a:t>
            </a:r>
            <a:endParaRPr lang="fr-FR" dirty="0" smtClean="0"/>
          </a:p>
          <a:p>
            <a:r>
              <a:rPr lang="fr-FR" dirty="0"/>
              <a:t>Pour traiter ces exceptions nous pouvons utiliser plusieurs blocs if … </a:t>
            </a:r>
            <a:r>
              <a:rPr lang="fr-FR" dirty="0" err="1"/>
              <a:t>else</a:t>
            </a:r>
            <a:r>
              <a:rPr lang="fr-FR" dirty="0"/>
              <a:t>, un </a:t>
            </a:r>
            <a:r>
              <a:rPr lang="fr-FR" dirty="0" err="1"/>
              <a:t>switch</a:t>
            </a:r>
            <a:r>
              <a:rPr lang="fr-FR" dirty="0"/>
              <a:t>, ou avoir recours aux exceptions multiples. </a:t>
            </a: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301</a:t>
            </a:fld>
            <a:endParaRPr lang="fr-FR"/>
          </a:p>
        </p:txBody>
      </p:sp>
    </p:spTree>
    <p:extLst>
      <p:ext uri="{BB962C8B-B14F-4D97-AF65-F5344CB8AC3E}">
        <p14:creationId xmlns:p14="http://schemas.microsoft.com/office/powerpoint/2010/main" val="385632414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 Multiples</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Reprenons l’exemple précédent : </a:t>
            </a:r>
          </a:p>
          <a:p>
            <a:pPr marL="0" indent="0">
              <a:buNone/>
            </a:pPr>
            <a:r>
              <a:rPr lang="en-GB" dirty="0" smtClean="0"/>
              <a:t>	$</a:t>
            </a:r>
            <a:r>
              <a:rPr lang="en-GB" dirty="0"/>
              <a:t>email = </a:t>
            </a:r>
            <a:r>
              <a:rPr lang="en-GB" dirty="0" smtClean="0">
                <a:hlinkClick r:id="rId2"/>
              </a:rPr>
              <a:t>someone</a:t>
            </a:r>
            <a:r>
              <a:rPr lang="en-GB" dirty="0">
                <a:hlinkClick r:id="rId2"/>
              </a:rPr>
              <a:t>@</a:t>
            </a:r>
            <a:r>
              <a:rPr lang="en-GB" dirty="0" smtClean="0">
                <a:hlinkClick r:id="rId2"/>
              </a:rPr>
              <a:t>exemple.com</a:t>
            </a:r>
            <a:r>
              <a:rPr lang="en-GB" dirty="0" smtClean="0"/>
              <a:t>;</a:t>
            </a:r>
            <a:endParaRPr lang="fr-FR" dirty="0"/>
          </a:p>
          <a:p>
            <a:pPr marL="0" indent="0">
              <a:buNone/>
            </a:pPr>
            <a:r>
              <a:rPr lang="en-GB" dirty="0"/>
              <a:t>	</a:t>
            </a:r>
            <a:r>
              <a:rPr lang="fr-FR" dirty="0" err="1" smtClean="0"/>
              <a:t>try</a:t>
            </a:r>
            <a:r>
              <a:rPr lang="fr-FR" dirty="0" smtClean="0"/>
              <a:t> </a:t>
            </a:r>
            <a:r>
              <a:rPr lang="fr-FR" dirty="0"/>
              <a:t>{</a:t>
            </a:r>
          </a:p>
          <a:p>
            <a:pPr marL="0" indent="0">
              <a:buNone/>
            </a:pPr>
            <a:r>
              <a:rPr lang="fr-FR" dirty="0"/>
              <a:t>	</a:t>
            </a:r>
            <a:r>
              <a:rPr lang="fr-FR" dirty="0" smtClean="0"/>
              <a:t>	</a:t>
            </a:r>
            <a:r>
              <a:rPr lang="fr-FR" dirty="0" err="1" smtClean="0"/>
              <a:t>try</a:t>
            </a:r>
            <a:r>
              <a:rPr lang="fr-FR" dirty="0" smtClean="0"/>
              <a:t> </a:t>
            </a:r>
            <a:r>
              <a:rPr lang="fr-FR" dirty="0"/>
              <a:t>{</a:t>
            </a:r>
          </a:p>
          <a:p>
            <a:pPr marL="0" indent="0">
              <a:buNone/>
            </a:pPr>
            <a:r>
              <a:rPr lang="fr-FR" dirty="0"/>
              <a:t>	</a:t>
            </a:r>
            <a:r>
              <a:rPr lang="fr-FR" dirty="0" smtClean="0"/>
              <a:t>		/</a:t>
            </a:r>
            <a:r>
              <a:rPr lang="fr-FR" dirty="0"/>
              <a:t>/vérification de la chaine "exemple" dans l’email</a:t>
            </a:r>
          </a:p>
          <a:p>
            <a:pPr marL="0" indent="0">
              <a:buNone/>
            </a:pPr>
            <a:r>
              <a:rPr lang="fr-FR" dirty="0"/>
              <a:t>	</a:t>
            </a:r>
            <a:r>
              <a:rPr lang="fr-FR" dirty="0" smtClean="0"/>
              <a:t>		if</a:t>
            </a:r>
            <a:r>
              <a:rPr lang="fr-FR" dirty="0"/>
              <a:t>(</a:t>
            </a:r>
            <a:r>
              <a:rPr lang="fr-FR" dirty="0" err="1"/>
              <a:t>strpos</a:t>
            </a:r>
            <a:r>
              <a:rPr lang="fr-FR" dirty="0"/>
              <a:t>($email, "exemple") !== FALSE) {</a:t>
            </a:r>
          </a:p>
          <a:p>
            <a:pPr marL="0" indent="0">
              <a:buNone/>
            </a:pPr>
            <a:r>
              <a:rPr lang="fr-FR" dirty="0"/>
              <a:t>	</a:t>
            </a:r>
            <a:r>
              <a:rPr lang="fr-FR" dirty="0" smtClean="0"/>
              <a:t>			/</a:t>
            </a:r>
            <a:r>
              <a:rPr lang="fr-FR" dirty="0"/>
              <a:t>/lancer une exception si l’e-mail n’est pas valide</a:t>
            </a:r>
          </a:p>
          <a:p>
            <a:pPr marL="0" indent="0">
              <a:buNone/>
            </a:pPr>
            <a:r>
              <a:rPr lang="fr-FR" dirty="0"/>
              <a:t>	</a:t>
            </a:r>
            <a:r>
              <a:rPr lang="fr-FR" dirty="0" smtClean="0"/>
              <a:t>			</a:t>
            </a:r>
            <a:r>
              <a:rPr lang="en-GB" dirty="0" smtClean="0"/>
              <a:t>throw </a:t>
            </a:r>
            <a:r>
              <a:rPr lang="en-GB" dirty="0"/>
              <a:t>new Exception($email); </a:t>
            </a:r>
            <a:endParaRPr lang="fr-FR" dirty="0"/>
          </a:p>
          <a:p>
            <a:pPr marL="0" indent="0">
              <a:buNone/>
            </a:pPr>
            <a:r>
              <a:rPr lang="fr-FR" dirty="0"/>
              <a:t>	</a:t>
            </a:r>
            <a:r>
              <a:rPr lang="fr-FR" dirty="0" smtClean="0"/>
              <a:t>		</a:t>
            </a:r>
            <a:r>
              <a:rPr lang="en-GB" dirty="0" smtClean="0"/>
              <a:t>}</a:t>
            </a:r>
            <a:endParaRPr lang="fr-FR" dirty="0"/>
          </a:p>
          <a:p>
            <a:pPr marL="0" indent="0">
              <a:buNone/>
            </a:pPr>
            <a:r>
              <a:rPr lang="en-GB" dirty="0"/>
              <a:t>	</a:t>
            </a:r>
            <a:r>
              <a:rPr lang="en-GB" dirty="0" smtClean="0"/>
              <a:t>	}</a:t>
            </a:r>
            <a:endParaRPr lang="fr-FR" dirty="0"/>
          </a:p>
          <a:p>
            <a:pPr marL="0" indent="0">
              <a:buNone/>
            </a:pPr>
            <a:r>
              <a:rPr lang="en-GB" dirty="0"/>
              <a:t>	</a:t>
            </a:r>
            <a:r>
              <a:rPr lang="en-GB" dirty="0" smtClean="0"/>
              <a:t>	catch</a:t>
            </a:r>
            <a:r>
              <a:rPr lang="en-GB" dirty="0"/>
              <a:t>(Exception $e) {</a:t>
            </a:r>
            <a:endParaRPr lang="fr-FR" dirty="0"/>
          </a:p>
          <a:p>
            <a:pPr marL="0" indent="0">
              <a:buNone/>
            </a:pPr>
            <a:r>
              <a:rPr lang="en-GB" dirty="0"/>
              <a:t>	</a:t>
            </a:r>
            <a:r>
              <a:rPr lang="en-GB" dirty="0" smtClean="0"/>
              <a:t>		/</a:t>
            </a:r>
            <a:r>
              <a:rPr lang="en-GB" dirty="0"/>
              <a:t>/</a:t>
            </a:r>
            <a:r>
              <a:rPr lang="en-GB" dirty="0" err="1"/>
              <a:t>relancer</a:t>
            </a:r>
            <a:r>
              <a:rPr lang="en-GB" dirty="0"/>
              <a:t> </a:t>
            </a:r>
            <a:r>
              <a:rPr lang="en-GB" dirty="0" err="1"/>
              <a:t>l’exception</a:t>
            </a:r>
            <a:endParaRPr lang="fr-FR" dirty="0"/>
          </a:p>
          <a:p>
            <a:pPr marL="0" indent="0">
              <a:buNone/>
            </a:pPr>
            <a:r>
              <a:rPr lang="en-GB" dirty="0"/>
              <a:t>	</a:t>
            </a:r>
            <a:r>
              <a:rPr lang="en-GB" dirty="0" smtClean="0"/>
              <a:t>		throw </a:t>
            </a:r>
            <a:r>
              <a:rPr lang="en-GB" dirty="0"/>
              <a:t>new </a:t>
            </a:r>
            <a:r>
              <a:rPr lang="en-GB" dirty="0" err="1"/>
              <a:t>customException</a:t>
            </a:r>
            <a:r>
              <a:rPr lang="en-GB" dirty="0"/>
              <a:t>($email);</a:t>
            </a:r>
            <a:endParaRPr lang="fr-FR" dirty="0"/>
          </a:p>
          <a:p>
            <a:pPr marL="0" indent="0">
              <a:buNone/>
            </a:pPr>
            <a:r>
              <a:rPr lang="en-GB" dirty="0"/>
              <a:t>	</a:t>
            </a:r>
            <a:r>
              <a:rPr lang="en-GB" dirty="0" smtClean="0"/>
              <a:t>	</a:t>
            </a:r>
            <a:r>
              <a:rPr lang="fr-FR" dirty="0" smtClean="0"/>
              <a:t>}</a:t>
            </a:r>
            <a:endParaRPr lang="fr-FR" dirty="0"/>
          </a:p>
          <a:p>
            <a:pPr marL="0" indent="0">
              <a:buNone/>
            </a:pPr>
            <a:r>
              <a:rPr lang="fr-FR" dirty="0"/>
              <a:t>	</a:t>
            </a:r>
            <a:r>
              <a:rPr lang="fr-FR" dirty="0" smtClean="0"/>
              <a:t>}</a:t>
            </a:r>
            <a:endParaRPr lang="fr-FR" dirty="0"/>
          </a:p>
          <a:p>
            <a:pPr marL="0" indent="0">
              <a:buNone/>
            </a:pPr>
            <a:r>
              <a:rPr lang="fr-FR" dirty="0"/>
              <a:t>	</a:t>
            </a:r>
            <a:r>
              <a:rPr lang="fr-FR" dirty="0" smtClean="0"/>
              <a:t>catch </a:t>
            </a:r>
            <a:r>
              <a:rPr lang="fr-FR" dirty="0"/>
              <a:t>(</a:t>
            </a:r>
            <a:r>
              <a:rPr lang="fr-FR" dirty="0" err="1"/>
              <a:t>customException</a:t>
            </a:r>
            <a:r>
              <a:rPr lang="fr-FR" dirty="0"/>
              <a:t> $e) {</a:t>
            </a:r>
          </a:p>
          <a:p>
            <a:pPr marL="0" indent="0">
              <a:buNone/>
            </a:pPr>
            <a:r>
              <a:rPr lang="fr-FR" dirty="0"/>
              <a:t>	</a:t>
            </a:r>
            <a:r>
              <a:rPr lang="fr-FR" dirty="0" smtClean="0"/>
              <a:t>	/</a:t>
            </a:r>
            <a:r>
              <a:rPr lang="fr-FR" dirty="0"/>
              <a:t>/afficher le message correspondant</a:t>
            </a:r>
          </a:p>
          <a:p>
            <a:pPr marL="0" indent="0">
              <a:buNone/>
            </a:pPr>
            <a:r>
              <a:rPr lang="fr-FR" dirty="0"/>
              <a:t>	</a:t>
            </a:r>
            <a:r>
              <a:rPr lang="fr-FR" dirty="0" smtClean="0"/>
              <a:t>	</a:t>
            </a:r>
            <a:r>
              <a:rPr lang="fr-FR" dirty="0" err="1" smtClean="0"/>
              <a:t>echo</a:t>
            </a:r>
            <a:r>
              <a:rPr lang="fr-FR" dirty="0" smtClean="0"/>
              <a:t> </a:t>
            </a:r>
            <a:r>
              <a:rPr lang="fr-FR" dirty="0"/>
              <a:t>$e-&gt;</a:t>
            </a:r>
            <a:r>
              <a:rPr lang="fr-FR" dirty="0" err="1"/>
              <a:t>errorMessage</a:t>
            </a:r>
            <a:r>
              <a:rPr lang="fr-FR" dirty="0"/>
              <a:t>();</a:t>
            </a:r>
          </a:p>
          <a:p>
            <a:pPr marL="0" indent="0">
              <a:buNone/>
            </a:pPr>
            <a:r>
              <a:rPr lang="fr-FR" dirty="0"/>
              <a:t>	</a:t>
            </a:r>
            <a:r>
              <a:rPr lang="fr-FR" dirty="0" smtClean="0"/>
              <a:t>}</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302</a:t>
            </a:fld>
            <a:endParaRPr lang="fr-FR"/>
          </a:p>
        </p:txBody>
      </p:sp>
    </p:spTree>
    <p:extLst>
      <p:ext uri="{BB962C8B-B14F-4D97-AF65-F5344CB8AC3E}">
        <p14:creationId xmlns:p14="http://schemas.microsoft.com/office/powerpoint/2010/main" val="94849873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 Multiples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Par rapport à la gestion d’une exception simple nous remarquons que : </a:t>
            </a:r>
          </a:p>
          <a:p>
            <a:pPr lvl="1">
              <a:buFont typeface="Wingdings" charset="2"/>
              <a:buChar char="Ø"/>
            </a:pPr>
            <a:r>
              <a:rPr lang="fr-FR" dirty="0"/>
              <a:t>Le bloc « </a:t>
            </a:r>
            <a:r>
              <a:rPr lang="fr-FR" dirty="0" err="1"/>
              <a:t>try</a:t>
            </a:r>
            <a:r>
              <a:rPr lang="fr-FR" dirty="0"/>
              <a:t> » contient un autre bloc « </a:t>
            </a:r>
            <a:r>
              <a:rPr lang="fr-FR" dirty="0" err="1"/>
              <a:t>try</a:t>
            </a:r>
            <a:r>
              <a:rPr lang="fr-FR" dirty="0"/>
              <a:t> » pour pouvoir relancer l’exception.</a:t>
            </a:r>
          </a:p>
          <a:p>
            <a:pPr lvl="1">
              <a:buFont typeface="Wingdings" charset="2"/>
              <a:buChar char="Ø"/>
            </a:pPr>
            <a:r>
              <a:rPr lang="fr-FR" dirty="0"/>
              <a:t>L’exception est déclenchée puisque l’e-mail contient la chaine « exemple ».</a:t>
            </a:r>
          </a:p>
          <a:p>
            <a:pPr lvl="1">
              <a:buFont typeface="Wingdings" charset="2"/>
              <a:buChar char="Ø"/>
            </a:pPr>
            <a:r>
              <a:rPr lang="fr-FR" dirty="0"/>
              <a:t>Le bloc « catch » capture l’exception et relance une « </a:t>
            </a:r>
            <a:r>
              <a:rPr lang="fr-FR" dirty="0" err="1"/>
              <a:t>customException</a:t>
            </a:r>
            <a:r>
              <a:rPr lang="fr-FR" dirty="0"/>
              <a:t> ».</a:t>
            </a:r>
          </a:p>
          <a:p>
            <a:pPr lvl="1">
              <a:buFont typeface="Wingdings" charset="2"/>
              <a:buChar char="Ø"/>
            </a:pPr>
            <a:r>
              <a:rPr lang="fr-FR" dirty="0"/>
              <a:t>L’exception « </a:t>
            </a:r>
            <a:r>
              <a:rPr lang="fr-FR" dirty="0" err="1"/>
              <a:t>customException</a:t>
            </a:r>
            <a:r>
              <a:rPr lang="fr-FR" dirty="0"/>
              <a:t> » est capturée à son tour et affiche le message d’erreur</a:t>
            </a:r>
            <a:r>
              <a:rPr lang="fr-FR" dirty="0" smtClean="0"/>
              <a:t>.</a:t>
            </a:r>
          </a:p>
          <a:p>
            <a:r>
              <a:rPr lang="fr-FR" dirty="0"/>
              <a:t>Dans le cas où l’exception n’est pas capturée dans son bloc « </a:t>
            </a:r>
            <a:r>
              <a:rPr lang="fr-FR" dirty="0" err="1"/>
              <a:t>try</a:t>
            </a:r>
            <a:r>
              <a:rPr lang="fr-FR" dirty="0"/>
              <a:t> » courant, elle cherche à être capturée par un bloc d’exception de plus haut niveau.</a:t>
            </a:r>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303</a:t>
            </a:fld>
            <a:endParaRPr lang="fr-FR"/>
          </a:p>
        </p:txBody>
      </p:sp>
    </p:spTree>
    <p:extLst>
      <p:ext uri="{BB962C8B-B14F-4D97-AF65-F5344CB8AC3E}">
        <p14:creationId xmlns:p14="http://schemas.microsoft.com/office/powerpoint/2010/main" val="55248737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 Multiples</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b="1" dirty="0">
                <a:solidFill>
                  <a:srgbClr val="4F81BD"/>
                </a:solidFill>
              </a:rPr>
              <a:t>Mise en place d’un gestionnaire d’exception « top </a:t>
            </a:r>
            <a:r>
              <a:rPr lang="fr-FR" b="1" dirty="0" err="1">
                <a:solidFill>
                  <a:srgbClr val="4F81BD"/>
                </a:solidFill>
              </a:rPr>
              <a:t>level</a:t>
            </a:r>
            <a:r>
              <a:rPr lang="fr-FR" b="1" dirty="0">
                <a:solidFill>
                  <a:srgbClr val="4F81BD"/>
                </a:solidFill>
              </a:rPr>
              <a:t> » (de haut niveau)</a:t>
            </a:r>
          </a:p>
          <a:p>
            <a:r>
              <a:rPr lang="fr-FR" dirty="0"/>
              <a:t>La fonction </a:t>
            </a:r>
            <a:r>
              <a:rPr lang="fr-FR" b="1" dirty="0" err="1"/>
              <a:t>set_exception_handler</a:t>
            </a:r>
            <a:r>
              <a:rPr lang="fr-FR" dirty="0"/>
              <a:t>() permet la mise en place d’une fonction définie par le programmeur pour gérer les exceptions qui n’ont pas été capturées. </a:t>
            </a:r>
            <a:endParaRPr lang="fr-FR" dirty="0" smtClean="0"/>
          </a:p>
          <a:p>
            <a:r>
              <a:rPr lang="fr-FR" dirty="0" smtClean="0"/>
              <a:t>Exemple : </a:t>
            </a:r>
          </a:p>
          <a:p>
            <a:pPr marL="0" indent="0">
              <a:buNone/>
            </a:pPr>
            <a:r>
              <a:rPr lang="en-GB" dirty="0" smtClean="0"/>
              <a:t>	function </a:t>
            </a:r>
            <a:r>
              <a:rPr lang="en-GB" dirty="0" err="1"/>
              <a:t>myException</a:t>
            </a:r>
            <a:r>
              <a:rPr lang="en-GB" dirty="0"/>
              <a:t>($exception) {</a:t>
            </a:r>
            <a:endParaRPr lang="fr-FR" dirty="0"/>
          </a:p>
          <a:p>
            <a:pPr marL="0" indent="0">
              <a:buNone/>
            </a:pPr>
            <a:r>
              <a:rPr lang="en-GB" dirty="0"/>
              <a:t>	</a:t>
            </a:r>
            <a:r>
              <a:rPr lang="en-GB" dirty="0" smtClean="0"/>
              <a:t>	echo </a:t>
            </a:r>
            <a:r>
              <a:rPr lang="en-GB" dirty="0"/>
              <a:t>"&lt;b&gt;Exception:&lt;/b&gt; " , $exception-&gt;</a:t>
            </a:r>
            <a:r>
              <a:rPr lang="en-GB" dirty="0" err="1"/>
              <a:t>getMessage</a:t>
            </a:r>
            <a:r>
              <a:rPr lang="en-GB" dirty="0"/>
              <a:t>();</a:t>
            </a:r>
            <a:endParaRPr lang="fr-FR" dirty="0"/>
          </a:p>
          <a:p>
            <a:pPr marL="0" indent="0">
              <a:buNone/>
            </a:pPr>
            <a:r>
              <a:rPr lang="en-GB" dirty="0"/>
              <a:t>	</a:t>
            </a:r>
            <a:r>
              <a:rPr lang="en-GB" dirty="0" smtClean="0"/>
              <a:t>}</a:t>
            </a:r>
            <a:endParaRPr lang="fr-FR" dirty="0"/>
          </a:p>
          <a:p>
            <a:pPr marL="0" indent="0">
              <a:buNone/>
            </a:pPr>
            <a:r>
              <a:rPr lang="en-GB" dirty="0"/>
              <a:t>	</a:t>
            </a:r>
            <a:r>
              <a:rPr lang="en-GB" dirty="0" err="1" smtClean="0"/>
              <a:t>set_exception_handler</a:t>
            </a:r>
            <a:r>
              <a:rPr lang="en-GB" dirty="0"/>
              <a:t>('</a:t>
            </a:r>
            <a:r>
              <a:rPr lang="en-GB" dirty="0" err="1"/>
              <a:t>myException</a:t>
            </a:r>
            <a:r>
              <a:rPr lang="en-GB" dirty="0"/>
              <a:t>');</a:t>
            </a:r>
            <a:endParaRPr lang="fr-FR" dirty="0"/>
          </a:p>
          <a:p>
            <a:pPr marL="0" indent="0">
              <a:buNone/>
            </a:pPr>
            <a:r>
              <a:rPr lang="fr-FR" dirty="0"/>
              <a:t>	</a:t>
            </a:r>
            <a:r>
              <a:rPr lang="fr-FR" dirty="0" err="1" smtClean="0"/>
              <a:t>throw</a:t>
            </a:r>
            <a:r>
              <a:rPr lang="fr-FR" dirty="0" smtClean="0"/>
              <a:t> </a:t>
            </a:r>
            <a:r>
              <a:rPr lang="fr-FR" dirty="0"/>
              <a:t>new Exception('Une exception non-capturée est survenue')</a:t>
            </a:r>
            <a:r>
              <a:rPr lang="fr-FR" dirty="0" smtClean="0"/>
              <a:t>;</a:t>
            </a:r>
            <a:br>
              <a:rPr lang="fr-FR" dirty="0" smtClean="0"/>
            </a:br>
            <a:r>
              <a:rPr lang="fr-FR" dirty="0" smtClean="0"/>
              <a:t> </a:t>
            </a:r>
          </a:p>
          <a:p>
            <a:r>
              <a:rPr lang="fr-FR" dirty="0"/>
              <a:t>L’exécution de ce code affiche le message suivant </a:t>
            </a:r>
            <a:r>
              <a:rPr lang="fr-FR" dirty="0" smtClean="0"/>
              <a:t>:</a:t>
            </a:r>
            <a:endParaRPr lang="fr-FR" dirty="0"/>
          </a:p>
          <a:p>
            <a:pPr marL="0" indent="0">
              <a:buNone/>
            </a:pPr>
            <a:r>
              <a:rPr lang="fr-FR" b="1" dirty="0" smtClean="0"/>
              <a:t>	Exception</a:t>
            </a:r>
            <a:r>
              <a:rPr lang="fr-FR" b="1" dirty="0"/>
              <a:t> :</a:t>
            </a:r>
            <a:r>
              <a:rPr lang="fr-FR" dirty="0"/>
              <a:t> Une exception non-capturée est survenue</a:t>
            </a:r>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304</a:t>
            </a:fld>
            <a:endParaRPr lang="fr-FR"/>
          </a:p>
        </p:txBody>
      </p:sp>
    </p:spTree>
    <p:extLst>
      <p:ext uri="{BB962C8B-B14F-4D97-AF65-F5344CB8AC3E}">
        <p14:creationId xmlns:p14="http://schemas.microsoft.com/office/powerpoint/2010/main" val="262118962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Gestion des Erreurs : </a:t>
            </a:r>
            <a:br>
              <a:rPr lang="fr-FR" b="1" dirty="0">
                <a:solidFill>
                  <a:srgbClr val="4F81BD"/>
                </a:solidFill>
              </a:rPr>
            </a:br>
            <a:r>
              <a:rPr lang="fr-FR" b="1" dirty="0">
                <a:solidFill>
                  <a:srgbClr val="4F81BD"/>
                </a:solidFill>
              </a:rPr>
              <a:t>Gestion des Exceptions Multiples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Dans le code ci-dessus il n’y a pas de bloc de capture. Au lieu de cela, le gestionnaire d’exception « top </a:t>
            </a:r>
            <a:r>
              <a:rPr lang="fr-FR" dirty="0" err="1"/>
              <a:t>level</a:t>
            </a:r>
            <a:r>
              <a:rPr lang="fr-FR" dirty="0"/>
              <a:t> » est déclenché. Cette fonction pourra être utilisée pour capturer les exceptions qui n’ont pu l’être</a:t>
            </a:r>
            <a:r>
              <a:rPr lang="fr-FR" dirty="0" smtClean="0"/>
              <a:t>.</a:t>
            </a:r>
            <a:endParaRPr lang="fr-FR" b="1" dirty="0" smtClean="0"/>
          </a:p>
          <a:p>
            <a:pPr marL="0" indent="0">
              <a:buNone/>
            </a:pPr>
            <a:r>
              <a:rPr lang="fr-FR" b="1" dirty="0" smtClean="0">
                <a:solidFill>
                  <a:srgbClr val="4F81BD"/>
                </a:solidFill>
              </a:rPr>
              <a:t>Les </a:t>
            </a:r>
            <a:r>
              <a:rPr lang="fr-FR" b="1" dirty="0">
                <a:solidFill>
                  <a:srgbClr val="4F81BD"/>
                </a:solidFill>
              </a:rPr>
              <a:t>règles pour les </a:t>
            </a:r>
            <a:r>
              <a:rPr lang="fr-FR" b="1" dirty="0" smtClean="0">
                <a:solidFill>
                  <a:srgbClr val="4F81BD"/>
                </a:solidFill>
              </a:rPr>
              <a:t>exceptions :</a:t>
            </a:r>
            <a:endParaRPr lang="fr-FR" dirty="0"/>
          </a:p>
          <a:p>
            <a:pPr lvl="0"/>
            <a:r>
              <a:rPr lang="fr-FR" dirty="0"/>
              <a:t>Le code doit être encapsulé dans un bloc «</a:t>
            </a:r>
            <a:r>
              <a:rPr lang="fr-FR" dirty="0" err="1"/>
              <a:t>try</a:t>
            </a:r>
            <a:r>
              <a:rPr lang="fr-FR" dirty="0"/>
              <a:t>», pour permettre de capturer toute exception potentielle.</a:t>
            </a:r>
          </a:p>
          <a:p>
            <a:pPr lvl="0"/>
            <a:r>
              <a:rPr lang="fr-FR" dirty="0"/>
              <a:t>Tous les blocs «</a:t>
            </a:r>
            <a:r>
              <a:rPr lang="fr-FR" dirty="0" err="1"/>
              <a:t>try</a:t>
            </a:r>
            <a:r>
              <a:rPr lang="fr-FR" dirty="0"/>
              <a:t>» où une ou plusieurs exceptions sont censées être lancées, doivent avoir au moins un bloc de capture correspondant.</a:t>
            </a:r>
          </a:p>
          <a:p>
            <a:pPr lvl="0"/>
            <a:r>
              <a:rPr lang="fr-FR" dirty="0"/>
              <a:t>Des blocs de captures multiples doivent être utilisés pour capturer différentes classes d’exception.</a:t>
            </a:r>
          </a:p>
          <a:p>
            <a:pPr lvl="0"/>
            <a:r>
              <a:rPr lang="fr-FR" dirty="0"/>
              <a:t>Les exceptions peuvent être lancées (ou relancées) dans un bloc de capture au sein d’un bloc «</a:t>
            </a:r>
            <a:r>
              <a:rPr lang="fr-FR" dirty="0" err="1"/>
              <a:t>try</a:t>
            </a:r>
            <a:r>
              <a:rPr lang="fr-FR" dirty="0"/>
              <a:t>».</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305</a:t>
            </a:fld>
            <a:endParaRPr lang="fr-FR"/>
          </a:p>
        </p:txBody>
      </p:sp>
    </p:spTree>
    <p:extLst>
      <p:ext uri="{BB962C8B-B14F-4D97-AF65-F5344CB8AC3E}">
        <p14:creationId xmlns:p14="http://schemas.microsoft.com/office/powerpoint/2010/main" val="202330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a:t>
            </a:r>
            <a:r>
              <a:rPr lang="fr-FR" b="1" dirty="0" smtClean="0">
                <a:solidFill>
                  <a:srgbClr val="4F81BD"/>
                </a:solidFill>
              </a:rPr>
              <a:t>: Variables et pseudo-types</a:t>
            </a:r>
            <a:endParaRPr lang="fr-FR" b="1" dirty="0"/>
          </a:p>
        </p:txBody>
      </p:sp>
      <p:sp>
        <p:nvSpPr>
          <p:cNvPr id="3" name="Espace réservé du contenu 2"/>
          <p:cNvSpPr>
            <a:spLocks noGrp="1"/>
          </p:cNvSpPr>
          <p:nvPr>
            <p:ph idx="1"/>
          </p:nvPr>
        </p:nvSpPr>
        <p:spPr/>
        <p:txBody>
          <a:bodyPr>
            <a:normAutofit fontScale="92500" lnSpcReduction="20000"/>
          </a:bodyPr>
          <a:lstStyle/>
          <a:p>
            <a:r>
              <a:rPr lang="fr-FR" dirty="0" smtClean="0"/>
              <a:t>mixed </a:t>
            </a:r>
            <a:r>
              <a:rPr lang="fr-FR" dirty="0"/>
              <a:t>: mixed indique qu'un paramètre peut accepter plusieurs (mais pas nécessairement tous) types. </a:t>
            </a:r>
          </a:p>
          <a:p>
            <a:r>
              <a:rPr lang="fr-FR" dirty="0" err="1"/>
              <a:t>n</a:t>
            </a:r>
            <a:r>
              <a:rPr lang="fr-FR" dirty="0" err="1" smtClean="0"/>
              <a:t>umber</a:t>
            </a:r>
            <a:r>
              <a:rPr lang="fr-FR" dirty="0"/>
              <a:t> : </a:t>
            </a:r>
            <a:r>
              <a:rPr lang="fr-FR" dirty="0" err="1" smtClean="0"/>
              <a:t>number</a:t>
            </a:r>
            <a:r>
              <a:rPr lang="fr-FR" dirty="0" smtClean="0"/>
              <a:t> </a:t>
            </a:r>
            <a:r>
              <a:rPr lang="fr-FR" dirty="0"/>
              <a:t>indique qu'un paramètre peut être soit un </a:t>
            </a:r>
            <a:r>
              <a:rPr lang="fr-FR" dirty="0">
                <a:hlinkClick r:id="rId2"/>
              </a:rPr>
              <a:t>entier</a:t>
            </a:r>
            <a:r>
              <a:rPr lang="fr-FR" dirty="0"/>
              <a:t>, soit un </a:t>
            </a:r>
            <a:r>
              <a:rPr lang="fr-FR" dirty="0">
                <a:hlinkClick r:id="rId3"/>
              </a:rPr>
              <a:t>nombre décimal</a:t>
            </a:r>
            <a:r>
              <a:rPr lang="fr-FR" dirty="0"/>
              <a:t>. </a:t>
            </a:r>
            <a:endParaRPr lang="fr-FR" dirty="0" smtClean="0"/>
          </a:p>
          <a:p>
            <a:r>
              <a:rPr lang="fr-FR" dirty="0" err="1"/>
              <a:t>a</a:t>
            </a:r>
            <a:r>
              <a:rPr lang="fr-FR" dirty="0" err="1" smtClean="0"/>
              <a:t>rray</a:t>
            </a:r>
            <a:r>
              <a:rPr lang="fr-FR" dirty="0" smtClean="0"/>
              <a:t> ou </a:t>
            </a:r>
            <a:r>
              <a:rPr lang="fr-FR" dirty="0" err="1" smtClean="0"/>
              <a:t>object</a:t>
            </a:r>
            <a:r>
              <a:rPr lang="fr-FR" dirty="0"/>
              <a:t> : </a:t>
            </a:r>
            <a:r>
              <a:rPr lang="fr-FR" dirty="0" err="1"/>
              <a:t>array|object</a:t>
            </a:r>
            <a:r>
              <a:rPr lang="fr-FR" dirty="0"/>
              <a:t> indique qu'un paramètre peut être un </a:t>
            </a:r>
            <a:r>
              <a:rPr lang="fr-FR" dirty="0">
                <a:hlinkClick r:id="rId4"/>
              </a:rPr>
              <a:t>tableau</a:t>
            </a:r>
            <a:r>
              <a:rPr lang="fr-FR" dirty="0"/>
              <a:t> ou un </a:t>
            </a:r>
            <a:r>
              <a:rPr lang="fr-FR" dirty="0">
                <a:hlinkClick r:id="rId5"/>
              </a:rPr>
              <a:t>objet</a:t>
            </a:r>
            <a:r>
              <a:rPr lang="fr-FR" dirty="0"/>
              <a:t>. </a:t>
            </a:r>
            <a:endParaRPr lang="fr-FR" dirty="0" smtClean="0"/>
          </a:p>
          <a:p>
            <a:r>
              <a:rPr lang="fr-FR" dirty="0" err="1"/>
              <a:t>c</a:t>
            </a:r>
            <a:r>
              <a:rPr lang="fr-FR" dirty="0" err="1" smtClean="0"/>
              <a:t>allable</a:t>
            </a:r>
            <a:r>
              <a:rPr lang="fr-FR" dirty="0" smtClean="0"/>
              <a:t> :  indique qu’un paramètre est de type </a:t>
            </a:r>
            <a:r>
              <a:rPr lang="fr-FR" dirty="0" err="1" smtClean="0"/>
              <a:t>callable</a:t>
            </a:r>
            <a:r>
              <a:rPr lang="fr-FR" dirty="0" smtClean="0"/>
              <a:t>.</a:t>
            </a:r>
          </a:p>
          <a:p>
            <a:r>
              <a:rPr lang="fr-FR" dirty="0" err="1"/>
              <a:t>v</a:t>
            </a:r>
            <a:r>
              <a:rPr lang="fr-FR" dirty="0" err="1" smtClean="0"/>
              <a:t>oid</a:t>
            </a:r>
            <a:r>
              <a:rPr lang="fr-FR" dirty="0" smtClean="0"/>
              <a:t> </a:t>
            </a:r>
            <a:r>
              <a:rPr lang="fr-FR" dirty="0"/>
              <a:t>: </a:t>
            </a:r>
            <a:r>
              <a:rPr lang="fr-FR" dirty="0" err="1"/>
              <a:t>void</a:t>
            </a:r>
            <a:r>
              <a:rPr lang="fr-FR" dirty="0"/>
              <a:t> comme type retourné signifie que la valeur retournée est inutile.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31</a:t>
            </a:fld>
            <a:endParaRPr lang="fr-FR"/>
          </a:p>
        </p:txBody>
      </p:sp>
    </p:spTree>
    <p:extLst>
      <p:ext uri="{BB962C8B-B14F-4D97-AF65-F5344CB8AC3E}">
        <p14:creationId xmlns:p14="http://schemas.microsoft.com/office/powerpoint/2010/main" val="284112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a:t>
            </a:r>
            <a:r>
              <a:rPr lang="fr-FR" b="1" dirty="0" smtClean="0">
                <a:solidFill>
                  <a:srgbClr val="4F81BD"/>
                </a:solidFill>
              </a:rPr>
              <a:t>données : Les </a:t>
            </a:r>
            <a:r>
              <a:rPr lang="fr-FR" b="1" dirty="0" err="1" smtClean="0">
                <a:solidFill>
                  <a:srgbClr val="4F81BD"/>
                </a:solidFill>
              </a:rPr>
              <a:t>itérables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Un </a:t>
            </a:r>
            <a:r>
              <a:rPr lang="fr-FR" dirty="0" err="1"/>
              <a:t>iterable</a:t>
            </a:r>
            <a:r>
              <a:rPr lang="fr-FR" dirty="0"/>
              <a:t> est un pseudo-type introduit en PHP 7.1. Il accepte n'importe quel </a:t>
            </a:r>
            <a:r>
              <a:rPr lang="fr-FR" dirty="0">
                <a:hlinkClick r:id="rId2"/>
              </a:rPr>
              <a:t>tableau</a:t>
            </a:r>
            <a:r>
              <a:rPr lang="fr-FR" dirty="0"/>
              <a:t> ou objet implémentant l'interface </a:t>
            </a:r>
            <a:r>
              <a:rPr lang="fr-FR" dirty="0">
                <a:hlinkClick r:id="rId3"/>
              </a:rPr>
              <a:t>Traversable</a:t>
            </a:r>
            <a:r>
              <a:rPr lang="fr-FR" dirty="0"/>
              <a:t>. Ces deux types d'</a:t>
            </a:r>
            <a:r>
              <a:rPr lang="fr-FR" dirty="0" err="1"/>
              <a:t>itérables</a:t>
            </a:r>
            <a:r>
              <a:rPr lang="fr-FR" dirty="0"/>
              <a:t> peuvent utiliser </a:t>
            </a:r>
            <a:r>
              <a:rPr lang="fr-FR" dirty="0">
                <a:hlinkClick r:id="rId4"/>
              </a:rPr>
              <a:t>foreach</a:t>
            </a:r>
            <a:r>
              <a:rPr lang="fr-FR" dirty="0"/>
              <a:t> et peuvent être appelés avec </a:t>
            </a:r>
            <a:r>
              <a:rPr lang="fr-FR" b="1" dirty="0" err="1"/>
              <a:t>yield</a:t>
            </a:r>
            <a:r>
              <a:rPr lang="fr-FR" b="1" dirty="0"/>
              <a:t> </a:t>
            </a:r>
            <a:r>
              <a:rPr lang="fr-FR" b="1" dirty="0" err="1"/>
              <a:t>from</a:t>
            </a:r>
            <a:r>
              <a:rPr lang="fr-FR" dirty="0"/>
              <a:t> depuis un </a:t>
            </a:r>
            <a:r>
              <a:rPr lang="fr-FR" dirty="0">
                <a:hlinkClick r:id="rId5"/>
              </a:rPr>
              <a:t>générateur</a:t>
            </a:r>
            <a:r>
              <a:rPr lang="fr-FR" dirty="0"/>
              <a:t>. </a:t>
            </a:r>
            <a:endParaRPr lang="fr-FR" dirty="0" smtClean="0"/>
          </a:p>
          <a:p>
            <a:r>
              <a:rPr lang="fr-FR" dirty="0"/>
              <a:t>On appelle </a:t>
            </a:r>
            <a:r>
              <a:rPr lang="fr-FR" dirty="0" smtClean="0"/>
              <a:t>une Interface Traversable, une in </a:t>
            </a:r>
            <a:r>
              <a:rPr lang="fr-FR" dirty="0" err="1" smtClean="0"/>
              <a:t>terface</a:t>
            </a:r>
            <a:r>
              <a:rPr lang="fr-FR" dirty="0" smtClean="0"/>
              <a:t> permettant </a:t>
            </a:r>
            <a:r>
              <a:rPr lang="fr-FR" dirty="0"/>
              <a:t>de détecter si une classe peut être parcourue en utilisant </a:t>
            </a:r>
            <a:r>
              <a:rPr lang="fr-FR" dirty="0" smtClean="0">
                <a:hlinkClick r:id="rId4"/>
              </a:rPr>
              <a:t>foreach</a:t>
            </a:r>
            <a:r>
              <a:rPr lang="fr-FR" dirty="0" smtClean="0"/>
              <a:t>.</a:t>
            </a:r>
          </a:p>
          <a:p>
            <a:r>
              <a:rPr lang="fr-FR" dirty="0"/>
              <a:t>Une fonction générateur ressemble à une fonction normale, sauf qu'au lieu de retourner une valeur, un générateur </a:t>
            </a:r>
            <a:r>
              <a:rPr lang="fr-FR" dirty="0">
                <a:hlinkClick r:id="rId6"/>
              </a:rPr>
              <a:t>yield</a:t>
            </a:r>
            <a:r>
              <a:rPr lang="fr-FR" dirty="0"/>
              <a:t> retourne autant de valeurs que nécessaire. Toutes fonctions contenant </a:t>
            </a:r>
            <a:r>
              <a:rPr lang="fr-FR" dirty="0">
                <a:hlinkClick r:id="rId6"/>
              </a:rPr>
              <a:t>yield</a:t>
            </a:r>
            <a:r>
              <a:rPr lang="fr-FR" dirty="0"/>
              <a:t> est une fonction générateur.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32</a:t>
            </a:fld>
            <a:endParaRPr lang="fr-FR"/>
          </a:p>
        </p:txBody>
      </p:sp>
    </p:spTree>
    <p:extLst>
      <p:ext uri="{BB962C8B-B14F-4D97-AF65-F5344CB8AC3E}">
        <p14:creationId xmlns:p14="http://schemas.microsoft.com/office/powerpoint/2010/main" val="367647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Les </a:t>
            </a:r>
            <a:r>
              <a:rPr lang="fr-FR" b="1" dirty="0" err="1">
                <a:solidFill>
                  <a:srgbClr val="4F81BD"/>
                </a:solidFill>
              </a:rPr>
              <a:t>itérables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Exemple de fonction générateur : </a:t>
            </a:r>
            <a:br>
              <a:rPr lang="fr-FR" dirty="0" smtClean="0"/>
            </a:br>
            <a:r>
              <a:rPr lang="fr-FR" dirty="0" smtClean="0"/>
              <a:t/>
            </a:r>
            <a:br>
              <a:rPr lang="fr-FR" dirty="0" smtClean="0"/>
            </a:br>
            <a:r>
              <a:rPr lang="de-DE" dirty="0" err="1"/>
              <a:t>function</a:t>
            </a:r>
            <a:r>
              <a:rPr lang="de-DE" dirty="0"/>
              <a:t> </a:t>
            </a:r>
            <a:r>
              <a:rPr lang="de-DE" dirty="0" err="1"/>
              <a:t>gen_one_to_three</a:t>
            </a:r>
            <a:r>
              <a:rPr lang="de-DE" dirty="0"/>
              <a:t>() {</a:t>
            </a:r>
            <a:br>
              <a:rPr lang="de-DE" dirty="0"/>
            </a:br>
            <a:r>
              <a:rPr lang="de-DE" dirty="0"/>
              <a:t>    		</a:t>
            </a:r>
            <a:r>
              <a:rPr lang="de-DE" dirty="0" err="1"/>
              <a:t>for</a:t>
            </a:r>
            <a:r>
              <a:rPr lang="de-DE" dirty="0"/>
              <a:t> ($i = 1; $i &lt;= 3; $i++) {</a:t>
            </a:r>
            <a:br>
              <a:rPr lang="de-DE" dirty="0"/>
            </a:br>
            <a:r>
              <a:rPr lang="de-DE" dirty="0"/>
              <a:t>       		// </a:t>
            </a:r>
            <a:r>
              <a:rPr lang="de-DE" dirty="0" err="1"/>
              <a:t>Notez</a:t>
            </a:r>
            <a:r>
              <a:rPr lang="de-DE" dirty="0"/>
              <a:t> </a:t>
            </a:r>
            <a:r>
              <a:rPr lang="de-DE" dirty="0" err="1"/>
              <a:t>que</a:t>
            </a:r>
            <a:r>
              <a:rPr lang="de-DE" dirty="0"/>
              <a:t> $i </a:t>
            </a:r>
            <a:r>
              <a:rPr lang="de-DE" dirty="0" err="1"/>
              <a:t>est</a:t>
            </a:r>
            <a:r>
              <a:rPr lang="de-DE" dirty="0"/>
              <a:t> </a:t>
            </a:r>
            <a:r>
              <a:rPr lang="de-DE" dirty="0" err="1"/>
              <a:t>préservé</a:t>
            </a:r>
            <a:r>
              <a:rPr lang="de-DE" dirty="0"/>
              <a:t> entre </a:t>
            </a:r>
            <a:r>
              <a:rPr lang="de-DE" dirty="0" err="1"/>
              <a:t>chaque</a:t>
            </a:r>
            <a:r>
              <a:rPr lang="de-DE" dirty="0"/>
              <a:t> </a:t>
            </a:r>
            <a:r>
              <a:rPr lang="de-DE" dirty="0" err="1"/>
              <a:t>production</a:t>
            </a:r>
            <a:r>
              <a:rPr lang="de-DE" dirty="0"/>
              <a:t> de </a:t>
            </a:r>
            <a:r>
              <a:rPr lang="de-DE" dirty="0" err="1"/>
              <a:t>valeur</a:t>
            </a:r>
            <a:r>
              <a:rPr lang="de-DE" dirty="0"/>
              <a:t>.</a:t>
            </a:r>
            <a:br>
              <a:rPr lang="de-DE" dirty="0"/>
            </a:br>
            <a:r>
              <a:rPr lang="de-DE" dirty="0"/>
              <a:t>        		</a:t>
            </a:r>
            <a:r>
              <a:rPr lang="de-DE" dirty="0" err="1"/>
              <a:t>yield</a:t>
            </a:r>
            <a:r>
              <a:rPr lang="de-DE" dirty="0"/>
              <a:t> $i;</a:t>
            </a:r>
            <a:br>
              <a:rPr lang="de-DE" dirty="0"/>
            </a:br>
            <a:r>
              <a:rPr lang="de-DE" dirty="0"/>
              <a:t>    		}</a:t>
            </a:r>
            <a:br>
              <a:rPr lang="de-DE" dirty="0"/>
            </a:br>
            <a:r>
              <a:rPr lang="de-DE" dirty="0"/>
              <a:t>	</a:t>
            </a:r>
            <a:r>
              <a:rPr lang="de-DE" dirty="0" smtClean="0"/>
              <a:t>}</a:t>
            </a:r>
            <a:r>
              <a:rPr lang="de-DE" dirty="0"/>
              <a:t/>
            </a:r>
            <a:br>
              <a:rPr lang="de-DE" dirty="0"/>
            </a:br>
            <a:r>
              <a:rPr lang="de-DE" dirty="0"/>
              <a:t>	$</a:t>
            </a:r>
            <a:r>
              <a:rPr lang="de-DE" dirty="0" err="1"/>
              <a:t>generator</a:t>
            </a:r>
            <a:r>
              <a:rPr lang="de-DE" dirty="0"/>
              <a:t> = </a:t>
            </a:r>
            <a:r>
              <a:rPr lang="de-DE" dirty="0" err="1"/>
              <a:t>gen_one_to_three</a:t>
            </a:r>
            <a:r>
              <a:rPr lang="de-DE" dirty="0"/>
              <a:t>();</a:t>
            </a:r>
            <a:br>
              <a:rPr lang="de-DE" dirty="0"/>
            </a:br>
            <a:r>
              <a:rPr lang="de-DE" dirty="0"/>
              <a:t>		</a:t>
            </a:r>
            <a:r>
              <a:rPr lang="de-DE" dirty="0" err="1"/>
              <a:t>foreach</a:t>
            </a:r>
            <a:r>
              <a:rPr lang="de-DE" dirty="0"/>
              <a:t> ($</a:t>
            </a:r>
            <a:r>
              <a:rPr lang="de-DE" dirty="0" err="1"/>
              <a:t>generator</a:t>
            </a:r>
            <a:r>
              <a:rPr lang="de-DE" dirty="0"/>
              <a:t> </a:t>
            </a:r>
            <a:r>
              <a:rPr lang="de-DE" dirty="0" err="1"/>
              <a:t>as</a:t>
            </a:r>
            <a:r>
              <a:rPr lang="de-DE" dirty="0"/>
              <a:t> $</a:t>
            </a:r>
            <a:r>
              <a:rPr lang="de-DE" dirty="0" err="1"/>
              <a:t>value</a:t>
            </a:r>
            <a:r>
              <a:rPr lang="de-DE" dirty="0"/>
              <a:t>) {</a:t>
            </a:r>
            <a:br>
              <a:rPr lang="de-DE" dirty="0"/>
            </a:br>
            <a:r>
              <a:rPr lang="de-DE" dirty="0"/>
              <a:t>    		echo "$</a:t>
            </a:r>
            <a:r>
              <a:rPr lang="de-DE" dirty="0" err="1"/>
              <a:t>value</a:t>
            </a:r>
            <a:r>
              <a:rPr lang="de-DE" dirty="0"/>
              <a:t>\</a:t>
            </a:r>
            <a:r>
              <a:rPr lang="de-DE" dirty="0" err="1"/>
              <a:t>n</a:t>
            </a:r>
            <a:r>
              <a:rPr lang="de-DE" dirty="0"/>
              <a:t>";</a:t>
            </a:r>
            <a:br>
              <a:rPr lang="de-DE" dirty="0"/>
            </a:br>
            <a:r>
              <a:rPr lang="de-DE" dirty="0"/>
              <a:t>	}</a:t>
            </a:r>
            <a:endParaRPr lang="fr-FR" dirty="0" smtClean="0"/>
          </a:p>
          <a:p>
            <a:r>
              <a:rPr lang="fr-FR" dirty="0"/>
              <a:t>L'exemple ci-dessus va afficher :</a:t>
            </a:r>
            <a:endParaRPr lang="fr-FR" dirty="0" smtClean="0"/>
          </a:p>
          <a:p>
            <a:pPr marL="0" indent="0">
              <a:buNone/>
            </a:pPr>
            <a:r>
              <a:rPr lang="de-DE" dirty="0" smtClean="0"/>
              <a:t>		1</a:t>
            </a:r>
          </a:p>
          <a:p>
            <a:pPr marL="0" indent="0">
              <a:buNone/>
            </a:pPr>
            <a:r>
              <a:rPr lang="de-DE" dirty="0"/>
              <a:t>	</a:t>
            </a:r>
            <a:r>
              <a:rPr lang="de-DE" dirty="0" smtClean="0"/>
              <a:t>	2</a:t>
            </a:r>
          </a:p>
          <a:p>
            <a:pPr marL="0" indent="0">
              <a:buNone/>
            </a:pPr>
            <a:r>
              <a:rPr lang="de-DE" dirty="0" smtClean="0"/>
              <a:t>		3</a:t>
            </a:r>
          </a:p>
          <a:p>
            <a:pPr marL="0" indent="0">
              <a:buNone/>
            </a:pPr>
            <a:endParaRPr lang="de-DE"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33</a:t>
            </a:fld>
            <a:endParaRPr lang="fr-FR"/>
          </a:p>
        </p:txBody>
      </p:sp>
    </p:spTree>
    <p:extLst>
      <p:ext uri="{BB962C8B-B14F-4D97-AF65-F5344CB8AC3E}">
        <p14:creationId xmlns:p14="http://schemas.microsoft.com/office/powerpoint/2010/main" val="2191616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Les </a:t>
            </a:r>
            <a:r>
              <a:rPr lang="fr-FR" b="1" dirty="0" smtClean="0">
                <a:solidFill>
                  <a:srgbClr val="4F81BD"/>
                </a:solidFill>
              </a:rPr>
              <a:t>ressources</a:t>
            </a:r>
            <a:endParaRPr lang="fr-FR" dirty="0"/>
          </a:p>
        </p:txBody>
      </p:sp>
      <p:sp>
        <p:nvSpPr>
          <p:cNvPr id="3" name="Espace réservé du contenu 2"/>
          <p:cNvSpPr>
            <a:spLocks noGrp="1"/>
          </p:cNvSpPr>
          <p:nvPr>
            <p:ph idx="1"/>
          </p:nvPr>
        </p:nvSpPr>
        <p:spPr/>
        <p:txBody>
          <a:bodyPr>
            <a:normAutofit/>
          </a:bodyPr>
          <a:lstStyle/>
          <a:p>
            <a:r>
              <a:rPr lang="fr-FR" dirty="0"/>
              <a:t>Une </a:t>
            </a:r>
            <a:r>
              <a:rPr lang="fr-FR" dirty="0">
                <a:hlinkClick r:id="rId2"/>
              </a:rPr>
              <a:t>ressource</a:t>
            </a:r>
            <a:r>
              <a:rPr lang="fr-FR" dirty="0"/>
              <a:t> est une variable spéciale, contenant une référence vers une ressource externe. Les ressources sont créées et utilisées par des fonctions spéciales. </a:t>
            </a:r>
            <a:endParaRPr lang="fr-FR" dirty="0" smtClean="0"/>
          </a:p>
          <a:p>
            <a:r>
              <a:rPr lang="fr-FR" dirty="0" smtClean="0"/>
              <a:t>Une ressource externe peut être par exemple : </a:t>
            </a:r>
          </a:p>
          <a:p>
            <a:pPr lvl="1">
              <a:buFont typeface="Wingdings" charset="2"/>
              <a:buChar char="Ø"/>
            </a:pPr>
            <a:r>
              <a:rPr lang="fr-FR" dirty="0" smtClean="0"/>
              <a:t>  </a:t>
            </a:r>
            <a:r>
              <a:rPr lang="fr-FR" dirty="0" err="1" smtClean="0"/>
              <a:t>dba_open</a:t>
            </a:r>
            <a:r>
              <a:rPr lang="fr-FR" dirty="0" smtClean="0"/>
              <a:t>() : lien vers une base de donnée</a:t>
            </a:r>
          </a:p>
          <a:p>
            <a:pPr lvl="1">
              <a:buFont typeface="Wingdings" charset="2"/>
              <a:buChar char="Ø"/>
            </a:pPr>
            <a:r>
              <a:rPr lang="fr-FR" dirty="0" smtClean="0"/>
              <a:t>  </a:t>
            </a:r>
            <a:r>
              <a:rPr lang="fr-FR" dirty="0" err="1" smtClean="0"/>
              <a:t>ftp_connect</a:t>
            </a:r>
            <a:r>
              <a:rPr lang="fr-FR" dirty="0" smtClean="0"/>
              <a:t>() : lien vers un serveur ftp</a:t>
            </a:r>
          </a:p>
          <a:p>
            <a:pPr lvl="1">
              <a:buFont typeface="Wingdings" charset="2"/>
              <a:buChar char="Ø"/>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34</a:t>
            </a:fld>
            <a:endParaRPr lang="fr-FR"/>
          </a:p>
        </p:txBody>
      </p:sp>
    </p:spTree>
    <p:extLst>
      <p:ext uri="{BB962C8B-B14F-4D97-AF65-F5344CB8AC3E}">
        <p14:creationId xmlns:p14="http://schemas.microsoft.com/office/powerpoint/2010/main" val="1482836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autres types de données : </a:t>
            </a:r>
            <a:r>
              <a:rPr lang="fr-FR" b="1" dirty="0" smtClean="0">
                <a:solidFill>
                  <a:srgbClr val="4F81BD"/>
                </a:solidFill>
              </a:rPr>
              <a:t>Les fonction de rappel (type </a:t>
            </a:r>
            <a:r>
              <a:rPr lang="fr-FR" b="1" dirty="0" err="1" smtClean="0">
                <a:solidFill>
                  <a:srgbClr val="4F81BD"/>
                </a:solidFill>
              </a:rPr>
              <a:t>callable</a:t>
            </a:r>
            <a:r>
              <a:rPr lang="fr-FR" b="1" dirty="0" smtClean="0">
                <a:solidFill>
                  <a:srgbClr val="4F81BD"/>
                </a:solidFill>
              </a:rPr>
              <a:t>)</a:t>
            </a:r>
            <a:endParaRPr lang="fr-FR" dirty="0"/>
          </a:p>
        </p:txBody>
      </p:sp>
      <p:sp>
        <p:nvSpPr>
          <p:cNvPr id="3" name="Espace réservé du contenu 2"/>
          <p:cNvSpPr>
            <a:spLocks noGrp="1"/>
          </p:cNvSpPr>
          <p:nvPr>
            <p:ph idx="1"/>
          </p:nvPr>
        </p:nvSpPr>
        <p:spPr/>
        <p:txBody>
          <a:bodyPr>
            <a:normAutofit fontScale="92500"/>
          </a:bodyPr>
          <a:lstStyle/>
          <a:p>
            <a:r>
              <a:rPr lang="fr-FR" dirty="0"/>
              <a:t>Les fonctions de rappel peuvent être identifiées via le type </a:t>
            </a:r>
            <a:r>
              <a:rPr lang="fr-FR" dirty="0">
                <a:hlinkClick r:id="rId2"/>
              </a:rPr>
              <a:t>callable</a:t>
            </a:r>
            <a:r>
              <a:rPr lang="fr-FR" dirty="0"/>
              <a:t> à partir de PHP 5.4</a:t>
            </a:r>
            <a:r>
              <a:rPr lang="fr-FR" dirty="0" smtClean="0"/>
              <a:t>.</a:t>
            </a:r>
          </a:p>
          <a:p>
            <a:r>
              <a:rPr lang="fr-FR" dirty="0"/>
              <a:t>Une fonction PHP est passée par son nom, sous forme </a:t>
            </a:r>
            <a:r>
              <a:rPr lang="fr-FR" dirty="0" smtClean="0"/>
              <a:t>de chaine de caractère.</a:t>
            </a:r>
          </a:p>
          <a:p>
            <a:r>
              <a:rPr lang="fr-FR" dirty="0" smtClean="0"/>
              <a:t>Exemple : </a:t>
            </a:r>
            <a:br>
              <a:rPr lang="fr-FR" dirty="0" smtClean="0"/>
            </a:br>
            <a:r>
              <a:rPr lang="fr-FR" dirty="0" smtClean="0"/>
              <a:t>		</a:t>
            </a:r>
            <a:r>
              <a:rPr lang="nl-NL" dirty="0" err="1" smtClean="0"/>
              <a:t>function</a:t>
            </a:r>
            <a:r>
              <a:rPr lang="nl-NL" dirty="0"/>
              <a:t> </a:t>
            </a:r>
            <a:r>
              <a:rPr lang="nl-NL" dirty="0" err="1"/>
              <a:t>my_callback_function</a:t>
            </a:r>
            <a:r>
              <a:rPr lang="nl-NL" dirty="0"/>
              <a:t>() {</a:t>
            </a:r>
            <a:br>
              <a:rPr lang="nl-NL" dirty="0"/>
            </a:br>
            <a:r>
              <a:rPr lang="nl-NL" dirty="0"/>
              <a:t>    </a:t>
            </a:r>
            <a:r>
              <a:rPr lang="nl-NL" dirty="0" smtClean="0"/>
              <a:t>		echo</a:t>
            </a:r>
            <a:r>
              <a:rPr lang="nl-NL" dirty="0"/>
              <a:t> '</a:t>
            </a:r>
            <a:r>
              <a:rPr lang="nl-NL" dirty="0" err="1"/>
              <a:t>hello</a:t>
            </a:r>
            <a:r>
              <a:rPr lang="nl-NL" dirty="0"/>
              <a:t> </a:t>
            </a:r>
            <a:r>
              <a:rPr lang="nl-NL" dirty="0" err="1"/>
              <a:t>world</a:t>
            </a:r>
            <a:r>
              <a:rPr lang="nl-NL" dirty="0"/>
              <a:t>!';</a:t>
            </a:r>
            <a:br>
              <a:rPr lang="nl-NL" dirty="0"/>
            </a:br>
            <a:r>
              <a:rPr lang="nl-NL" dirty="0" smtClean="0"/>
              <a:t>		}</a:t>
            </a:r>
            <a:br>
              <a:rPr lang="nl-NL" dirty="0" smtClean="0"/>
            </a:br>
            <a:r>
              <a:rPr lang="nl-NL" dirty="0" smtClean="0"/>
              <a:t>		</a:t>
            </a:r>
            <a:r>
              <a:rPr lang="en-US" dirty="0" err="1" smtClean="0"/>
              <a:t>call_user_func</a:t>
            </a:r>
            <a:r>
              <a:rPr lang="en-US" dirty="0"/>
              <a:t>('</a:t>
            </a:r>
            <a:r>
              <a:rPr lang="en-US" dirty="0" err="1"/>
              <a:t>my_callback_function</a:t>
            </a:r>
            <a:r>
              <a:rPr lang="en-US"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35</a:t>
            </a:fld>
            <a:endParaRPr lang="fr-FR"/>
          </a:p>
        </p:txBody>
      </p:sp>
    </p:spTree>
    <p:extLst>
      <p:ext uri="{BB962C8B-B14F-4D97-AF65-F5344CB8AC3E}">
        <p14:creationId xmlns:p14="http://schemas.microsoft.com/office/powerpoint/2010/main" val="879009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Les opérateurs en PHP</a:t>
            </a:r>
            <a:endParaRPr lang="fr-FR" b="1" dirty="0">
              <a:solidFill>
                <a:srgbClr val="4F81BD"/>
              </a:solidFill>
            </a:endParaRPr>
          </a:p>
        </p:txBody>
      </p:sp>
      <p:sp>
        <p:nvSpPr>
          <p:cNvPr id="3" name="Espace réservé du contenu 2"/>
          <p:cNvSpPr>
            <a:spLocks noGrp="1"/>
          </p:cNvSpPr>
          <p:nvPr>
            <p:ph idx="1"/>
          </p:nvPr>
        </p:nvSpPr>
        <p:spPr/>
        <p:txBody>
          <a:bodyPr>
            <a:normAutofit/>
          </a:bodyPr>
          <a:lstStyle/>
          <a:p>
            <a:pPr marL="0" indent="0">
              <a:buNone/>
            </a:pPr>
            <a:r>
              <a:rPr lang="fr-FR" b="1" dirty="0" smtClean="0">
                <a:solidFill>
                  <a:schemeClr val="tx2"/>
                </a:solidFill>
              </a:rPr>
              <a:t>Les opérateurs arithmétique</a:t>
            </a:r>
          </a:p>
          <a:p>
            <a:pPr marL="0" indent="0">
              <a:buNone/>
            </a:pPr>
            <a:endParaRPr lang="fr-FR" b="1" dirty="0" smtClean="0">
              <a:solidFill>
                <a:schemeClr val="tx2"/>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36</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871464934"/>
              </p:ext>
            </p:extLst>
          </p:nvPr>
        </p:nvGraphicFramePr>
        <p:xfrm>
          <a:off x="1524000" y="2306193"/>
          <a:ext cx="6096000" cy="3365852"/>
        </p:xfrm>
        <a:graphic>
          <a:graphicData uri="http://schemas.openxmlformats.org/drawingml/2006/table">
            <a:tbl>
              <a:tblPr firstRow="1" bandRow="1">
                <a:tableStyleId>{5C22544A-7EE6-4342-B048-85BDC9FD1C3A}</a:tableStyleId>
              </a:tblPr>
              <a:tblGrid>
                <a:gridCol w="1524000"/>
                <a:gridCol w="1524000"/>
                <a:gridCol w="1524000"/>
                <a:gridCol w="1524000"/>
              </a:tblGrid>
              <a:tr h="292452">
                <a:tc>
                  <a:txBody>
                    <a:bodyPr/>
                    <a:lstStyle/>
                    <a:p>
                      <a:pPr algn="just">
                        <a:spcAft>
                          <a:spcPts val="0"/>
                        </a:spcAft>
                      </a:pPr>
                      <a:r>
                        <a:rPr lang="fr-FR" sz="1600" b="1" dirty="0">
                          <a:effectLst/>
                          <a:latin typeface="Cambria"/>
                          <a:ea typeface="Cambria"/>
                          <a:cs typeface="Times New Roman"/>
                        </a:rPr>
                        <a:t>Opérateur</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b="1" dirty="0">
                          <a:effectLst/>
                          <a:latin typeface="Cambria"/>
                          <a:ea typeface="Cambria"/>
                          <a:cs typeface="Times New Roman"/>
                        </a:rPr>
                        <a:t>Description</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b="1">
                          <a:effectLst/>
                          <a:latin typeface="Cambria"/>
                          <a:ea typeface="Cambria"/>
                          <a:cs typeface="Times New Roman"/>
                        </a:rPr>
                        <a:t>Exemple</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b="1" dirty="0" smtClean="0">
                          <a:effectLst/>
                          <a:latin typeface="Cambria"/>
                          <a:ea typeface="Cambria"/>
                          <a:cs typeface="Times New Roman"/>
                        </a:rPr>
                        <a:t>Résultat</a:t>
                      </a:r>
                      <a:endParaRPr lang="en-GB" sz="1600" dirty="0">
                        <a:effectLst/>
                        <a:latin typeface="Cambria"/>
                        <a:ea typeface="Cambria"/>
                        <a:cs typeface="Times New Roman"/>
                      </a:endParaRPr>
                    </a:p>
                  </a:txBody>
                  <a:tcPr marL="68580" marR="68580" marT="0" marB="0"/>
                </a:tc>
              </a:tr>
              <a:tr h="370840">
                <a:tc>
                  <a:txBody>
                    <a:bodyPr/>
                    <a:lstStyle/>
                    <a:p>
                      <a:r>
                        <a:rPr lang="fr-FR" sz="1600" dirty="0">
                          <a:effectLst/>
                          <a:latin typeface="Cambria"/>
                        </a:rPr>
                        <a:t>+</a:t>
                      </a:r>
                      <a:endParaRPr lang="en-GB" sz="1600" dirty="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Addition</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x=2; x+2;</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4</a:t>
                      </a:r>
                      <a:endParaRPr lang="en-GB" sz="1600">
                        <a:effectLst/>
                        <a:latin typeface="Cambria"/>
                        <a:ea typeface="Cambria"/>
                        <a:cs typeface="Times New Roman"/>
                      </a:endParaRPr>
                    </a:p>
                  </a:txBody>
                  <a:tcPr marL="68580" marR="68580" marT="0" marB="0"/>
                </a:tc>
              </a:tr>
              <a:tr h="370840">
                <a:tc>
                  <a:txBody>
                    <a:bodyPr/>
                    <a:lstStyle/>
                    <a:p>
                      <a:r>
                        <a:rPr lang="fr-FR" sz="1600" dirty="0">
                          <a:effectLst/>
                          <a:latin typeface="Cambria"/>
                        </a:rPr>
                        <a:t>-</a:t>
                      </a:r>
                      <a:endParaRPr lang="en-GB" sz="1600" dirty="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Soustraction</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x=2 ; 5-x;</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3</a:t>
                      </a:r>
                      <a:endParaRPr lang="en-GB" sz="160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Multiplication</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x=4; x*5;</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20</a:t>
                      </a:r>
                      <a:endParaRPr lang="en-GB" sz="160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Division</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15/5;</a:t>
                      </a:r>
                      <a:endParaRPr lang="en-GB" sz="1600" dirty="0">
                        <a:effectLst/>
                        <a:latin typeface="Cambria"/>
                        <a:ea typeface="Cambria"/>
                        <a:cs typeface="Times New Roman"/>
                      </a:endParaRPr>
                    </a:p>
                    <a:p>
                      <a:pPr algn="just">
                        <a:spcAft>
                          <a:spcPts val="0"/>
                        </a:spcAft>
                      </a:pPr>
                      <a:r>
                        <a:rPr lang="fr-FR" sz="1600" dirty="0">
                          <a:effectLst/>
                          <a:latin typeface="Cambria"/>
                          <a:ea typeface="Cambria"/>
                          <a:cs typeface="Times New Roman"/>
                        </a:rPr>
                        <a:t>5/2;</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3</a:t>
                      </a:r>
                      <a:endParaRPr lang="en-GB" sz="1600">
                        <a:effectLst/>
                        <a:latin typeface="Cambria"/>
                        <a:ea typeface="Cambria"/>
                        <a:cs typeface="Times New Roman"/>
                      </a:endParaRPr>
                    </a:p>
                    <a:p>
                      <a:pPr algn="just">
                        <a:spcAft>
                          <a:spcPts val="0"/>
                        </a:spcAft>
                      </a:pPr>
                      <a:r>
                        <a:rPr lang="fr-FR" sz="1600">
                          <a:effectLst/>
                          <a:latin typeface="Cambria"/>
                          <a:ea typeface="Cambria"/>
                          <a:cs typeface="Times New Roman"/>
                        </a:rPr>
                        <a:t>2.5</a:t>
                      </a:r>
                      <a:endParaRPr lang="en-GB" sz="160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Modulo (reste de la division)</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5%2;</a:t>
                      </a:r>
                      <a:endParaRPr lang="en-GB" sz="1600">
                        <a:effectLst/>
                        <a:latin typeface="Cambria"/>
                        <a:ea typeface="Cambria"/>
                        <a:cs typeface="Times New Roman"/>
                      </a:endParaRPr>
                    </a:p>
                    <a:p>
                      <a:pPr algn="just">
                        <a:spcAft>
                          <a:spcPts val="0"/>
                        </a:spcAft>
                      </a:pPr>
                      <a:r>
                        <a:rPr lang="fr-FR" sz="1600">
                          <a:effectLst/>
                          <a:latin typeface="Cambria"/>
                          <a:ea typeface="Cambria"/>
                          <a:cs typeface="Times New Roman"/>
                        </a:rPr>
                        <a:t>10%8;</a:t>
                      </a:r>
                      <a:endParaRPr lang="en-GB" sz="1600">
                        <a:effectLst/>
                        <a:latin typeface="Cambria"/>
                        <a:ea typeface="Cambria"/>
                        <a:cs typeface="Times New Roman"/>
                      </a:endParaRPr>
                    </a:p>
                    <a:p>
                      <a:pPr algn="just">
                        <a:spcAft>
                          <a:spcPts val="0"/>
                        </a:spcAft>
                      </a:pPr>
                      <a:r>
                        <a:rPr lang="fr-FR" sz="1600">
                          <a:effectLst/>
                          <a:latin typeface="Cambria"/>
                          <a:ea typeface="Cambria"/>
                          <a:cs typeface="Times New Roman"/>
                        </a:rPr>
                        <a:t>10%2;</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1</a:t>
                      </a:r>
                      <a:endParaRPr lang="en-GB" sz="1600" dirty="0">
                        <a:effectLst/>
                        <a:latin typeface="Cambria"/>
                        <a:ea typeface="Cambria"/>
                        <a:cs typeface="Times New Roman"/>
                      </a:endParaRPr>
                    </a:p>
                    <a:p>
                      <a:pPr algn="just">
                        <a:spcAft>
                          <a:spcPts val="0"/>
                        </a:spcAft>
                      </a:pPr>
                      <a:r>
                        <a:rPr lang="fr-FR" sz="1600" dirty="0">
                          <a:effectLst/>
                          <a:latin typeface="Cambria"/>
                          <a:ea typeface="Cambria"/>
                          <a:cs typeface="Times New Roman"/>
                        </a:rPr>
                        <a:t>2</a:t>
                      </a:r>
                      <a:endParaRPr lang="en-GB" sz="1600" dirty="0">
                        <a:effectLst/>
                        <a:latin typeface="Cambria"/>
                        <a:ea typeface="Cambria"/>
                        <a:cs typeface="Times New Roman"/>
                      </a:endParaRPr>
                    </a:p>
                    <a:p>
                      <a:pPr algn="just">
                        <a:spcAft>
                          <a:spcPts val="0"/>
                        </a:spcAft>
                      </a:pPr>
                      <a:r>
                        <a:rPr lang="fr-FR" sz="1600" dirty="0">
                          <a:effectLst/>
                          <a:latin typeface="Cambria"/>
                          <a:ea typeface="Cambria"/>
                          <a:cs typeface="Times New Roman"/>
                        </a:rPr>
                        <a:t>0</a:t>
                      </a:r>
                      <a:endParaRPr lang="en-GB" sz="1600" dirty="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Incrément</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x=5; x++;</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x=6</a:t>
                      </a:r>
                      <a:endParaRPr lang="en-GB" sz="1600" dirty="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l">
                        <a:spcAft>
                          <a:spcPts val="0"/>
                        </a:spcAft>
                      </a:pPr>
                      <a:r>
                        <a:rPr lang="fr-FR" sz="1600" dirty="0" smtClean="0">
                          <a:effectLst/>
                          <a:latin typeface="Cambria"/>
                          <a:ea typeface="Cambria"/>
                          <a:cs typeface="Times New Roman"/>
                        </a:rPr>
                        <a:t>Décrément</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x=5; x--;</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x=4</a:t>
                      </a:r>
                      <a:endParaRPr lang="en-GB" sz="16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178709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opérateurs en PHP</a:t>
            </a:r>
            <a:endParaRPr lang="fr-FR" dirty="0"/>
          </a:p>
        </p:txBody>
      </p:sp>
      <p:sp>
        <p:nvSpPr>
          <p:cNvPr id="3" name="Espace réservé du contenu 2"/>
          <p:cNvSpPr>
            <a:spLocks noGrp="1"/>
          </p:cNvSpPr>
          <p:nvPr>
            <p:ph idx="1"/>
          </p:nvPr>
        </p:nvSpPr>
        <p:spPr/>
        <p:txBody>
          <a:bodyPr/>
          <a:lstStyle/>
          <a:p>
            <a:pPr marL="0" indent="0">
              <a:buNone/>
            </a:pPr>
            <a:r>
              <a:rPr lang="fr-FR" b="1" dirty="0">
                <a:solidFill>
                  <a:schemeClr val="tx2"/>
                </a:solidFill>
              </a:rPr>
              <a:t>Les opérateurs </a:t>
            </a:r>
            <a:r>
              <a:rPr lang="fr-FR" b="1" dirty="0" smtClean="0">
                <a:solidFill>
                  <a:schemeClr val="tx2"/>
                </a:solidFill>
              </a:rPr>
              <a:t>d’affectation</a:t>
            </a:r>
          </a:p>
          <a:p>
            <a:pPr marL="0" indent="0">
              <a:buNone/>
            </a:pPr>
            <a:endParaRPr lang="fr-FR" b="1" dirty="0">
              <a:solidFill>
                <a:schemeClr val="tx2"/>
              </a:solidFill>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37</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967880942"/>
              </p:ext>
            </p:extLst>
          </p:nvPr>
        </p:nvGraphicFramePr>
        <p:xfrm>
          <a:off x="1524000" y="2454584"/>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just">
                        <a:spcAft>
                          <a:spcPts val="0"/>
                        </a:spcAft>
                      </a:pPr>
                      <a:r>
                        <a:rPr lang="fr-FR" sz="1600" b="1" dirty="0" smtClean="0">
                          <a:effectLst/>
                          <a:latin typeface="Cambria"/>
                          <a:ea typeface="Cambria"/>
                          <a:cs typeface="Times New Roman"/>
                        </a:rPr>
                        <a:t>Opérateur</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b="1">
                          <a:effectLst/>
                          <a:latin typeface="Cambria"/>
                          <a:ea typeface="Cambria"/>
                          <a:cs typeface="Times New Roman"/>
                        </a:rPr>
                        <a:t>Exemple</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b="1">
                          <a:effectLst/>
                          <a:latin typeface="Cambria"/>
                          <a:ea typeface="Cambria"/>
                          <a:cs typeface="Times New Roman"/>
                        </a:rPr>
                        <a:t>Revient à</a:t>
                      </a:r>
                      <a:endParaRPr lang="en-GB" sz="1600">
                        <a:effectLst/>
                        <a:latin typeface="Cambria"/>
                        <a:ea typeface="Cambria"/>
                        <a:cs typeface="Times New Roman"/>
                      </a:endParaRPr>
                    </a:p>
                  </a:txBody>
                  <a:tcPr marL="68580" marR="68580" marT="0" marB="0"/>
                </a:tc>
              </a:tr>
              <a:tr h="370840">
                <a:tc>
                  <a:txBody>
                    <a:bodyPr/>
                    <a:lstStyle/>
                    <a:p>
                      <a:r>
                        <a:rPr lang="fr-FR" sz="1600" dirty="0">
                          <a:effectLst/>
                          <a:latin typeface="Cambria"/>
                        </a:rPr>
                        <a:t>=</a:t>
                      </a:r>
                      <a:endParaRPr lang="en-GB" sz="1600" dirty="0">
                        <a:effectLst/>
                        <a:latin typeface="Cambria"/>
                      </a:endParaRPr>
                    </a:p>
                  </a:txBody>
                  <a:tcPr marL="68580" marR="68580" marT="0" marB="0"/>
                </a:tc>
                <a:tc>
                  <a:txBody>
                    <a:bodyPr/>
                    <a:lstStyle/>
                    <a:p>
                      <a:pPr algn="just">
                        <a:spcAft>
                          <a:spcPts val="0"/>
                        </a:spcAft>
                      </a:pPr>
                      <a:r>
                        <a:rPr lang="fr-FR" sz="1600">
                          <a:effectLst/>
                          <a:latin typeface="Cambria"/>
                          <a:ea typeface="Cambria"/>
                          <a:cs typeface="Times New Roman"/>
                        </a:rPr>
                        <a:t>x=y;</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x=y;</a:t>
                      </a:r>
                      <a:endParaRPr lang="en-GB" sz="1600">
                        <a:effectLst/>
                        <a:latin typeface="Cambria"/>
                        <a:ea typeface="Cambria"/>
                        <a:cs typeface="Times New Roman"/>
                      </a:endParaRPr>
                    </a:p>
                  </a:txBody>
                  <a:tcPr marL="68580" marR="68580" marT="0" marB="0"/>
                </a:tc>
              </a:tr>
              <a:tr h="370840">
                <a:tc>
                  <a:txBody>
                    <a:bodyPr/>
                    <a:lstStyle/>
                    <a:p>
                      <a:r>
                        <a:rPr lang="fr-FR" sz="1600" dirty="0">
                          <a:effectLst/>
                          <a:latin typeface="Cambria"/>
                        </a:rPr>
                        <a:t>+=</a:t>
                      </a:r>
                      <a:endParaRPr lang="en-GB" sz="1600" dirty="0">
                        <a:effectLst/>
                        <a:latin typeface="Cambria"/>
                      </a:endParaRPr>
                    </a:p>
                  </a:txBody>
                  <a:tcPr marL="68580" marR="68580" marT="0" marB="0"/>
                </a:tc>
                <a:tc>
                  <a:txBody>
                    <a:bodyPr/>
                    <a:lstStyle/>
                    <a:p>
                      <a:pPr algn="just">
                        <a:spcAft>
                          <a:spcPts val="0"/>
                        </a:spcAft>
                      </a:pPr>
                      <a:r>
                        <a:rPr lang="fr-FR" sz="1600" dirty="0">
                          <a:effectLst/>
                          <a:latin typeface="Cambria"/>
                          <a:ea typeface="Cambria"/>
                          <a:cs typeface="Times New Roman"/>
                        </a:rPr>
                        <a:t>x+=y;</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x=x+y;</a:t>
                      </a:r>
                      <a:endParaRPr lang="en-GB" sz="160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just">
                        <a:spcAft>
                          <a:spcPts val="0"/>
                        </a:spcAft>
                      </a:pPr>
                      <a:r>
                        <a:rPr lang="fr-FR" sz="1600" dirty="0">
                          <a:effectLst/>
                          <a:latin typeface="Cambria"/>
                          <a:ea typeface="Cambria"/>
                          <a:cs typeface="Times New Roman"/>
                        </a:rPr>
                        <a:t>x-=y;</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x=x-y;</a:t>
                      </a:r>
                      <a:endParaRPr lang="en-GB" sz="160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just">
                        <a:spcAft>
                          <a:spcPts val="0"/>
                        </a:spcAft>
                      </a:pPr>
                      <a:r>
                        <a:rPr lang="fr-FR" sz="1600" dirty="0">
                          <a:effectLst/>
                          <a:latin typeface="Cambria"/>
                          <a:ea typeface="Cambria"/>
                          <a:cs typeface="Times New Roman"/>
                        </a:rPr>
                        <a:t>x*=y;</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a:effectLst/>
                          <a:latin typeface="Cambria"/>
                          <a:ea typeface="Cambria"/>
                          <a:cs typeface="Times New Roman"/>
                        </a:rPr>
                        <a:t>x=x*y;</a:t>
                      </a:r>
                      <a:endParaRPr lang="en-GB" sz="160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just">
                        <a:spcAft>
                          <a:spcPts val="0"/>
                        </a:spcAft>
                      </a:pPr>
                      <a:r>
                        <a:rPr lang="fr-FR" sz="1600">
                          <a:effectLst/>
                          <a:latin typeface="Cambria"/>
                          <a:ea typeface="Cambria"/>
                          <a:cs typeface="Times New Roman"/>
                        </a:rPr>
                        <a:t>x/=y;</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x=x/y;</a:t>
                      </a:r>
                      <a:endParaRPr lang="en-GB" sz="1600" dirty="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just">
                        <a:spcAft>
                          <a:spcPts val="0"/>
                        </a:spcAft>
                      </a:pPr>
                      <a:r>
                        <a:rPr lang="fr-FR" sz="1600">
                          <a:effectLst/>
                          <a:latin typeface="Cambria"/>
                          <a:ea typeface="Cambria"/>
                          <a:cs typeface="Times New Roman"/>
                        </a:rPr>
                        <a:t>x.=y;</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a:t>
                      </a:r>
                      <a:r>
                        <a:rPr lang="fr-FR" sz="1600" dirty="0" err="1">
                          <a:effectLst/>
                          <a:latin typeface="Cambria"/>
                          <a:ea typeface="Cambria"/>
                          <a:cs typeface="Times New Roman"/>
                        </a:rPr>
                        <a:t>x.y</a:t>
                      </a:r>
                      <a:r>
                        <a:rPr lang="fr-FR" sz="1600" dirty="0">
                          <a:effectLst/>
                          <a:latin typeface="Cambria"/>
                          <a:ea typeface="Cambria"/>
                          <a:cs typeface="Times New Roman"/>
                        </a:rPr>
                        <a:t>;</a:t>
                      </a:r>
                      <a:endParaRPr lang="en-GB" sz="1600" dirty="0">
                        <a:effectLst/>
                        <a:latin typeface="Cambria"/>
                        <a:ea typeface="Cambria"/>
                        <a:cs typeface="Times New Roman"/>
                      </a:endParaRPr>
                    </a:p>
                  </a:txBody>
                  <a:tcPr marL="68580" marR="68580" marT="0" marB="0"/>
                </a:tc>
              </a:tr>
              <a:tr h="370840">
                <a:tc>
                  <a:txBody>
                    <a:bodyPr/>
                    <a:lstStyle/>
                    <a:p>
                      <a:r>
                        <a:rPr lang="fr-FR" sz="1600">
                          <a:effectLst/>
                          <a:latin typeface="Cambria"/>
                        </a:rPr>
                        <a:t>%=</a:t>
                      </a:r>
                      <a:endParaRPr lang="en-GB" sz="1600">
                        <a:effectLst/>
                        <a:latin typeface="Cambria"/>
                      </a:endParaRPr>
                    </a:p>
                  </a:txBody>
                  <a:tcPr marL="68580" marR="68580" marT="0" marB="0"/>
                </a:tc>
                <a:tc>
                  <a:txBody>
                    <a:bodyPr/>
                    <a:lstStyle/>
                    <a:p>
                      <a:pPr algn="just">
                        <a:spcAft>
                          <a:spcPts val="0"/>
                        </a:spcAft>
                      </a:pPr>
                      <a:r>
                        <a:rPr lang="fr-FR" sz="1600">
                          <a:effectLst/>
                          <a:latin typeface="Cambria"/>
                          <a:ea typeface="Cambria"/>
                          <a:cs typeface="Times New Roman"/>
                        </a:rPr>
                        <a:t>x%=y;</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dirty="0">
                          <a:effectLst/>
                          <a:latin typeface="Cambria"/>
                          <a:ea typeface="Cambria"/>
                          <a:cs typeface="Times New Roman"/>
                        </a:rPr>
                        <a:t>x=</a:t>
                      </a:r>
                      <a:r>
                        <a:rPr lang="fr-FR" sz="1600" dirty="0" err="1">
                          <a:effectLst/>
                          <a:latin typeface="Cambria"/>
                          <a:ea typeface="Cambria"/>
                          <a:cs typeface="Times New Roman"/>
                        </a:rPr>
                        <a:t>x%y</a:t>
                      </a:r>
                      <a:r>
                        <a:rPr lang="fr-FR" sz="1600" dirty="0">
                          <a:effectLst/>
                          <a:latin typeface="Cambria"/>
                          <a:ea typeface="Cambria"/>
                          <a:cs typeface="Times New Roman"/>
                        </a:rPr>
                        <a:t>;</a:t>
                      </a:r>
                      <a:endParaRPr lang="en-GB" sz="16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2004570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opérateurs en PHP</a:t>
            </a:r>
            <a:endParaRPr lang="fr-FR" dirty="0"/>
          </a:p>
        </p:txBody>
      </p:sp>
      <p:sp>
        <p:nvSpPr>
          <p:cNvPr id="3" name="Espace réservé du contenu 2"/>
          <p:cNvSpPr>
            <a:spLocks noGrp="1"/>
          </p:cNvSpPr>
          <p:nvPr>
            <p:ph idx="1"/>
          </p:nvPr>
        </p:nvSpPr>
        <p:spPr/>
        <p:txBody>
          <a:bodyPr/>
          <a:lstStyle/>
          <a:p>
            <a:pPr marL="0" indent="0">
              <a:buNone/>
            </a:pPr>
            <a:r>
              <a:rPr lang="fr-FR" b="1" dirty="0">
                <a:solidFill>
                  <a:schemeClr val="tx2"/>
                </a:solidFill>
              </a:rPr>
              <a:t>Les opérateurs </a:t>
            </a:r>
            <a:r>
              <a:rPr lang="fr-FR" b="1" dirty="0" smtClean="0">
                <a:solidFill>
                  <a:schemeClr val="tx2"/>
                </a:solidFill>
              </a:rPr>
              <a:t>de comparaison</a:t>
            </a:r>
          </a:p>
          <a:p>
            <a:pPr marL="0" indent="0">
              <a:buNone/>
            </a:pPr>
            <a:endParaRPr lang="fr-FR" b="1" dirty="0">
              <a:solidFill>
                <a:schemeClr val="tx2"/>
              </a:solidFill>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38</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995233062"/>
              </p:ext>
            </p:extLst>
          </p:nvPr>
        </p:nvGraphicFramePr>
        <p:xfrm>
          <a:off x="872274" y="2427923"/>
          <a:ext cx="7140606" cy="4429760"/>
        </p:xfrm>
        <a:graphic>
          <a:graphicData uri="http://schemas.openxmlformats.org/drawingml/2006/table">
            <a:tbl>
              <a:tblPr firstRow="1" bandRow="1">
                <a:tableStyleId>{5C22544A-7EE6-4342-B048-85BDC9FD1C3A}</a:tableStyleId>
              </a:tblPr>
              <a:tblGrid>
                <a:gridCol w="1300143"/>
                <a:gridCol w="2414727"/>
                <a:gridCol w="3425736"/>
              </a:tblGrid>
              <a:tr h="370840">
                <a:tc>
                  <a:txBody>
                    <a:bodyPr/>
                    <a:lstStyle/>
                    <a:p>
                      <a:pPr algn="just">
                        <a:spcAft>
                          <a:spcPts val="0"/>
                        </a:spcAft>
                      </a:pPr>
                      <a:r>
                        <a:rPr lang="fr-FR" sz="1600" b="1" noProof="0" smtClean="0">
                          <a:effectLst/>
                          <a:latin typeface="Cambria"/>
                          <a:ea typeface="Cambria"/>
                          <a:cs typeface="Times New Roman"/>
                        </a:rPr>
                        <a:t>Opérateur</a:t>
                      </a:r>
                      <a:endParaRPr lang="fr-FR" sz="1600" noProof="0">
                        <a:effectLst/>
                        <a:latin typeface="Cambria"/>
                        <a:ea typeface="Cambria"/>
                        <a:cs typeface="Times New Roman"/>
                      </a:endParaRPr>
                    </a:p>
                  </a:txBody>
                  <a:tcPr marL="68580" marR="68580" marT="0" marB="0"/>
                </a:tc>
                <a:tc>
                  <a:txBody>
                    <a:bodyPr/>
                    <a:lstStyle/>
                    <a:p>
                      <a:pPr algn="just">
                        <a:spcAft>
                          <a:spcPts val="0"/>
                        </a:spcAft>
                      </a:pPr>
                      <a:r>
                        <a:rPr lang="fr-FR" sz="1600" b="1" noProof="0" smtClean="0">
                          <a:effectLst/>
                          <a:latin typeface="Cambria"/>
                          <a:ea typeface="Cambria"/>
                          <a:cs typeface="Times New Roman"/>
                        </a:rPr>
                        <a:t>Description</a:t>
                      </a:r>
                      <a:endParaRPr lang="fr-FR" sz="1600" noProof="0">
                        <a:effectLst/>
                        <a:latin typeface="Cambria"/>
                        <a:ea typeface="Cambria"/>
                        <a:cs typeface="Times New Roman"/>
                      </a:endParaRPr>
                    </a:p>
                  </a:txBody>
                  <a:tcPr marL="68580" marR="68580" marT="0" marB="0"/>
                </a:tc>
                <a:tc>
                  <a:txBody>
                    <a:bodyPr/>
                    <a:lstStyle/>
                    <a:p>
                      <a:pPr algn="just">
                        <a:spcAft>
                          <a:spcPts val="0"/>
                        </a:spcAft>
                      </a:pPr>
                      <a:r>
                        <a:rPr lang="fr-FR" sz="1600" b="1" noProof="0" smtClean="0">
                          <a:effectLst/>
                          <a:latin typeface="Cambria"/>
                          <a:ea typeface="Cambria"/>
                          <a:cs typeface="Times New Roman"/>
                        </a:rPr>
                        <a:t>Exemple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égal à</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(5==8) retourne false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a:t>
                      </a:r>
                      <a:endParaRPr lang="fr-FR" sz="1600" noProof="0">
                        <a:effectLst/>
                        <a:latin typeface="Cambria"/>
                      </a:endParaRPr>
                    </a:p>
                  </a:txBody>
                  <a:tcPr marL="68580" marR="68580" marT="0" marB="0"/>
                </a:tc>
                <a:tc>
                  <a:txBody>
                    <a:bodyPr/>
                    <a:lstStyle/>
                    <a:p>
                      <a:pPr algn="l">
                        <a:spcAft>
                          <a:spcPts val="0"/>
                        </a:spcAft>
                      </a:pPr>
                      <a:r>
                        <a:rPr lang="fr-FR" sz="1600" noProof="0" dirty="0" smtClean="0">
                          <a:effectLst/>
                          <a:latin typeface="Cambria"/>
                          <a:ea typeface="Cambria"/>
                          <a:cs typeface="Times New Roman"/>
                        </a:rPr>
                        <a:t>Est identique à</a:t>
                      </a:r>
                      <a:endParaRPr lang="fr-FR" sz="1600" noProof="0" dirty="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En</a:t>
                      </a:r>
                      <a:r>
                        <a:rPr lang="fr-FR" sz="1600" baseline="0" noProof="0" smtClean="0">
                          <a:effectLst/>
                          <a:latin typeface="Cambria"/>
                          <a:ea typeface="Cambria"/>
                          <a:cs typeface="Times New Roman"/>
                        </a:rPr>
                        <a:t> plus de l’égalité précédente il faut que les éléments comparés aient le même type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différent de (général)</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(5!=8) retourne true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N’est</a:t>
                      </a:r>
                      <a:r>
                        <a:rPr lang="fr-FR" sz="1600" baseline="0" noProof="0" smtClean="0">
                          <a:effectLst/>
                          <a:latin typeface="Cambria"/>
                          <a:ea typeface="Cambria"/>
                          <a:cs typeface="Times New Roman"/>
                        </a:rPr>
                        <a:t> pas identique à</a:t>
                      </a:r>
                      <a:endParaRPr lang="fr-FR" sz="1600" noProof="0">
                        <a:effectLst/>
                        <a:latin typeface="Cambria"/>
                        <a:ea typeface="Cambria"/>
                        <a:cs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noProof="0" smtClean="0">
                          <a:effectLst/>
                          <a:latin typeface="Cambria"/>
                          <a:ea typeface="Cambria"/>
                          <a:cs typeface="Times New Roman"/>
                        </a:rPr>
                        <a:t>En</a:t>
                      </a:r>
                      <a:r>
                        <a:rPr lang="fr-FR" sz="1600" baseline="0" noProof="0" smtClean="0">
                          <a:effectLst/>
                          <a:latin typeface="Cambria"/>
                          <a:ea typeface="Cambria"/>
                          <a:cs typeface="Times New Roman"/>
                        </a:rPr>
                        <a:t> plus de la différence précédente, il faut que les éléments comparés aient le même type</a:t>
                      </a:r>
                      <a:endParaRPr lang="fr-FR" sz="1600" noProof="0" smtClean="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&lt;&gt; </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différent de (chiffre)</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(5&lt;&gt;8) retourne true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&gt; </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plus grand que</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(5&gt;8) retourne false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&lt; </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plus petit que</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(5&lt;8) retourne true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&gt;=</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plus grand ou égal que</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smtClean="0">
                          <a:effectLst/>
                          <a:latin typeface="Cambria"/>
                          <a:ea typeface="Cambria"/>
                          <a:cs typeface="Times New Roman"/>
                        </a:rPr>
                        <a:t>(5&gt;=8) retourne false</a:t>
                      </a:r>
                      <a:endParaRPr lang="fr-FR" sz="1600" noProof="0">
                        <a:effectLst/>
                        <a:latin typeface="Cambria"/>
                        <a:ea typeface="Cambria"/>
                        <a:cs typeface="Times New Roman"/>
                      </a:endParaRPr>
                    </a:p>
                  </a:txBody>
                  <a:tcPr marL="68580" marR="68580" marT="0" marB="0"/>
                </a:tc>
              </a:tr>
              <a:tr h="370840">
                <a:tc>
                  <a:txBody>
                    <a:bodyPr/>
                    <a:lstStyle/>
                    <a:p>
                      <a:r>
                        <a:rPr lang="fr-FR" sz="1600" noProof="0" smtClean="0">
                          <a:effectLst/>
                          <a:latin typeface="Cambria"/>
                        </a:rPr>
                        <a:t>&lt;=</a:t>
                      </a:r>
                      <a:endParaRPr lang="fr-FR" sz="1600" noProof="0">
                        <a:effectLst/>
                        <a:latin typeface="Cambria"/>
                      </a:endParaRPr>
                    </a:p>
                  </a:txBody>
                  <a:tcPr marL="68580" marR="68580" marT="0" marB="0"/>
                </a:tc>
                <a:tc>
                  <a:txBody>
                    <a:bodyPr/>
                    <a:lstStyle/>
                    <a:p>
                      <a:pPr algn="l">
                        <a:spcAft>
                          <a:spcPts val="0"/>
                        </a:spcAft>
                      </a:pPr>
                      <a:r>
                        <a:rPr lang="fr-FR" sz="1600" noProof="0" smtClean="0">
                          <a:effectLst/>
                          <a:latin typeface="Cambria"/>
                          <a:ea typeface="Cambria"/>
                          <a:cs typeface="Times New Roman"/>
                        </a:rPr>
                        <a:t>Est plus petit ou égal que</a:t>
                      </a:r>
                      <a:endParaRPr lang="fr-FR" sz="1600" noProof="0">
                        <a:effectLst/>
                        <a:latin typeface="Cambria"/>
                        <a:ea typeface="Cambria"/>
                        <a:cs typeface="Times New Roman"/>
                      </a:endParaRPr>
                    </a:p>
                  </a:txBody>
                  <a:tcPr marL="68580" marR="68580" marT="0" marB="0"/>
                </a:tc>
                <a:tc>
                  <a:txBody>
                    <a:bodyPr/>
                    <a:lstStyle/>
                    <a:p>
                      <a:pPr algn="l">
                        <a:spcAft>
                          <a:spcPts val="0"/>
                        </a:spcAft>
                      </a:pPr>
                      <a:r>
                        <a:rPr lang="fr-FR" sz="1600" noProof="0" dirty="0" smtClean="0">
                          <a:effectLst/>
                          <a:latin typeface="Cambria"/>
                          <a:ea typeface="Cambria"/>
                          <a:cs typeface="Times New Roman"/>
                        </a:rPr>
                        <a:t>(5&lt;=8) retourne </a:t>
                      </a:r>
                      <a:r>
                        <a:rPr lang="fr-FR" sz="1600" noProof="0" dirty="0" err="1" smtClean="0">
                          <a:effectLst/>
                          <a:latin typeface="Cambria"/>
                          <a:ea typeface="Cambria"/>
                          <a:cs typeface="Times New Roman"/>
                        </a:rPr>
                        <a:t>true</a:t>
                      </a:r>
                      <a:endParaRPr lang="fr-FR" sz="1600" noProof="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052828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opérateurs en PHP</a:t>
            </a:r>
            <a:endParaRPr lang="fr-FR" dirty="0"/>
          </a:p>
        </p:txBody>
      </p:sp>
      <p:sp>
        <p:nvSpPr>
          <p:cNvPr id="3" name="Espace réservé du contenu 2"/>
          <p:cNvSpPr>
            <a:spLocks noGrp="1"/>
          </p:cNvSpPr>
          <p:nvPr>
            <p:ph idx="1"/>
          </p:nvPr>
        </p:nvSpPr>
        <p:spPr/>
        <p:txBody>
          <a:bodyPr/>
          <a:lstStyle/>
          <a:p>
            <a:pPr marL="0" indent="0">
              <a:buNone/>
            </a:pPr>
            <a:r>
              <a:rPr lang="fr-FR" b="1" dirty="0">
                <a:solidFill>
                  <a:schemeClr val="tx2"/>
                </a:solidFill>
              </a:rPr>
              <a:t>Les opérateurs </a:t>
            </a:r>
            <a:r>
              <a:rPr lang="fr-FR" b="1" dirty="0" smtClean="0">
                <a:solidFill>
                  <a:schemeClr val="tx2"/>
                </a:solidFill>
              </a:rPr>
              <a:t>logique</a:t>
            </a:r>
          </a:p>
          <a:p>
            <a:pPr marL="0" indent="0">
              <a:buNone/>
            </a:pPr>
            <a:endParaRPr lang="fr-FR" b="1" dirty="0">
              <a:solidFill>
                <a:schemeClr val="tx2"/>
              </a:solidFill>
            </a:endParaRPr>
          </a:p>
          <a:p>
            <a:pPr marL="0" indent="0">
              <a:buNone/>
            </a:pPr>
            <a:endParaRPr lang="fr-FR" b="1" dirty="0" smtClean="0">
              <a:solidFill>
                <a:schemeClr val="tx2"/>
              </a:solidFill>
            </a:endParaRPr>
          </a:p>
          <a:p>
            <a:pPr marL="0" indent="0">
              <a:buNone/>
            </a:pPr>
            <a:endParaRPr lang="fr-FR" b="1" dirty="0">
              <a:solidFill>
                <a:schemeClr val="tx2"/>
              </a:solidFill>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39</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356222484"/>
              </p:ext>
            </p:extLst>
          </p:nvPr>
        </p:nvGraphicFramePr>
        <p:xfrm>
          <a:off x="1524000" y="2836947"/>
          <a:ext cx="6096000" cy="35407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just">
                        <a:spcAft>
                          <a:spcPts val="0"/>
                        </a:spcAft>
                      </a:pPr>
                      <a:r>
                        <a:rPr lang="fr-FR" sz="1600" b="1" dirty="0">
                          <a:effectLst/>
                          <a:latin typeface="Cambria"/>
                          <a:ea typeface="Cambria"/>
                          <a:cs typeface="Times New Roman"/>
                        </a:rPr>
                        <a:t>Opérateur</a:t>
                      </a:r>
                      <a:endParaRPr lang="en-GB" sz="1600" dirty="0">
                        <a:effectLst/>
                        <a:latin typeface="Cambria"/>
                        <a:ea typeface="Cambria"/>
                        <a:cs typeface="Times New Roman"/>
                      </a:endParaRPr>
                    </a:p>
                  </a:txBody>
                  <a:tcPr marL="68580" marR="68580" marT="0" marB="0"/>
                </a:tc>
                <a:tc>
                  <a:txBody>
                    <a:bodyPr/>
                    <a:lstStyle/>
                    <a:p>
                      <a:pPr algn="just">
                        <a:spcAft>
                          <a:spcPts val="0"/>
                        </a:spcAft>
                      </a:pPr>
                      <a:r>
                        <a:rPr lang="fr-FR" sz="1600" b="1">
                          <a:effectLst/>
                          <a:latin typeface="Cambria"/>
                          <a:ea typeface="Cambria"/>
                          <a:cs typeface="Times New Roman"/>
                        </a:rPr>
                        <a:t>Description</a:t>
                      </a:r>
                      <a:endParaRPr lang="en-GB" sz="1600">
                        <a:effectLst/>
                        <a:latin typeface="Cambria"/>
                        <a:ea typeface="Cambria"/>
                        <a:cs typeface="Times New Roman"/>
                      </a:endParaRPr>
                    </a:p>
                  </a:txBody>
                  <a:tcPr marL="68580" marR="68580" marT="0" marB="0"/>
                </a:tc>
                <a:tc>
                  <a:txBody>
                    <a:bodyPr/>
                    <a:lstStyle/>
                    <a:p>
                      <a:pPr algn="just">
                        <a:spcAft>
                          <a:spcPts val="0"/>
                        </a:spcAft>
                      </a:pPr>
                      <a:r>
                        <a:rPr lang="fr-FR" sz="1600" b="1">
                          <a:effectLst/>
                          <a:latin typeface="Cambria"/>
                          <a:ea typeface="Cambria"/>
                          <a:cs typeface="Times New Roman"/>
                        </a:rPr>
                        <a:t>Exemple</a:t>
                      </a:r>
                      <a:endParaRPr lang="en-GB" sz="1600">
                        <a:effectLst/>
                        <a:latin typeface="Cambria"/>
                        <a:ea typeface="Cambria"/>
                        <a:cs typeface="Times New Roman"/>
                      </a:endParaRPr>
                    </a:p>
                  </a:txBody>
                  <a:tcPr marL="68580" marR="68580" marT="0" marB="0"/>
                </a:tc>
              </a:tr>
              <a:tr h="370840">
                <a:tc>
                  <a:txBody>
                    <a:bodyPr/>
                    <a:lstStyle/>
                    <a:p>
                      <a:pPr algn="l"/>
                      <a:r>
                        <a:rPr lang="fr-FR" sz="1600" dirty="0">
                          <a:effectLst/>
                          <a:latin typeface="Cambria"/>
                        </a:rPr>
                        <a:t>&amp;</a:t>
                      </a:r>
                      <a:r>
                        <a:rPr lang="fr-FR" sz="1600" dirty="0" smtClean="0">
                          <a:effectLst/>
                          <a:latin typeface="Cambria"/>
                        </a:rPr>
                        <a:t>&amp; ou and</a:t>
                      </a:r>
                      <a:endParaRPr lang="en-GB" sz="1600" dirty="0">
                        <a:effectLst/>
                        <a:latin typeface="Cambria"/>
                      </a:endParaRPr>
                    </a:p>
                  </a:txBody>
                  <a:tcPr marL="68580" marR="68580" marT="0" marB="0"/>
                </a:tc>
                <a:tc>
                  <a:txBody>
                    <a:bodyPr/>
                    <a:lstStyle/>
                    <a:p>
                      <a:pPr algn="l">
                        <a:spcAft>
                          <a:spcPts val="0"/>
                        </a:spcAft>
                      </a:pPr>
                      <a:r>
                        <a:rPr lang="fr-FR" sz="1600">
                          <a:effectLst/>
                          <a:latin typeface="Cambria"/>
                          <a:ea typeface="Cambria"/>
                          <a:cs typeface="Times New Roman"/>
                        </a:rPr>
                        <a:t>Et</a:t>
                      </a:r>
                      <a:endParaRPr lang="en-GB" sz="1600">
                        <a:effectLst/>
                        <a:latin typeface="Cambria"/>
                        <a:ea typeface="Cambria"/>
                        <a:cs typeface="Times New Roman"/>
                      </a:endParaRPr>
                    </a:p>
                  </a:txBody>
                  <a:tcPr marL="68580" marR="68580" marT="0" marB="0"/>
                </a:tc>
                <a:tc>
                  <a:txBody>
                    <a:bodyPr/>
                    <a:lstStyle/>
                    <a:p>
                      <a:pPr algn="l">
                        <a:spcAft>
                          <a:spcPts val="0"/>
                        </a:spcAft>
                      </a:pPr>
                      <a:r>
                        <a:rPr lang="fr-FR" sz="1600" dirty="0">
                          <a:effectLst/>
                          <a:latin typeface="Cambria"/>
                          <a:ea typeface="Cambria"/>
                          <a:cs typeface="Times New Roman"/>
                        </a:rPr>
                        <a:t>x=6 ; y=3; </a:t>
                      </a:r>
                      <a:endParaRPr lang="en-GB" sz="1600" dirty="0">
                        <a:effectLst/>
                        <a:latin typeface="Cambria"/>
                        <a:ea typeface="Cambria"/>
                        <a:cs typeface="Times New Roman"/>
                      </a:endParaRPr>
                    </a:p>
                    <a:p>
                      <a:pPr algn="l">
                        <a:spcAft>
                          <a:spcPts val="0"/>
                        </a:spcAft>
                      </a:pPr>
                      <a:r>
                        <a:rPr lang="fr-FR" sz="1600" dirty="0">
                          <a:effectLst/>
                          <a:latin typeface="Cambria"/>
                          <a:ea typeface="Cambria"/>
                          <a:cs typeface="Times New Roman"/>
                        </a:rPr>
                        <a:t>(x &lt; 10 &amp;&amp; y &gt; 1) retourne </a:t>
                      </a:r>
                      <a:r>
                        <a:rPr lang="fr-FR" sz="1600" dirty="0" err="1" smtClean="0">
                          <a:effectLst/>
                          <a:latin typeface="Cambria"/>
                          <a:ea typeface="Cambria"/>
                          <a:cs typeface="Times New Roman"/>
                        </a:rPr>
                        <a:t>true</a:t>
                      </a:r>
                      <a:endParaRPr lang="fr-FR" sz="1600" dirty="0" smtClean="0">
                        <a:effectLst/>
                        <a:latin typeface="Cambria"/>
                        <a:ea typeface="Cambria"/>
                        <a:cs typeface="Times New Roman"/>
                      </a:endParaRPr>
                    </a:p>
                  </a:txBody>
                  <a:tcPr marL="68580" marR="68580" marT="0" marB="0"/>
                </a:tc>
              </a:tr>
              <a:tr h="370840">
                <a:tc>
                  <a:txBody>
                    <a:bodyPr/>
                    <a:lstStyle/>
                    <a:p>
                      <a:pPr algn="l"/>
                      <a:r>
                        <a:rPr lang="fr-FR" sz="1600" dirty="0" smtClean="0">
                          <a:effectLst/>
                          <a:latin typeface="Cambria"/>
                        </a:rPr>
                        <a:t>x</a:t>
                      </a:r>
                      <a:r>
                        <a:rPr lang="en-GB" sz="1600" dirty="0" smtClean="0">
                          <a:effectLst/>
                          <a:latin typeface="Cambria"/>
                        </a:rPr>
                        <a:t>or</a:t>
                      </a:r>
                      <a:endParaRPr lang="en-GB" sz="1600" dirty="0">
                        <a:effectLst/>
                        <a:latin typeface="Cambria"/>
                      </a:endParaRPr>
                    </a:p>
                  </a:txBody>
                  <a:tcPr marL="68580" marR="68580" marT="0" marB="0"/>
                </a:tc>
                <a:tc>
                  <a:txBody>
                    <a:bodyPr/>
                    <a:lstStyle/>
                    <a:p>
                      <a:pPr algn="l">
                        <a:spcAft>
                          <a:spcPts val="0"/>
                        </a:spcAft>
                      </a:pPr>
                      <a:r>
                        <a:rPr lang="en-GB" sz="1600" dirty="0" err="1" smtClean="0">
                          <a:effectLst/>
                          <a:latin typeface="Cambria"/>
                          <a:ea typeface="Cambria"/>
                          <a:cs typeface="Times New Roman"/>
                        </a:rPr>
                        <a:t>Ou</a:t>
                      </a:r>
                      <a:r>
                        <a:rPr lang="en-GB" sz="1600" dirty="0" smtClean="0">
                          <a:effectLst/>
                          <a:latin typeface="Cambria"/>
                          <a:ea typeface="Cambria"/>
                          <a:cs typeface="Times New Roman"/>
                        </a:rPr>
                        <a:t> </a:t>
                      </a:r>
                      <a:r>
                        <a:rPr lang="en-GB" sz="1600" dirty="0" err="1" smtClean="0">
                          <a:effectLst/>
                          <a:latin typeface="Cambria"/>
                          <a:ea typeface="Cambria"/>
                          <a:cs typeface="Times New Roman"/>
                        </a:rPr>
                        <a:t>exclusif</a:t>
                      </a:r>
                      <a:endParaRPr lang="en-GB" sz="1600" dirty="0">
                        <a:effectLst/>
                        <a:latin typeface="Cambria"/>
                        <a:ea typeface="Cambria"/>
                        <a:cs typeface="Times New Roman"/>
                      </a:endParaRPr>
                    </a:p>
                  </a:txBody>
                  <a:tcPr marL="68580" marR="68580" marT="0" marB="0"/>
                </a:tc>
                <a:tc>
                  <a:txBody>
                    <a:bodyPr/>
                    <a:lstStyle/>
                    <a:p>
                      <a:pPr algn="l">
                        <a:spcAft>
                          <a:spcPts val="0"/>
                        </a:spcAft>
                      </a:pPr>
                      <a:r>
                        <a:rPr lang="fr-FR" sz="1600" dirty="0" smtClean="0">
                          <a:effectLst/>
                          <a:latin typeface="Cambria"/>
                          <a:ea typeface="Cambria"/>
                          <a:cs typeface="Times New Roman"/>
                        </a:rPr>
                        <a:t>x=6 ; y=3; </a:t>
                      </a:r>
                      <a:endParaRPr lang="en-GB" sz="1600" dirty="0" smtClean="0">
                        <a:effectLst/>
                        <a:latin typeface="Cambria"/>
                        <a:ea typeface="Cambria"/>
                        <a:cs typeface="Times New Roman"/>
                      </a:endParaRPr>
                    </a:p>
                    <a:p>
                      <a:pPr algn="l">
                        <a:spcAft>
                          <a:spcPts val="0"/>
                        </a:spcAft>
                      </a:pPr>
                      <a:r>
                        <a:rPr lang="fr-FR" sz="1600" dirty="0" smtClean="0">
                          <a:effectLst/>
                          <a:latin typeface="Cambria"/>
                          <a:ea typeface="Cambria"/>
                          <a:cs typeface="Times New Roman"/>
                        </a:rPr>
                        <a:t>(x &lt; 10 </a:t>
                      </a:r>
                      <a:r>
                        <a:rPr lang="fr-FR" sz="1600" dirty="0" err="1" smtClean="0">
                          <a:effectLst/>
                          <a:latin typeface="Cambria"/>
                          <a:ea typeface="Cambria"/>
                          <a:cs typeface="Times New Roman"/>
                        </a:rPr>
                        <a:t>xor</a:t>
                      </a:r>
                      <a:r>
                        <a:rPr lang="fr-FR" sz="1600" dirty="0" smtClean="0">
                          <a:effectLst/>
                          <a:latin typeface="Cambria"/>
                          <a:ea typeface="Cambria"/>
                          <a:cs typeface="Times New Roman"/>
                        </a:rPr>
                        <a:t> y &gt; 1) retourne false</a:t>
                      </a:r>
                    </a:p>
                    <a:p>
                      <a:pPr algn="l">
                        <a:spcAft>
                          <a:spcPts val="0"/>
                        </a:spcAft>
                      </a:pPr>
                      <a:r>
                        <a:rPr lang="fr-FR" sz="1600" dirty="0" smtClean="0">
                          <a:effectLst/>
                          <a:latin typeface="Cambria"/>
                          <a:ea typeface="Cambria"/>
                          <a:cs typeface="Times New Roman"/>
                        </a:rPr>
                        <a:t>(x &lt; 10 </a:t>
                      </a:r>
                      <a:r>
                        <a:rPr lang="fr-FR" sz="1600" dirty="0" err="1" smtClean="0">
                          <a:effectLst/>
                          <a:latin typeface="Cambria"/>
                          <a:ea typeface="Cambria"/>
                          <a:cs typeface="Times New Roman"/>
                        </a:rPr>
                        <a:t>xor</a:t>
                      </a:r>
                      <a:r>
                        <a:rPr lang="fr-FR" sz="1600" dirty="0" smtClean="0">
                          <a:effectLst/>
                          <a:latin typeface="Cambria"/>
                          <a:ea typeface="Cambria"/>
                          <a:cs typeface="Times New Roman"/>
                        </a:rPr>
                        <a:t> y &lt; 1) </a:t>
                      </a:r>
                    </a:p>
                    <a:p>
                      <a:pPr algn="l">
                        <a:spcAft>
                          <a:spcPts val="0"/>
                        </a:spcAft>
                      </a:pPr>
                      <a:r>
                        <a:rPr lang="fr-FR" sz="1600" dirty="0" smtClean="0">
                          <a:effectLst/>
                          <a:latin typeface="Cambria"/>
                          <a:ea typeface="Cambria"/>
                          <a:cs typeface="Times New Roman"/>
                        </a:rPr>
                        <a:t>retourne</a:t>
                      </a:r>
                      <a:r>
                        <a:rPr lang="fr-FR" sz="1600" baseline="0" dirty="0" smtClean="0">
                          <a:effectLst/>
                          <a:latin typeface="Cambria"/>
                          <a:ea typeface="Cambria"/>
                          <a:cs typeface="Times New Roman"/>
                        </a:rPr>
                        <a:t> </a:t>
                      </a:r>
                      <a:r>
                        <a:rPr lang="fr-FR" sz="1600" baseline="0" dirty="0" err="1" smtClean="0">
                          <a:effectLst/>
                          <a:latin typeface="Cambria"/>
                          <a:ea typeface="Cambria"/>
                          <a:cs typeface="Times New Roman"/>
                        </a:rPr>
                        <a:t>true</a:t>
                      </a:r>
                      <a:endParaRPr lang="en-GB" sz="1600" dirty="0">
                        <a:effectLst/>
                        <a:latin typeface="Cambria"/>
                        <a:ea typeface="Cambria"/>
                        <a:cs typeface="Times New Roman"/>
                      </a:endParaRPr>
                    </a:p>
                  </a:txBody>
                  <a:tcPr marL="68580" marR="68580" marT="0" marB="0"/>
                </a:tc>
              </a:tr>
              <a:tr h="370840">
                <a:tc>
                  <a:txBody>
                    <a:bodyPr/>
                    <a:lstStyle/>
                    <a:p>
                      <a:pPr algn="l"/>
                      <a:r>
                        <a:rPr lang="fr-FR" sz="1600" dirty="0">
                          <a:effectLst/>
                          <a:latin typeface="Cambria"/>
                        </a:rPr>
                        <a:t>|</a:t>
                      </a:r>
                      <a:r>
                        <a:rPr lang="fr-FR" sz="1600" dirty="0" smtClean="0">
                          <a:effectLst/>
                          <a:latin typeface="Cambria"/>
                        </a:rPr>
                        <a:t>| ou or</a:t>
                      </a:r>
                      <a:endParaRPr lang="en-GB" sz="1600" dirty="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Ou</a:t>
                      </a:r>
                      <a:endParaRPr lang="en-GB" sz="1600" dirty="0">
                        <a:effectLst/>
                        <a:latin typeface="Cambria"/>
                        <a:ea typeface="Cambria"/>
                        <a:cs typeface="Times New Roman"/>
                      </a:endParaRPr>
                    </a:p>
                  </a:txBody>
                  <a:tcPr marL="68580" marR="68580" marT="0" marB="0"/>
                </a:tc>
                <a:tc>
                  <a:txBody>
                    <a:bodyPr/>
                    <a:lstStyle/>
                    <a:p>
                      <a:pPr algn="l">
                        <a:spcAft>
                          <a:spcPts val="0"/>
                        </a:spcAft>
                      </a:pPr>
                      <a:r>
                        <a:rPr lang="fr-FR" sz="1600" dirty="0">
                          <a:effectLst/>
                          <a:latin typeface="Cambria"/>
                          <a:ea typeface="Cambria"/>
                          <a:cs typeface="Times New Roman"/>
                        </a:rPr>
                        <a:t>x=6 ; y=3;</a:t>
                      </a:r>
                      <a:endParaRPr lang="en-GB" sz="1600" dirty="0">
                        <a:effectLst/>
                        <a:latin typeface="Cambria"/>
                        <a:ea typeface="Cambria"/>
                        <a:cs typeface="Times New Roman"/>
                      </a:endParaRPr>
                    </a:p>
                    <a:p>
                      <a:pPr algn="l">
                        <a:spcAft>
                          <a:spcPts val="0"/>
                        </a:spcAft>
                      </a:pPr>
                      <a:r>
                        <a:rPr lang="fr-FR" sz="1600" dirty="0">
                          <a:effectLst/>
                          <a:latin typeface="Cambria"/>
                          <a:ea typeface="Cambria"/>
                          <a:cs typeface="Times New Roman"/>
                        </a:rPr>
                        <a:t>(x==5 || y==5) retourne false</a:t>
                      </a:r>
                      <a:endParaRPr lang="en-GB" sz="1600" dirty="0">
                        <a:effectLst/>
                        <a:latin typeface="Cambria"/>
                        <a:ea typeface="Cambria"/>
                        <a:cs typeface="Times New Roman"/>
                      </a:endParaRPr>
                    </a:p>
                  </a:txBody>
                  <a:tcPr marL="68580" marR="68580" marT="0" marB="0"/>
                </a:tc>
              </a:tr>
              <a:tr h="370840">
                <a:tc>
                  <a:txBody>
                    <a:bodyPr/>
                    <a:lstStyle/>
                    <a:p>
                      <a:pPr algn="l"/>
                      <a:r>
                        <a:rPr lang="fr-FR" sz="1600">
                          <a:effectLst/>
                          <a:latin typeface="Cambria"/>
                        </a:rPr>
                        <a:t>!</a:t>
                      </a:r>
                      <a:endParaRPr lang="en-GB" sz="1600">
                        <a:effectLst/>
                        <a:latin typeface="Cambria"/>
                      </a:endParaRPr>
                    </a:p>
                  </a:txBody>
                  <a:tcPr marL="68580" marR="68580" marT="0" marB="0"/>
                </a:tc>
                <a:tc>
                  <a:txBody>
                    <a:bodyPr/>
                    <a:lstStyle/>
                    <a:p>
                      <a:pPr algn="l">
                        <a:spcAft>
                          <a:spcPts val="0"/>
                        </a:spcAft>
                      </a:pPr>
                      <a:r>
                        <a:rPr lang="fr-FR" sz="1600" dirty="0">
                          <a:effectLst/>
                          <a:latin typeface="Cambria"/>
                          <a:ea typeface="Cambria"/>
                          <a:cs typeface="Times New Roman"/>
                        </a:rPr>
                        <a:t>Non</a:t>
                      </a:r>
                      <a:endParaRPr lang="en-GB" sz="1600" dirty="0">
                        <a:effectLst/>
                        <a:latin typeface="Cambria"/>
                        <a:ea typeface="Cambria"/>
                        <a:cs typeface="Times New Roman"/>
                      </a:endParaRPr>
                    </a:p>
                  </a:txBody>
                  <a:tcPr marL="68580" marR="68580" marT="0" marB="0"/>
                </a:tc>
                <a:tc>
                  <a:txBody>
                    <a:bodyPr/>
                    <a:lstStyle/>
                    <a:p>
                      <a:pPr algn="l">
                        <a:spcAft>
                          <a:spcPts val="0"/>
                        </a:spcAft>
                      </a:pPr>
                      <a:r>
                        <a:rPr lang="fr-FR" sz="1600" dirty="0">
                          <a:effectLst/>
                          <a:latin typeface="Cambria"/>
                          <a:ea typeface="Cambria"/>
                          <a:cs typeface="Times New Roman"/>
                        </a:rPr>
                        <a:t>x=6 ; y=3 ;</a:t>
                      </a:r>
                      <a:endParaRPr lang="en-GB" sz="1600" dirty="0">
                        <a:effectLst/>
                        <a:latin typeface="Cambria"/>
                        <a:ea typeface="Cambria"/>
                        <a:cs typeface="Times New Roman"/>
                      </a:endParaRPr>
                    </a:p>
                    <a:p>
                      <a:pPr algn="l">
                        <a:spcAft>
                          <a:spcPts val="0"/>
                        </a:spcAft>
                      </a:pPr>
                      <a:r>
                        <a:rPr lang="fr-FR" sz="1600" dirty="0">
                          <a:effectLst/>
                          <a:latin typeface="Cambria"/>
                          <a:ea typeface="Cambria"/>
                          <a:cs typeface="Times New Roman"/>
                        </a:rPr>
                        <a:t>!(x==y) retourne </a:t>
                      </a:r>
                      <a:r>
                        <a:rPr lang="fr-FR" sz="1600" dirty="0" err="1">
                          <a:effectLst/>
                          <a:latin typeface="Cambria"/>
                          <a:ea typeface="Cambria"/>
                          <a:cs typeface="Times New Roman"/>
                        </a:rPr>
                        <a:t>true</a:t>
                      </a:r>
                      <a:endParaRPr lang="en-GB" sz="16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29485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PHP dans un modèle C/S</a:t>
            </a:r>
            <a:endParaRPr lang="fr-FR" b="1" dirty="0">
              <a:solidFill>
                <a:schemeClr val="accent1"/>
              </a:solidFill>
            </a:endParaRPr>
          </a:p>
        </p:txBody>
      </p:sp>
      <p:pic>
        <p:nvPicPr>
          <p:cNvPr id="4" name="Image 3"/>
          <p:cNvPicPr>
            <a:picLocks noChangeAspect="1"/>
          </p:cNvPicPr>
          <p:nvPr/>
        </p:nvPicPr>
        <p:blipFill>
          <a:blip r:embed="rId2"/>
          <a:stretch>
            <a:fillRect/>
          </a:stretch>
        </p:blipFill>
        <p:spPr>
          <a:xfrm>
            <a:off x="1854200" y="2273300"/>
            <a:ext cx="5422900" cy="2311400"/>
          </a:xfrm>
          <a:prstGeom prst="rect">
            <a:avLst/>
          </a:prstGeom>
        </p:spPr>
      </p:pic>
      <p:sp>
        <p:nvSpPr>
          <p:cNvPr id="5" name="ZoneTexte 4"/>
          <p:cNvSpPr txBox="1"/>
          <p:nvPr/>
        </p:nvSpPr>
        <p:spPr>
          <a:xfrm>
            <a:off x="1646024" y="4846341"/>
            <a:ext cx="6583854" cy="1477328"/>
          </a:xfrm>
          <a:prstGeom prst="rect">
            <a:avLst/>
          </a:prstGeom>
          <a:noFill/>
        </p:spPr>
        <p:txBody>
          <a:bodyPr wrap="none" rtlCol="0">
            <a:spAutoFit/>
          </a:bodyPr>
          <a:lstStyle/>
          <a:p>
            <a:r>
              <a:rPr lang="fr-FR" dirty="0" smtClean="0"/>
              <a:t>Le second tiers concerne les langages opérationnels sur le serveur.</a:t>
            </a:r>
          </a:p>
          <a:p>
            <a:endParaRPr lang="fr-FR" dirty="0"/>
          </a:p>
          <a:p>
            <a:r>
              <a:rPr lang="fr-FR" dirty="0" smtClean="0"/>
              <a:t>Nous allons donc nous consacrer à l’étude du langage PHP : </a:t>
            </a:r>
          </a:p>
          <a:p>
            <a:pPr marL="285750" indent="-285750">
              <a:buFont typeface="Arial"/>
              <a:buChar char="•"/>
            </a:pPr>
            <a:r>
              <a:rPr lang="fr-FR" dirty="0" smtClean="0"/>
              <a:t>Parfaite intégration avec HTML</a:t>
            </a:r>
          </a:p>
          <a:p>
            <a:pPr marL="285750" indent="-285750">
              <a:buFont typeface="Arial"/>
              <a:buChar char="•"/>
            </a:pPr>
            <a:r>
              <a:rPr lang="fr-FR" dirty="0" smtClean="0"/>
              <a:t>Permet de gérer des Bases de Données grâce à une interface SQL</a:t>
            </a:r>
            <a:endParaRPr lang="fr-FR" dirty="0"/>
          </a:p>
        </p:txBody>
      </p:sp>
      <p:sp>
        <p:nvSpPr>
          <p:cNvPr id="6" name="Espace réservé du numéro de diapositive 5"/>
          <p:cNvSpPr>
            <a:spLocks noGrp="1"/>
          </p:cNvSpPr>
          <p:nvPr>
            <p:ph type="sldNum" sz="quarter" idx="12"/>
          </p:nvPr>
        </p:nvSpPr>
        <p:spPr/>
        <p:txBody>
          <a:bodyPr/>
          <a:lstStyle/>
          <a:p>
            <a:fld id="{4157A912-E82F-644A-B1CA-32942584C365}" type="slidenum">
              <a:rPr lang="fr-FR" smtClean="0"/>
              <a:t>4</a:t>
            </a:fld>
            <a:endParaRPr lang="fr-FR"/>
          </a:p>
        </p:txBody>
      </p:sp>
    </p:spTree>
    <p:extLst>
      <p:ext uri="{BB962C8B-B14F-4D97-AF65-F5344CB8AC3E}">
        <p14:creationId xmlns:p14="http://schemas.microsoft.com/office/powerpoint/2010/main" val="27659248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Les instructions en PHP</a:t>
            </a:r>
            <a:endParaRPr lang="fr-FR" b="1" dirty="0">
              <a:solidFill>
                <a:schemeClr val="accent1"/>
              </a:solidFill>
            </a:endParaRPr>
          </a:p>
        </p:txBody>
      </p:sp>
      <p:sp>
        <p:nvSpPr>
          <p:cNvPr id="3" name="Espace réservé du contenu 2"/>
          <p:cNvSpPr>
            <a:spLocks noGrp="1"/>
          </p:cNvSpPr>
          <p:nvPr>
            <p:ph idx="1"/>
          </p:nvPr>
        </p:nvSpPr>
        <p:spPr/>
        <p:txBody>
          <a:bodyPr>
            <a:normAutofit fontScale="85000" lnSpcReduction="10000"/>
          </a:bodyPr>
          <a:lstStyle/>
          <a:p>
            <a:pPr marL="0" indent="0">
              <a:buNone/>
            </a:pPr>
            <a:r>
              <a:rPr lang="fr-FR" b="1" dirty="0" smtClean="0">
                <a:solidFill>
                  <a:schemeClr val="tx2"/>
                </a:solidFill>
              </a:rPr>
              <a:t>Les expressions conditionnelles</a:t>
            </a:r>
          </a:p>
          <a:p>
            <a:r>
              <a:rPr lang="fr-FR" b="1" dirty="0"/>
              <a:t>if </a:t>
            </a:r>
            <a:r>
              <a:rPr lang="fr-FR" dirty="0"/>
              <a:t>est utilisée pour exécuter un bloc de code si certaines conditions sont réalisées.</a:t>
            </a:r>
            <a:endParaRPr lang="en-GB" dirty="0"/>
          </a:p>
          <a:p>
            <a:r>
              <a:rPr lang="fr-FR" b="1" dirty="0"/>
              <a:t>if … </a:t>
            </a:r>
            <a:r>
              <a:rPr lang="fr-FR" b="1" dirty="0" err="1"/>
              <a:t>else</a:t>
            </a:r>
            <a:r>
              <a:rPr lang="fr-FR" dirty="0"/>
              <a:t> est utilisée pour exécuter un bloc de code si certaines conditions sont réalisées et sinon pour exécuter un autre bloc de code.</a:t>
            </a:r>
            <a:endParaRPr lang="en-GB" dirty="0"/>
          </a:p>
          <a:p>
            <a:r>
              <a:rPr lang="fr-FR" b="1" dirty="0"/>
              <a:t>if … </a:t>
            </a:r>
            <a:r>
              <a:rPr lang="fr-FR" b="1" dirty="0" err="1"/>
              <a:t>elseif</a:t>
            </a:r>
            <a:r>
              <a:rPr lang="fr-FR" b="1" dirty="0"/>
              <a:t> … </a:t>
            </a:r>
            <a:r>
              <a:rPr lang="fr-FR" b="1" dirty="0" err="1"/>
              <a:t>else</a:t>
            </a:r>
            <a:r>
              <a:rPr lang="fr-FR" dirty="0"/>
              <a:t> est utilisée pour sélectionner l’exécution d’un bloc de code parmi plusieurs blocs de code.</a:t>
            </a:r>
            <a:endParaRPr lang="en-GB" dirty="0"/>
          </a:p>
          <a:p>
            <a:r>
              <a:rPr lang="fr-FR" b="1" dirty="0" err="1"/>
              <a:t>switch</a:t>
            </a:r>
            <a:r>
              <a:rPr lang="fr-FR" b="1" dirty="0"/>
              <a:t> </a:t>
            </a:r>
            <a:r>
              <a:rPr lang="fr-FR" dirty="0"/>
              <a:t>est utilisée pour choisir l’exécution d’un bloc de code parmi un grand nombre blocs de code.</a:t>
            </a:r>
            <a:endParaRPr lang="en-GB" dirty="0"/>
          </a:p>
          <a:p>
            <a:pPr lvl="1">
              <a:buFont typeface="Wingdings" charset="2"/>
              <a:buChar char="Ø"/>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40</a:t>
            </a:fld>
            <a:endParaRPr lang="fr-FR"/>
          </a:p>
        </p:txBody>
      </p:sp>
    </p:spTree>
    <p:extLst>
      <p:ext uri="{BB962C8B-B14F-4D97-AF65-F5344CB8AC3E}">
        <p14:creationId xmlns:p14="http://schemas.microsoft.com/office/powerpoint/2010/main" val="915515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instructions</a:t>
            </a:r>
            <a:r>
              <a:rPr lang="fr-FR" b="1" dirty="0" smtClean="0">
                <a:solidFill>
                  <a:schemeClr val="accent1"/>
                </a:solidFill>
              </a:rPr>
              <a:t> </a:t>
            </a:r>
            <a:r>
              <a:rPr lang="fr-FR" b="1" dirty="0">
                <a:solidFill>
                  <a:schemeClr val="accent1"/>
                </a:solidFill>
              </a:rPr>
              <a:t>en </a:t>
            </a:r>
            <a:r>
              <a:rPr lang="fr-FR" b="1" dirty="0" smtClean="0">
                <a:solidFill>
                  <a:schemeClr val="accent1"/>
                </a:solidFill>
              </a:rPr>
              <a:t>PHP : if</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sz="2600" dirty="0"/>
              <a:t>On utilise cette instruction pour exécuter un bloc de code si certaines conditions sont </a:t>
            </a:r>
            <a:r>
              <a:rPr lang="fr-FR" sz="2600" dirty="0" smtClean="0"/>
              <a:t>réalisées</a:t>
            </a:r>
            <a:r>
              <a:rPr lang="en-GB" sz="2600" dirty="0" smtClean="0"/>
              <a:t>.</a:t>
            </a:r>
          </a:p>
          <a:p>
            <a:pPr marL="0" indent="0">
              <a:buNone/>
            </a:pPr>
            <a:endParaRPr lang="en-GB" sz="2600" dirty="0"/>
          </a:p>
          <a:p>
            <a:pPr marL="0" indent="0">
              <a:buNone/>
            </a:pPr>
            <a:r>
              <a:rPr lang="fr-FR" sz="2800" dirty="0"/>
              <a:t>La syntaxe de l’instruction if </a:t>
            </a:r>
            <a:r>
              <a:rPr lang="fr-FR" sz="2800" dirty="0" smtClean="0"/>
              <a:t>est </a:t>
            </a:r>
            <a:r>
              <a:rPr lang="fr-FR" sz="2800" dirty="0"/>
              <a:t>la suivante </a:t>
            </a:r>
            <a:r>
              <a:rPr lang="fr-FR" sz="2800" dirty="0" smtClean="0"/>
              <a:t>:</a:t>
            </a:r>
            <a:endParaRPr lang="en-GB" sz="2800" dirty="0"/>
          </a:p>
          <a:p>
            <a:pPr marL="0" indent="0">
              <a:buNone/>
            </a:pPr>
            <a:r>
              <a:rPr lang="fr-FR" dirty="0"/>
              <a:t>	</a:t>
            </a:r>
            <a:r>
              <a:rPr lang="fr-FR" sz="2400" dirty="0"/>
              <a:t>if (</a:t>
            </a:r>
            <a:r>
              <a:rPr lang="fr-FR" sz="2400" dirty="0" smtClean="0"/>
              <a:t>conditions) </a:t>
            </a:r>
            <a:r>
              <a:rPr lang="fr-FR" sz="2400" dirty="0"/>
              <a:t>{ 	   </a:t>
            </a:r>
            <a:endParaRPr lang="fr-FR" sz="2400" dirty="0" smtClean="0"/>
          </a:p>
          <a:p>
            <a:pPr marL="0" indent="0">
              <a:buNone/>
            </a:pPr>
            <a:r>
              <a:rPr lang="fr-FR" sz="2400" dirty="0"/>
              <a:t>	</a:t>
            </a:r>
            <a:r>
              <a:rPr lang="fr-FR" sz="2400" dirty="0" smtClean="0"/>
              <a:t>	bloc </a:t>
            </a:r>
            <a:r>
              <a:rPr lang="fr-FR" sz="2400" dirty="0"/>
              <a:t>de code;	</a:t>
            </a:r>
            <a:endParaRPr lang="fr-FR" sz="2400" dirty="0" smtClean="0"/>
          </a:p>
          <a:p>
            <a:pPr marL="0" indent="0">
              <a:buNone/>
            </a:pPr>
            <a:r>
              <a:rPr lang="fr-FR" sz="2400" dirty="0"/>
              <a:t>	</a:t>
            </a:r>
            <a:r>
              <a:rPr lang="fr-FR" sz="2400" dirty="0" smtClean="0"/>
              <a:t>} </a:t>
            </a:r>
          </a:p>
          <a:p>
            <a:pPr marL="0" indent="0">
              <a:buNone/>
            </a:pPr>
            <a:r>
              <a:rPr lang="fr-FR" sz="2600" dirty="0"/>
              <a:t> </a:t>
            </a:r>
            <a:r>
              <a:rPr lang="en-GB" sz="2600" dirty="0"/>
              <a:t> </a:t>
            </a:r>
            <a:r>
              <a:rPr lang="en-GB" sz="2800" dirty="0" err="1" smtClean="0"/>
              <a:t>Exemple</a:t>
            </a:r>
            <a:r>
              <a:rPr lang="en-GB" sz="2800" dirty="0" smtClean="0"/>
              <a:t> : </a:t>
            </a:r>
          </a:p>
          <a:p>
            <a:pPr marL="0" indent="0">
              <a:buNone/>
            </a:pPr>
            <a:r>
              <a:rPr lang="en-GB" sz="2400" dirty="0" smtClean="0"/>
              <a:t>	&lt;</a:t>
            </a:r>
            <a:r>
              <a:rPr lang="en-GB" sz="2400" dirty="0"/>
              <a:t>?</a:t>
            </a:r>
            <a:r>
              <a:rPr lang="en-GB" sz="2400" dirty="0" err="1"/>
              <a:t>php</a:t>
            </a:r>
            <a:r>
              <a:rPr lang="en-GB" sz="2400" dirty="0"/>
              <a:t>	</a:t>
            </a:r>
            <a:endParaRPr lang="en-GB" sz="2400" dirty="0" smtClean="0"/>
          </a:p>
          <a:p>
            <a:pPr marL="0" indent="0">
              <a:buNone/>
            </a:pPr>
            <a:r>
              <a:rPr lang="en-GB" sz="2400" dirty="0"/>
              <a:t>	</a:t>
            </a:r>
            <a:r>
              <a:rPr lang="en-GB" sz="2400" dirty="0" smtClean="0"/>
              <a:t>	$</a:t>
            </a:r>
            <a:r>
              <a:rPr lang="en-GB" sz="2400" dirty="0"/>
              <a:t>d=date("D");			</a:t>
            </a:r>
            <a:endParaRPr lang="en-GB" sz="2400" dirty="0" smtClean="0"/>
          </a:p>
          <a:p>
            <a:pPr marL="0" indent="0">
              <a:buNone/>
            </a:pPr>
            <a:r>
              <a:rPr lang="en-GB" sz="2400" dirty="0"/>
              <a:t>	</a:t>
            </a:r>
            <a:r>
              <a:rPr lang="en-GB" sz="2400" dirty="0" smtClean="0"/>
              <a:t>	if </a:t>
            </a:r>
            <a:r>
              <a:rPr lang="en-GB" sz="2400" dirty="0"/>
              <a:t>($</a:t>
            </a:r>
            <a:r>
              <a:rPr lang="en-GB" sz="2400" dirty="0" smtClean="0"/>
              <a:t>d=</a:t>
            </a:r>
            <a:r>
              <a:rPr lang="en-GB" sz="2400" dirty="0"/>
              <a:t>="Fri") </a:t>
            </a:r>
            <a:r>
              <a:rPr lang="en-GB" sz="2400" dirty="0" smtClean="0"/>
              <a:t>{</a:t>
            </a:r>
            <a:endParaRPr lang="en-GB" sz="2400" dirty="0"/>
          </a:p>
          <a:p>
            <a:pPr marL="0" indent="0">
              <a:buNone/>
            </a:pPr>
            <a:r>
              <a:rPr lang="en-GB" sz="2400" dirty="0" smtClean="0"/>
              <a:t>			echo </a:t>
            </a:r>
            <a:r>
              <a:rPr lang="en-GB" sz="2400" dirty="0"/>
              <a:t>"Bon week-end!";	</a:t>
            </a:r>
            <a:r>
              <a:rPr lang="en-GB" sz="2400" dirty="0" smtClean="0"/>
              <a:t>}</a:t>
            </a:r>
          </a:p>
          <a:p>
            <a:pPr marL="0" indent="0">
              <a:buNone/>
            </a:pPr>
            <a:r>
              <a:rPr lang="fr-FR" sz="2400" dirty="0"/>
              <a:t>	</a:t>
            </a:r>
            <a:r>
              <a:rPr lang="fr-FR" sz="2400" dirty="0" smtClean="0"/>
              <a:t>?</a:t>
            </a:r>
            <a:r>
              <a:rPr lang="fr-FR" sz="2400" dirty="0"/>
              <a:t>&gt;</a:t>
            </a:r>
            <a:r>
              <a:rPr lang="en-GB" sz="2400" dirty="0"/>
              <a:t> </a:t>
            </a:r>
            <a:endParaRPr lang="fr-FR" sz="24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41</a:t>
            </a:fld>
            <a:endParaRPr lang="fr-FR"/>
          </a:p>
        </p:txBody>
      </p:sp>
    </p:spTree>
    <p:extLst>
      <p:ext uri="{BB962C8B-B14F-4D97-AF65-F5344CB8AC3E}">
        <p14:creationId xmlns:p14="http://schemas.microsoft.com/office/powerpoint/2010/main" val="1147132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instructions</a:t>
            </a:r>
            <a:r>
              <a:rPr lang="fr-FR" b="1" dirty="0" smtClean="0">
                <a:solidFill>
                  <a:schemeClr val="accent1"/>
                </a:solidFill>
              </a:rPr>
              <a:t> </a:t>
            </a:r>
            <a:r>
              <a:rPr lang="fr-FR" b="1" dirty="0">
                <a:solidFill>
                  <a:schemeClr val="accent1"/>
                </a:solidFill>
              </a:rPr>
              <a:t>en </a:t>
            </a:r>
            <a:r>
              <a:rPr lang="fr-FR" b="1" dirty="0" smtClean="0">
                <a:solidFill>
                  <a:schemeClr val="accent1"/>
                </a:solidFill>
              </a:rPr>
              <a:t>PHP : if ... </a:t>
            </a:r>
            <a:r>
              <a:rPr lang="fr-FR" b="1" dirty="0" err="1" smtClean="0">
                <a:solidFill>
                  <a:schemeClr val="accent1"/>
                </a:solidFill>
              </a:rPr>
              <a:t>else</a:t>
            </a:r>
            <a:endParaRPr lang="fr-FR" dirty="0"/>
          </a:p>
        </p:txBody>
      </p:sp>
      <p:sp>
        <p:nvSpPr>
          <p:cNvPr id="3" name="Espace réservé du contenu 2"/>
          <p:cNvSpPr>
            <a:spLocks noGrp="1"/>
          </p:cNvSpPr>
          <p:nvPr>
            <p:ph idx="1"/>
          </p:nvPr>
        </p:nvSpPr>
        <p:spPr/>
        <p:txBody>
          <a:bodyPr>
            <a:normAutofit fontScale="40000" lnSpcReduction="20000"/>
          </a:bodyPr>
          <a:lstStyle/>
          <a:p>
            <a:pPr marL="0" indent="0">
              <a:buNone/>
            </a:pPr>
            <a:r>
              <a:rPr lang="fr-FR" sz="4400" dirty="0"/>
              <a:t>L’instruction if … </a:t>
            </a:r>
            <a:r>
              <a:rPr lang="fr-FR" sz="4400" dirty="0" err="1"/>
              <a:t>else</a:t>
            </a:r>
            <a:r>
              <a:rPr lang="fr-FR" sz="4400" dirty="0"/>
              <a:t> permet </a:t>
            </a:r>
            <a:r>
              <a:rPr lang="fr-FR" sz="4400" dirty="0" smtClean="0"/>
              <a:t>d’exécuter </a:t>
            </a:r>
            <a:r>
              <a:rPr lang="fr-FR" sz="4400" dirty="0"/>
              <a:t>un bloc de code si une condition est vraie et un autre bloc de code si elle est fausse.</a:t>
            </a:r>
            <a:endParaRPr lang="en-GB" sz="4400" dirty="0"/>
          </a:p>
          <a:p>
            <a:pPr marL="0" indent="0">
              <a:buNone/>
            </a:pPr>
            <a:endParaRPr lang="en-GB" sz="4400" dirty="0"/>
          </a:p>
          <a:p>
            <a:pPr marL="0" indent="0">
              <a:buNone/>
            </a:pPr>
            <a:r>
              <a:rPr lang="fr-FR" sz="4400" dirty="0"/>
              <a:t>La syntaxe de l’instruction if … </a:t>
            </a:r>
            <a:r>
              <a:rPr lang="fr-FR" sz="4400" dirty="0" err="1"/>
              <a:t>else</a:t>
            </a:r>
            <a:r>
              <a:rPr lang="fr-FR" sz="4400" dirty="0"/>
              <a:t> est la suivante </a:t>
            </a:r>
            <a:r>
              <a:rPr lang="fr-FR" sz="4400" dirty="0" smtClean="0"/>
              <a:t>:</a:t>
            </a:r>
            <a:endParaRPr lang="en-GB" sz="4400" dirty="0"/>
          </a:p>
          <a:p>
            <a:pPr marL="0" indent="0">
              <a:buNone/>
            </a:pPr>
            <a:r>
              <a:rPr lang="fr-FR" dirty="0"/>
              <a:t>	</a:t>
            </a:r>
            <a:r>
              <a:rPr lang="fr-FR" sz="3400" dirty="0"/>
              <a:t>if (</a:t>
            </a:r>
            <a:r>
              <a:rPr lang="fr-FR" sz="3400" dirty="0" smtClean="0"/>
              <a:t>conditions) </a:t>
            </a:r>
            <a:r>
              <a:rPr lang="fr-FR" sz="3400" dirty="0"/>
              <a:t>{ 	   </a:t>
            </a:r>
            <a:endParaRPr lang="fr-FR" sz="3400" dirty="0" smtClean="0"/>
          </a:p>
          <a:p>
            <a:pPr marL="0" indent="0">
              <a:buNone/>
            </a:pPr>
            <a:r>
              <a:rPr lang="fr-FR" sz="3400" dirty="0"/>
              <a:t>	</a:t>
            </a:r>
            <a:r>
              <a:rPr lang="fr-FR" sz="3400" dirty="0" smtClean="0"/>
              <a:t>	premier </a:t>
            </a:r>
            <a:r>
              <a:rPr lang="fr-FR" sz="3400" dirty="0"/>
              <a:t>bloc de code;	</a:t>
            </a:r>
            <a:endParaRPr lang="fr-FR" sz="3400" dirty="0" smtClean="0"/>
          </a:p>
          <a:p>
            <a:pPr marL="0" indent="0">
              <a:buNone/>
            </a:pPr>
            <a:r>
              <a:rPr lang="fr-FR" sz="3400" dirty="0"/>
              <a:t>	</a:t>
            </a:r>
            <a:r>
              <a:rPr lang="fr-FR" sz="3400" dirty="0" smtClean="0"/>
              <a:t>} </a:t>
            </a:r>
            <a:r>
              <a:rPr lang="fr-FR" sz="3400" dirty="0" err="1"/>
              <a:t>else</a:t>
            </a:r>
            <a:r>
              <a:rPr lang="fr-FR" sz="3400" dirty="0"/>
              <a:t> </a:t>
            </a:r>
            <a:r>
              <a:rPr lang="fr-FR" sz="3400" dirty="0" smtClean="0"/>
              <a:t>{</a:t>
            </a:r>
          </a:p>
          <a:p>
            <a:pPr marL="0" indent="0">
              <a:buNone/>
            </a:pPr>
            <a:r>
              <a:rPr lang="fr-FR" sz="3400" dirty="0"/>
              <a:t>	</a:t>
            </a:r>
            <a:r>
              <a:rPr lang="fr-FR" sz="3400" dirty="0" smtClean="0"/>
              <a:t>	second </a:t>
            </a:r>
            <a:r>
              <a:rPr lang="fr-FR" sz="3400" dirty="0"/>
              <a:t>bloc de code</a:t>
            </a:r>
            <a:r>
              <a:rPr lang="fr-FR" sz="3400" dirty="0" smtClean="0"/>
              <a:t>;</a:t>
            </a:r>
          </a:p>
          <a:p>
            <a:pPr marL="0" indent="0">
              <a:buNone/>
            </a:pPr>
            <a:r>
              <a:rPr lang="fr-FR" sz="3400" dirty="0"/>
              <a:t>	</a:t>
            </a:r>
            <a:r>
              <a:rPr lang="fr-FR" sz="3400" dirty="0" smtClean="0"/>
              <a:t>}</a:t>
            </a:r>
          </a:p>
          <a:p>
            <a:pPr marL="0" indent="0">
              <a:buNone/>
            </a:pPr>
            <a:r>
              <a:rPr lang="en-GB" sz="5100" dirty="0"/>
              <a:t> </a:t>
            </a:r>
            <a:r>
              <a:rPr lang="en-GB" sz="4500" dirty="0" err="1"/>
              <a:t>Exemple</a:t>
            </a:r>
            <a:r>
              <a:rPr lang="en-GB" sz="4500" dirty="0"/>
              <a:t> : </a:t>
            </a:r>
          </a:p>
          <a:p>
            <a:pPr marL="0" indent="0">
              <a:buNone/>
            </a:pPr>
            <a:r>
              <a:rPr lang="en-GB" sz="2800" dirty="0"/>
              <a:t>	</a:t>
            </a:r>
            <a:r>
              <a:rPr lang="en-GB" sz="3500" dirty="0"/>
              <a:t>&lt;?</a:t>
            </a:r>
            <a:r>
              <a:rPr lang="en-GB" sz="3500" dirty="0" err="1"/>
              <a:t>php</a:t>
            </a:r>
            <a:r>
              <a:rPr lang="en-GB" sz="3500" dirty="0"/>
              <a:t>	</a:t>
            </a:r>
          </a:p>
          <a:p>
            <a:pPr marL="0" indent="0">
              <a:buNone/>
            </a:pPr>
            <a:r>
              <a:rPr lang="en-GB" sz="3500" dirty="0"/>
              <a:t>		$d=date("D");			</a:t>
            </a:r>
          </a:p>
          <a:p>
            <a:pPr marL="0" indent="0">
              <a:buNone/>
            </a:pPr>
            <a:r>
              <a:rPr lang="en-GB" sz="3500" dirty="0"/>
              <a:t>		if ($d=="Fri") {</a:t>
            </a:r>
          </a:p>
          <a:p>
            <a:pPr marL="0" indent="0">
              <a:buNone/>
            </a:pPr>
            <a:r>
              <a:rPr lang="en-GB" sz="3500" dirty="0"/>
              <a:t>			echo "Bon week-end!";	</a:t>
            </a:r>
            <a:r>
              <a:rPr lang="en-GB" sz="3500" dirty="0" smtClean="0"/>
              <a:t>}</a:t>
            </a:r>
          </a:p>
          <a:p>
            <a:pPr marL="0" indent="0">
              <a:buNone/>
            </a:pPr>
            <a:r>
              <a:rPr lang="en-GB" sz="3500" dirty="0"/>
              <a:t>	</a:t>
            </a:r>
            <a:r>
              <a:rPr lang="en-GB" sz="3500" dirty="0" smtClean="0"/>
              <a:t>	else {</a:t>
            </a:r>
          </a:p>
          <a:p>
            <a:pPr marL="0" indent="0">
              <a:buNone/>
            </a:pPr>
            <a:r>
              <a:rPr lang="en-GB" sz="3500" dirty="0" smtClean="0"/>
              <a:t>			</a:t>
            </a:r>
            <a:r>
              <a:rPr lang="en-GB" sz="3500" dirty="0"/>
              <a:t>echo "</a:t>
            </a:r>
            <a:r>
              <a:rPr lang="en-GB" sz="3500" dirty="0" smtClean="0"/>
              <a:t>Bonne </a:t>
            </a:r>
            <a:r>
              <a:rPr lang="en-GB" sz="3500" dirty="0" err="1" smtClean="0"/>
              <a:t>semaine</a:t>
            </a:r>
            <a:r>
              <a:rPr lang="en-GB" sz="3500" dirty="0" smtClean="0"/>
              <a:t>!</a:t>
            </a:r>
            <a:r>
              <a:rPr lang="en-GB" sz="3500" dirty="0"/>
              <a:t>";</a:t>
            </a:r>
          </a:p>
          <a:p>
            <a:pPr marL="0" indent="0">
              <a:buNone/>
            </a:pPr>
            <a:r>
              <a:rPr lang="en-GB" sz="3500" dirty="0" smtClean="0"/>
              <a:t>		}</a:t>
            </a:r>
            <a:endParaRPr lang="en-GB" sz="3500" dirty="0"/>
          </a:p>
          <a:p>
            <a:pPr marL="0" indent="0">
              <a:buNone/>
            </a:pPr>
            <a:r>
              <a:rPr lang="fr-FR" sz="3500" dirty="0"/>
              <a:t>	?&gt;</a:t>
            </a:r>
            <a:r>
              <a:rPr lang="en-GB" sz="3500" dirty="0"/>
              <a:t> </a:t>
            </a:r>
            <a:endParaRPr lang="fr-FR" sz="3500" dirty="0"/>
          </a:p>
          <a:p>
            <a:pPr marL="0" indent="0">
              <a:buNone/>
            </a:pPr>
            <a:r>
              <a:rPr lang="fr-FR" sz="3500" dirty="0"/>
              <a:t> </a:t>
            </a:r>
            <a:r>
              <a:rPr lang="en-GB" sz="3500" dirty="0"/>
              <a:t> </a:t>
            </a:r>
            <a:endParaRPr lang="fr-FR" sz="35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42</a:t>
            </a:fld>
            <a:endParaRPr lang="fr-FR"/>
          </a:p>
        </p:txBody>
      </p:sp>
    </p:spTree>
    <p:extLst>
      <p:ext uri="{BB962C8B-B14F-4D97-AF65-F5344CB8AC3E}">
        <p14:creationId xmlns:p14="http://schemas.microsoft.com/office/powerpoint/2010/main" val="1574370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a:t>
            </a:r>
            <a:r>
              <a:rPr lang="fr-FR" b="1" dirty="0" smtClean="0">
                <a:solidFill>
                  <a:schemeClr val="accent1"/>
                </a:solidFill>
              </a:rPr>
              <a:t> </a:t>
            </a:r>
            <a:r>
              <a:rPr lang="fr-FR" b="1" dirty="0">
                <a:solidFill>
                  <a:schemeClr val="accent1"/>
                </a:solidFill>
              </a:rPr>
              <a:t>en </a:t>
            </a:r>
            <a:r>
              <a:rPr lang="fr-FR" b="1" dirty="0" smtClean="0">
                <a:solidFill>
                  <a:schemeClr val="accent1"/>
                </a:solidFill>
              </a:rPr>
              <a:t>PHP : </a:t>
            </a:r>
            <a:br>
              <a:rPr lang="fr-FR" b="1" dirty="0" smtClean="0">
                <a:solidFill>
                  <a:schemeClr val="accent1"/>
                </a:solidFill>
              </a:rPr>
            </a:br>
            <a:r>
              <a:rPr lang="fr-FR" b="1" dirty="0" smtClean="0">
                <a:solidFill>
                  <a:schemeClr val="accent1"/>
                </a:solidFill>
              </a:rPr>
              <a:t>if ... </a:t>
            </a:r>
            <a:r>
              <a:rPr lang="fr-FR" b="1" dirty="0" err="1">
                <a:solidFill>
                  <a:schemeClr val="accent1"/>
                </a:solidFill>
              </a:rPr>
              <a:t>e</a:t>
            </a:r>
            <a:r>
              <a:rPr lang="fr-FR" b="1" dirty="0" err="1" smtClean="0">
                <a:solidFill>
                  <a:schemeClr val="accent1"/>
                </a:solidFill>
              </a:rPr>
              <a:t>lseif</a:t>
            </a:r>
            <a:r>
              <a:rPr lang="fr-FR" b="1" dirty="0" smtClean="0">
                <a:solidFill>
                  <a:schemeClr val="accent1"/>
                </a:solidFill>
              </a:rPr>
              <a:t> ... </a:t>
            </a:r>
            <a:r>
              <a:rPr lang="fr-FR" b="1" dirty="0" err="1" smtClean="0">
                <a:solidFill>
                  <a:schemeClr val="accent1"/>
                </a:solidFill>
              </a:rPr>
              <a:t>else</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a:t>L’instruction if … </a:t>
            </a:r>
            <a:r>
              <a:rPr lang="fr-FR" sz="2400" dirty="0" err="1"/>
              <a:t>elseif</a:t>
            </a:r>
            <a:r>
              <a:rPr lang="fr-FR" sz="2400" dirty="0"/>
              <a:t> … </a:t>
            </a:r>
            <a:r>
              <a:rPr lang="fr-FR" sz="2400" dirty="0" err="1"/>
              <a:t>else</a:t>
            </a:r>
            <a:r>
              <a:rPr lang="fr-FR" sz="2400" dirty="0"/>
              <a:t> est utilisée pour sélectionner l’exécution d’un bloc de code parmi plusieurs blocs de code.</a:t>
            </a:r>
            <a:endParaRPr lang="en-GB" sz="2400" dirty="0"/>
          </a:p>
          <a:p>
            <a:pPr marL="0" indent="0">
              <a:buNone/>
            </a:pPr>
            <a:r>
              <a:rPr lang="fr-FR" sz="2400" dirty="0"/>
              <a:t> </a:t>
            </a:r>
            <a:endParaRPr lang="en-GB" sz="2400" dirty="0"/>
          </a:p>
          <a:p>
            <a:pPr marL="0" indent="0">
              <a:buNone/>
            </a:pPr>
            <a:r>
              <a:rPr lang="fr-FR" sz="2400" dirty="0"/>
              <a:t>La syntaxe de l’instruction if … </a:t>
            </a:r>
            <a:r>
              <a:rPr lang="fr-FR" sz="2400" dirty="0" err="1"/>
              <a:t>elseif</a:t>
            </a:r>
            <a:r>
              <a:rPr lang="fr-FR" sz="2400" dirty="0"/>
              <a:t> … </a:t>
            </a:r>
            <a:r>
              <a:rPr lang="fr-FR" sz="2400" dirty="0" err="1"/>
              <a:t>else</a:t>
            </a:r>
            <a:r>
              <a:rPr lang="fr-FR" sz="2400" dirty="0"/>
              <a:t> est la suivante :</a:t>
            </a:r>
            <a:endParaRPr lang="en-GB" sz="2400" dirty="0"/>
          </a:p>
          <a:p>
            <a:pPr marL="0" indent="0">
              <a:buNone/>
            </a:pPr>
            <a:r>
              <a:rPr lang="fr-FR" sz="2000" dirty="0"/>
              <a:t>	if (condition) { 	   </a:t>
            </a:r>
            <a:br>
              <a:rPr lang="fr-FR" sz="2000" dirty="0"/>
            </a:br>
            <a:r>
              <a:rPr lang="fr-FR" sz="2000" dirty="0" smtClean="0"/>
              <a:t>		premier </a:t>
            </a:r>
            <a:r>
              <a:rPr lang="fr-FR" sz="2000" dirty="0"/>
              <a:t>bloc de code</a:t>
            </a:r>
            <a:r>
              <a:rPr lang="fr-FR" sz="2000" dirty="0" smtClean="0"/>
              <a:t>; } </a:t>
            </a:r>
            <a:br>
              <a:rPr lang="fr-FR" sz="2000" dirty="0" smtClean="0"/>
            </a:br>
            <a:r>
              <a:rPr lang="fr-FR" sz="2000" dirty="0" smtClean="0"/>
              <a:t>	</a:t>
            </a:r>
            <a:r>
              <a:rPr lang="fr-FR" sz="2000" dirty="0" err="1" smtClean="0"/>
              <a:t>elseif</a:t>
            </a:r>
            <a:r>
              <a:rPr lang="fr-FR" sz="2000" dirty="0" smtClean="0"/>
              <a:t> </a:t>
            </a:r>
            <a:r>
              <a:rPr lang="fr-FR" sz="2000" dirty="0"/>
              <a:t>{	   </a:t>
            </a:r>
            <a:r>
              <a:rPr lang="fr-FR" sz="2000" dirty="0" smtClean="0"/>
              <a:t/>
            </a:r>
            <a:br>
              <a:rPr lang="fr-FR" sz="2000" dirty="0" smtClean="0"/>
            </a:br>
            <a:r>
              <a:rPr lang="fr-FR" sz="2000" dirty="0" smtClean="0"/>
              <a:t>		second </a:t>
            </a:r>
            <a:r>
              <a:rPr lang="fr-FR" sz="2000" dirty="0"/>
              <a:t>bloc de code;	} </a:t>
            </a:r>
            <a:r>
              <a:rPr lang="fr-FR" sz="2000" dirty="0" smtClean="0"/>
              <a:t/>
            </a:r>
            <a:br>
              <a:rPr lang="fr-FR" sz="2000" dirty="0" smtClean="0"/>
            </a:br>
            <a:r>
              <a:rPr lang="fr-FR" sz="2000" dirty="0" smtClean="0"/>
              <a:t>	</a:t>
            </a:r>
            <a:r>
              <a:rPr lang="fr-FR" sz="2000" dirty="0" err="1" smtClean="0"/>
              <a:t>elseif</a:t>
            </a:r>
            <a:r>
              <a:rPr lang="fr-FR" sz="2000" dirty="0" smtClean="0"/>
              <a:t> </a:t>
            </a:r>
            <a:r>
              <a:rPr lang="fr-FR" sz="2000" dirty="0"/>
              <a:t>{	   troisième bloc de code;	} </a:t>
            </a:r>
            <a:r>
              <a:rPr lang="fr-FR" sz="2000" dirty="0" smtClean="0"/>
              <a:t/>
            </a:r>
            <a:br>
              <a:rPr lang="fr-FR" sz="2000" dirty="0" smtClean="0"/>
            </a:br>
            <a:r>
              <a:rPr lang="fr-FR" sz="2000" dirty="0" smtClean="0"/>
              <a:t>	</a:t>
            </a:r>
            <a:r>
              <a:rPr lang="fr-FR" sz="2000" dirty="0" err="1" smtClean="0"/>
              <a:t>elseif</a:t>
            </a:r>
            <a:r>
              <a:rPr lang="fr-FR" sz="2000" dirty="0" smtClean="0"/>
              <a:t> </a:t>
            </a:r>
            <a:r>
              <a:rPr lang="fr-FR" sz="2000" dirty="0"/>
              <a:t>{	  … … …	} </a:t>
            </a:r>
            <a:r>
              <a:rPr lang="fr-FR" sz="2000" dirty="0" smtClean="0"/>
              <a:t/>
            </a:r>
            <a:br>
              <a:rPr lang="fr-FR" sz="2000" dirty="0" smtClean="0"/>
            </a:br>
            <a:r>
              <a:rPr lang="fr-FR" sz="2000" dirty="0" smtClean="0"/>
              <a:t>	</a:t>
            </a:r>
            <a:r>
              <a:rPr lang="fr-FR" sz="2000" dirty="0" err="1" smtClean="0"/>
              <a:t>else</a:t>
            </a:r>
            <a:r>
              <a:rPr lang="fr-FR" sz="2000" dirty="0" smtClean="0"/>
              <a:t> </a:t>
            </a:r>
            <a:r>
              <a:rPr lang="fr-FR" sz="2000" dirty="0"/>
              <a:t>{	   dernier bloc de code ;	}</a:t>
            </a:r>
            <a:r>
              <a:rPr lang="en-GB" sz="2000" dirty="0"/>
              <a:t> </a:t>
            </a:r>
            <a:r>
              <a:rPr lang="fr-FR" sz="3500" dirty="0"/>
              <a:t> </a:t>
            </a:r>
            <a:r>
              <a:rPr lang="en-GB" sz="3500" dirty="0"/>
              <a:t> </a:t>
            </a:r>
            <a:endParaRPr lang="fr-FR" sz="35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43</a:t>
            </a:fld>
            <a:endParaRPr lang="fr-FR"/>
          </a:p>
        </p:txBody>
      </p:sp>
    </p:spTree>
    <p:extLst>
      <p:ext uri="{BB962C8B-B14F-4D97-AF65-F5344CB8AC3E}">
        <p14:creationId xmlns:p14="http://schemas.microsoft.com/office/powerpoint/2010/main" val="136271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a:t>
            </a:r>
            <a:r>
              <a:rPr lang="fr-FR" b="1" dirty="0" smtClean="0">
                <a:solidFill>
                  <a:schemeClr val="accent1"/>
                </a:solidFill>
              </a:rPr>
              <a:t> </a:t>
            </a:r>
            <a:r>
              <a:rPr lang="fr-FR" b="1" dirty="0">
                <a:solidFill>
                  <a:schemeClr val="accent1"/>
                </a:solidFill>
              </a:rPr>
              <a:t>en PHP : </a:t>
            </a:r>
            <a:br>
              <a:rPr lang="fr-FR" b="1" dirty="0">
                <a:solidFill>
                  <a:schemeClr val="accent1"/>
                </a:solidFill>
              </a:rPr>
            </a:br>
            <a:r>
              <a:rPr lang="fr-FR" b="1" dirty="0">
                <a:solidFill>
                  <a:schemeClr val="accent1"/>
                </a:solidFill>
              </a:rPr>
              <a:t>if ... </a:t>
            </a:r>
            <a:r>
              <a:rPr lang="fr-FR" b="1" dirty="0" err="1">
                <a:solidFill>
                  <a:schemeClr val="accent1"/>
                </a:solidFill>
              </a:rPr>
              <a:t>elseif</a:t>
            </a:r>
            <a:r>
              <a:rPr lang="fr-FR" b="1" dirty="0">
                <a:solidFill>
                  <a:schemeClr val="accent1"/>
                </a:solidFill>
              </a:rPr>
              <a:t> ... </a:t>
            </a:r>
            <a:r>
              <a:rPr lang="fr-FR" b="1" dirty="0" err="1">
                <a:solidFill>
                  <a:schemeClr val="accent1"/>
                </a:solidFill>
              </a:rPr>
              <a:t>else</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Exemple :</a:t>
            </a:r>
          </a:p>
          <a:p>
            <a:pPr marL="0" indent="0">
              <a:buNone/>
            </a:pPr>
            <a:r>
              <a:rPr lang="en-GB" dirty="0" smtClean="0"/>
              <a:t>	</a:t>
            </a:r>
            <a:r>
              <a:rPr lang="en-GB" sz="2600" dirty="0" smtClean="0"/>
              <a:t>&lt;</a:t>
            </a:r>
            <a:r>
              <a:rPr lang="en-GB" sz="2600" dirty="0"/>
              <a:t>?</a:t>
            </a:r>
            <a:r>
              <a:rPr lang="en-GB" sz="2600" dirty="0" err="1"/>
              <a:t>php</a:t>
            </a:r>
            <a:r>
              <a:rPr lang="en-GB" sz="2600" dirty="0"/>
              <a:t>			</a:t>
            </a:r>
            <a:r>
              <a:rPr lang="en-GB" sz="2600" dirty="0" smtClean="0"/>
              <a:t/>
            </a:r>
            <a:br>
              <a:rPr lang="en-GB" sz="2600" dirty="0" smtClean="0"/>
            </a:br>
            <a:r>
              <a:rPr lang="en-GB" sz="2600" dirty="0" smtClean="0"/>
              <a:t>		$</a:t>
            </a:r>
            <a:r>
              <a:rPr lang="en-GB" sz="2600" dirty="0"/>
              <a:t>d=date("D");			</a:t>
            </a:r>
            <a:r>
              <a:rPr lang="en-GB" sz="2600" dirty="0" smtClean="0"/>
              <a:t/>
            </a:r>
            <a:br>
              <a:rPr lang="en-GB" sz="2600" dirty="0" smtClean="0"/>
            </a:br>
            <a:r>
              <a:rPr lang="en-GB" sz="2600" dirty="0" smtClean="0"/>
              <a:t>		if </a:t>
            </a:r>
            <a:r>
              <a:rPr lang="en-GB" sz="2600" dirty="0"/>
              <a:t>($d=="Fri"</a:t>
            </a:r>
            <a:r>
              <a:rPr lang="en-GB" sz="2600" dirty="0" smtClean="0"/>
              <a:t>)</a:t>
            </a:r>
            <a:br>
              <a:rPr lang="en-GB" sz="2600" dirty="0" smtClean="0"/>
            </a:br>
            <a:r>
              <a:rPr lang="en-GB" sz="2600" dirty="0"/>
              <a:t>			   </a:t>
            </a:r>
            <a:r>
              <a:rPr lang="en-GB" sz="2600" dirty="0" smtClean="0"/>
              <a:t>	echo </a:t>
            </a:r>
            <a:r>
              <a:rPr lang="en-GB" sz="2600" dirty="0"/>
              <a:t>"Bon week-end!"</a:t>
            </a:r>
            <a:r>
              <a:rPr lang="en-GB" sz="2600" dirty="0" smtClean="0"/>
              <a:t>;</a:t>
            </a:r>
            <a:br>
              <a:rPr lang="en-GB" sz="2600" dirty="0" smtClean="0"/>
            </a:br>
            <a:r>
              <a:rPr lang="en-GB" sz="2600" dirty="0"/>
              <a:t>		</a:t>
            </a:r>
            <a:r>
              <a:rPr lang="fr-FR" sz="2600" dirty="0" err="1" smtClean="0"/>
              <a:t>elseif</a:t>
            </a:r>
            <a:r>
              <a:rPr lang="fr-FR" sz="2600" dirty="0" smtClean="0"/>
              <a:t> </a:t>
            </a:r>
            <a:r>
              <a:rPr lang="fr-FR" sz="2600" dirty="0"/>
              <a:t>($d=="Sun"</a:t>
            </a:r>
            <a:r>
              <a:rPr lang="fr-FR" sz="2600" dirty="0" smtClean="0"/>
              <a:t>)</a:t>
            </a:r>
            <a:br>
              <a:rPr lang="fr-FR" sz="2600" dirty="0" smtClean="0"/>
            </a:br>
            <a:r>
              <a:rPr lang="fr-FR" sz="2600" dirty="0" smtClean="0"/>
              <a:t>	</a:t>
            </a:r>
            <a:r>
              <a:rPr lang="fr-FR" sz="2600" dirty="0"/>
              <a:t>			</a:t>
            </a:r>
            <a:r>
              <a:rPr lang="fr-FR" sz="2600" dirty="0" err="1" smtClean="0"/>
              <a:t>echo</a:t>
            </a:r>
            <a:r>
              <a:rPr lang="fr-FR" sz="2600" dirty="0" smtClean="0"/>
              <a:t> </a:t>
            </a:r>
            <a:r>
              <a:rPr lang="fr-FR" sz="2600" dirty="0"/>
              <a:t>"Bon Dimanche!"</a:t>
            </a:r>
            <a:r>
              <a:rPr lang="fr-FR" sz="2600" dirty="0" smtClean="0"/>
              <a:t>;</a:t>
            </a:r>
            <a:br>
              <a:rPr lang="fr-FR" sz="2600" dirty="0" smtClean="0"/>
            </a:br>
            <a:r>
              <a:rPr lang="fr-FR" sz="2600" dirty="0"/>
              <a:t>		</a:t>
            </a:r>
            <a:r>
              <a:rPr lang="en-GB" sz="2600" dirty="0" smtClean="0"/>
              <a:t>else</a:t>
            </a:r>
            <a:r>
              <a:rPr lang="en-GB" sz="2600" dirty="0"/>
              <a:t>			   </a:t>
            </a:r>
            <a:r>
              <a:rPr lang="en-GB" sz="2600" dirty="0" smtClean="0"/>
              <a:t/>
            </a:r>
            <a:br>
              <a:rPr lang="en-GB" sz="2600" dirty="0" smtClean="0"/>
            </a:br>
            <a:r>
              <a:rPr lang="en-GB" sz="2600" dirty="0" smtClean="0"/>
              <a:t>				echo </a:t>
            </a:r>
            <a:r>
              <a:rPr lang="en-GB" sz="2600" dirty="0"/>
              <a:t>"Bonne </a:t>
            </a:r>
            <a:r>
              <a:rPr lang="en-GB" sz="2600" dirty="0" err="1"/>
              <a:t>journée</a:t>
            </a:r>
            <a:r>
              <a:rPr lang="en-GB" sz="2600" dirty="0"/>
              <a:t>!"</a:t>
            </a:r>
            <a:r>
              <a:rPr lang="en-GB" sz="2600" dirty="0" smtClean="0"/>
              <a:t>;</a:t>
            </a:r>
            <a:br>
              <a:rPr lang="en-GB" sz="2600" dirty="0" smtClean="0"/>
            </a:br>
            <a:r>
              <a:rPr lang="en-GB" sz="2600" dirty="0"/>
              <a:t>	</a:t>
            </a:r>
            <a:r>
              <a:rPr lang="en-GB" sz="2600" dirty="0" smtClean="0"/>
              <a:t>?</a:t>
            </a:r>
            <a:r>
              <a:rPr lang="en-GB" sz="2600" dirty="0"/>
              <a:t>&gt; </a:t>
            </a:r>
            <a:endParaRPr lang="fr-FR" sz="26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44</a:t>
            </a:fld>
            <a:endParaRPr lang="fr-FR"/>
          </a:p>
        </p:txBody>
      </p:sp>
    </p:spTree>
    <p:extLst>
      <p:ext uri="{BB962C8B-B14F-4D97-AF65-F5344CB8AC3E}">
        <p14:creationId xmlns:p14="http://schemas.microsoft.com/office/powerpoint/2010/main" val="2729688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instructions</a:t>
            </a:r>
            <a:r>
              <a:rPr lang="fr-FR" b="1" dirty="0" smtClean="0">
                <a:solidFill>
                  <a:schemeClr val="accent1"/>
                </a:solidFill>
              </a:rPr>
              <a:t> </a:t>
            </a:r>
            <a:r>
              <a:rPr lang="fr-FR" b="1" dirty="0">
                <a:solidFill>
                  <a:schemeClr val="accent1"/>
                </a:solidFill>
              </a:rPr>
              <a:t>en PHP : </a:t>
            </a:r>
            <a:r>
              <a:rPr lang="fr-FR" b="1" dirty="0" err="1" smtClean="0">
                <a:solidFill>
                  <a:schemeClr val="accent1"/>
                </a:solidFill>
              </a:rPr>
              <a:t>switch</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a:t>L’instruction </a:t>
            </a:r>
            <a:r>
              <a:rPr lang="fr-FR" dirty="0" err="1"/>
              <a:t>switch</a:t>
            </a:r>
            <a:r>
              <a:rPr lang="fr-FR" dirty="0"/>
              <a:t> est utilisée pour sélectionner l’exécution d’un bloc de code parmi un grand nombre de blocs de code.</a:t>
            </a:r>
            <a:endParaRPr lang="en-GB" dirty="0"/>
          </a:p>
          <a:p>
            <a:pPr marL="0" indent="0">
              <a:buNone/>
            </a:pPr>
            <a:r>
              <a:rPr lang="fr-FR" dirty="0"/>
              <a:t> </a:t>
            </a:r>
            <a:endParaRPr lang="en-GB" dirty="0"/>
          </a:p>
          <a:p>
            <a:pPr marL="0" indent="0">
              <a:buNone/>
            </a:pPr>
            <a:r>
              <a:rPr lang="fr-FR" dirty="0"/>
              <a:t>La syntaxe de l’instruction Switch est la suivante :</a:t>
            </a:r>
            <a:endParaRPr lang="en-GB" dirty="0"/>
          </a:p>
          <a:p>
            <a:pPr marL="0" indent="0">
              <a:buNone/>
            </a:pPr>
            <a:r>
              <a:rPr lang="fr-FR" dirty="0"/>
              <a:t>	</a:t>
            </a:r>
            <a:r>
              <a:rPr lang="fr-FR" dirty="0" err="1"/>
              <a:t>switch</a:t>
            </a:r>
            <a:r>
              <a:rPr lang="fr-FR" dirty="0"/>
              <a:t> (</a:t>
            </a:r>
            <a:r>
              <a:rPr lang="fr-FR" i="1" dirty="0"/>
              <a:t>n</a:t>
            </a:r>
            <a:r>
              <a:rPr lang="fr-FR" dirty="0"/>
              <a:t>) </a:t>
            </a:r>
            <a:r>
              <a:rPr lang="fr-FR" dirty="0" smtClean="0"/>
              <a:t>{</a:t>
            </a:r>
            <a:br>
              <a:rPr lang="fr-FR" dirty="0" smtClean="0"/>
            </a:br>
            <a:r>
              <a:rPr lang="fr-FR" dirty="0"/>
              <a:t>		case </a:t>
            </a:r>
            <a:r>
              <a:rPr lang="fr-FR" i="1" dirty="0"/>
              <a:t>label1</a:t>
            </a:r>
            <a:r>
              <a:rPr lang="fr-FR" i="1" dirty="0" smtClean="0"/>
              <a:t>:</a:t>
            </a:r>
            <a:br>
              <a:rPr lang="fr-FR" i="1" dirty="0" smtClean="0"/>
            </a:br>
            <a:r>
              <a:rPr lang="fr-FR" dirty="0"/>
              <a:t>			</a:t>
            </a:r>
            <a:r>
              <a:rPr lang="fr-FR" i="1" dirty="0"/>
              <a:t>bloc de code à exécuter si n=label1</a:t>
            </a:r>
            <a:r>
              <a:rPr lang="fr-FR" i="1" dirty="0" smtClean="0"/>
              <a:t>;</a:t>
            </a:r>
            <a:br>
              <a:rPr lang="fr-FR" i="1" dirty="0" smtClean="0"/>
            </a:br>
            <a:r>
              <a:rPr lang="fr-FR" dirty="0"/>
              <a:t>			break</a:t>
            </a:r>
            <a:r>
              <a:rPr lang="fr-FR" dirty="0" smtClean="0"/>
              <a:t>;</a:t>
            </a:r>
            <a:br>
              <a:rPr lang="fr-FR" dirty="0" smtClean="0"/>
            </a:br>
            <a:r>
              <a:rPr lang="fr-FR" dirty="0"/>
              <a:t>		case </a:t>
            </a:r>
            <a:r>
              <a:rPr lang="fr-FR" i="1" dirty="0"/>
              <a:t>label2</a:t>
            </a:r>
            <a:r>
              <a:rPr lang="fr-FR" i="1" dirty="0" smtClean="0"/>
              <a:t>:</a:t>
            </a:r>
            <a:br>
              <a:rPr lang="fr-FR" i="1" dirty="0" smtClean="0"/>
            </a:br>
            <a:r>
              <a:rPr lang="fr-FR" dirty="0"/>
              <a:t>			</a:t>
            </a:r>
            <a:r>
              <a:rPr lang="fr-FR" i="1" dirty="0"/>
              <a:t>bloc de code à exécuter si n=label2</a:t>
            </a:r>
            <a:r>
              <a:rPr lang="fr-FR" i="1" dirty="0" smtClean="0"/>
              <a:t>;</a:t>
            </a:r>
            <a:br>
              <a:rPr lang="fr-FR" i="1" dirty="0" smtClean="0"/>
            </a:br>
            <a:r>
              <a:rPr lang="fr-FR" dirty="0"/>
              <a:t>			break</a:t>
            </a:r>
            <a:r>
              <a:rPr lang="fr-FR" dirty="0" smtClean="0"/>
              <a:t>;</a:t>
            </a:r>
            <a:br>
              <a:rPr lang="fr-FR" dirty="0" smtClean="0"/>
            </a:br>
            <a:r>
              <a:rPr lang="fr-FR" dirty="0" smtClean="0"/>
              <a:t>		...</a:t>
            </a:r>
            <a:br>
              <a:rPr lang="fr-FR" dirty="0" smtClean="0"/>
            </a:br>
            <a:r>
              <a:rPr lang="fr-FR" dirty="0"/>
              <a:t>		case </a:t>
            </a:r>
            <a:r>
              <a:rPr lang="fr-FR" i="1" dirty="0" err="1"/>
              <a:t>labelk</a:t>
            </a:r>
            <a:r>
              <a:rPr lang="fr-FR" i="1" dirty="0" smtClean="0"/>
              <a:t>:</a:t>
            </a:r>
            <a:br>
              <a:rPr lang="fr-FR" i="1" dirty="0" smtClean="0"/>
            </a:br>
            <a:r>
              <a:rPr lang="fr-FR" dirty="0"/>
              <a:t>			</a:t>
            </a:r>
            <a:r>
              <a:rPr lang="fr-FR" i="1" dirty="0"/>
              <a:t>bloc de code à exécuter si n=</a:t>
            </a:r>
            <a:r>
              <a:rPr lang="fr-FR" i="1" dirty="0" err="1"/>
              <a:t>labelk</a:t>
            </a:r>
            <a:r>
              <a:rPr lang="fr-FR" i="1" dirty="0" smtClean="0"/>
              <a:t>;</a:t>
            </a:r>
            <a:br>
              <a:rPr lang="fr-FR" i="1" dirty="0" smtClean="0"/>
            </a:br>
            <a:r>
              <a:rPr lang="fr-FR" dirty="0"/>
              <a:t>			break</a:t>
            </a:r>
            <a:r>
              <a:rPr lang="fr-FR" dirty="0" smtClean="0"/>
              <a:t>;</a:t>
            </a:r>
            <a:br>
              <a:rPr lang="fr-FR" dirty="0" smtClean="0"/>
            </a:br>
            <a:r>
              <a:rPr lang="fr-FR" dirty="0"/>
              <a:t>		default</a:t>
            </a:r>
            <a:r>
              <a:rPr lang="fr-FR" dirty="0" smtClean="0"/>
              <a:t>:</a:t>
            </a:r>
            <a:br>
              <a:rPr lang="fr-FR" dirty="0" smtClean="0"/>
            </a:br>
            <a:r>
              <a:rPr lang="fr-FR" dirty="0"/>
              <a:t>			</a:t>
            </a:r>
            <a:r>
              <a:rPr lang="fr-FR" i="1" dirty="0"/>
              <a:t>code à exécuter si n!=label1 et n!=label2 </a:t>
            </a:r>
            <a:r>
              <a:rPr lang="fr-FR" i="1" dirty="0" smtClean="0"/>
              <a:t>... et </a:t>
            </a:r>
            <a:r>
              <a:rPr lang="fr-FR" i="1" dirty="0"/>
              <a:t>n!=</a:t>
            </a:r>
            <a:r>
              <a:rPr lang="fr-FR" i="1" dirty="0" err="1"/>
              <a:t>labelk</a:t>
            </a:r>
            <a:r>
              <a:rPr lang="fr-FR" i="1" dirty="0" smtClean="0"/>
              <a:t>;</a:t>
            </a:r>
            <a:br>
              <a:rPr lang="fr-FR" i="1" dirty="0" smtClean="0"/>
            </a:br>
            <a:r>
              <a:rPr lang="fr-FR" dirty="0"/>
              <a:t>	}</a:t>
            </a:r>
            <a:r>
              <a:rPr lang="en-GB" dirty="0"/>
              <a:t> </a:t>
            </a:r>
            <a:r>
              <a:rPr lang="fr-FR" dirty="0"/>
              <a:t> </a:t>
            </a:r>
            <a:endParaRPr lang="en-GB"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45</a:t>
            </a:fld>
            <a:endParaRPr lang="fr-FR"/>
          </a:p>
        </p:txBody>
      </p:sp>
    </p:spTree>
    <p:extLst>
      <p:ext uri="{BB962C8B-B14F-4D97-AF65-F5344CB8AC3E}">
        <p14:creationId xmlns:p14="http://schemas.microsoft.com/office/powerpoint/2010/main" val="141262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a:t>
            </a:r>
            <a:r>
              <a:rPr lang="fr-FR" b="1" dirty="0" smtClean="0">
                <a:solidFill>
                  <a:schemeClr val="accent1"/>
                </a:solidFill>
              </a:rPr>
              <a:t>instructions </a:t>
            </a:r>
            <a:r>
              <a:rPr lang="fr-FR" b="1" dirty="0">
                <a:solidFill>
                  <a:schemeClr val="accent1"/>
                </a:solidFill>
              </a:rPr>
              <a:t>en PHP : </a:t>
            </a:r>
            <a:r>
              <a:rPr lang="fr-FR" b="1" dirty="0" err="1">
                <a:solidFill>
                  <a:schemeClr val="accent1"/>
                </a:solidFill>
              </a:rPr>
              <a:t>switch</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smtClean="0"/>
              <a:t>Exemple :</a:t>
            </a:r>
          </a:p>
          <a:p>
            <a:pPr marL="0" indent="0">
              <a:buNone/>
            </a:pPr>
            <a:r>
              <a:rPr lang="en-GB" dirty="0"/>
              <a:t>&lt;?</a:t>
            </a:r>
            <a:r>
              <a:rPr lang="en-GB" dirty="0" err="1" smtClean="0"/>
              <a:t>php</a:t>
            </a:r>
            <a:r>
              <a:rPr lang="en-GB" dirty="0"/>
              <a:t/>
            </a:r>
            <a:br>
              <a:rPr lang="en-GB" dirty="0"/>
            </a:br>
            <a:r>
              <a:rPr lang="en-GB" dirty="0"/>
              <a:t>			switch ($x) </a:t>
            </a:r>
            <a:r>
              <a:rPr lang="en-GB" dirty="0" smtClean="0"/>
              <a:t>{</a:t>
            </a:r>
            <a:br>
              <a:rPr lang="en-GB" dirty="0" smtClean="0"/>
            </a:br>
            <a:r>
              <a:rPr lang="en-GB" dirty="0"/>
              <a:t>				case 1</a:t>
            </a:r>
            <a:r>
              <a:rPr lang="en-GB" dirty="0" smtClean="0"/>
              <a:t>:</a:t>
            </a:r>
            <a:br>
              <a:rPr lang="en-GB" dirty="0" smtClean="0"/>
            </a:br>
            <a:r>
              <a:rPr lang="en-GB" dirty="0"/>
              <a:t>				   echo "Le </a:t>
            </a:r>
            <a:r>
              <a:rPr lang="en-GB" dirty="0" err="1"/>
              <a:t>chiffre</a:t>
            </a:r>
            <a:r>
              <a:rPr lang="en-GB" dirty="0"/>
              <a:t> 1"</a:t>
            </a:r>
            <a:r>
              <a:rPr lang="en-GB" dirty="0" smtClean="0"/>
              <a:t>;</a:t>
            </a:r>
            <a:br>
              <a:rPr lang="en-GB" dirty="0" smtClean="0"/>
            </a:br>
            <a:r>
              <a:rPr lang="en-GB" dirty="0"/>
              <a:t>				break</a:t>
            </a:r>
            <a:r>
              <a:rPr lang="en-GB" dirty="0" smtClean="0"/>
              <a:t>;</a:t>
            </a:r>
            <a:br>
              <a:rPr lang="en-GB" dirty="0" smtClean="0"/>
            </a:br>
            <a:r>
              <a:rPr lang="en-GB" dirty="0"/>
              <a:t>				case 2</a:t>
            </a:r>
            <a:r>
              <a:rPr lang="en-GB" dirty="0" smtClean="0"/>
              <a:t>:</a:t>
            </a:r>
            <a:br>
              <a:rPr lang="en-GB" dirty="0" smtClean="0"/>
            </a:br>
            <a:r>
              <a:rPr lang="en-GB" dirty="0"/>
              <a:t>				   </a:t>
            </a:r>
            <a:r>
              <a:rPr lang="fr-FR" dirty="0" err="1"/>
              <a:t>echo</a:t>
            </a:r>
            <a:r>
              <a:rPr lang="fr-FR" dirty="0"/>
              <a:t> " Le chiffre 2"</a:t>
            </a:r>
            <a:r>
              <a:rPr lang="fr-FR" dirty="0" smtClean="0"/>
              <a:t>;</a:t>
            </a:r>
            <a:br>
              <a:rPr lang="fr-FR" dirty="0" smtClean="0"/>
            </a:br>
            <a:r>
              <a:rPr lang="fr-FR" dirty="0"/>
              <a:t>				break</a:t>
            </a:r>
            <a:r>
              <a:rPr lang="fr-FR" dirty="0" smtClean="0"/>
              <a:t>;</a:t>
            </a:r>
            <a:br>
              <a:rPr lang="fr-FR" dirty="0" smtClean="0"/>
            </a:br>
            <a:r>
              <a:rPr lang="fr-FR" dirty="0"/>
              <a:t> 				case 3</a:t>
            </a:r>
            <a:r>
              <a:rPr lang="fr-FR" dirty="0" smtClean="0"/>
              <a:t>:</a:t>
            </a:r>
            <a:br>
              <a:rPr lang="fr-FR" dirty="0" smtClean="0"/>
            </a:br>
            <a:r>
              <a:rPr lang="fr-FR" dirty="0"/>
              <a:t>				   </a:t>
            </a:r>
            <a:r>
              <a:rPr lang="fr-FR" dirty="0" err="1"/>
              <a:t>echo</a:t>
            </a:r>
            <a:r>
              <a:rPr lang="fr-FR" dirty="0"/>
              <a:t> " Le chiffre 3"</a:t>
            </a:r>
            <a:r>
              <a:rPr lang="fr-FR" dirty="0" smtClean="0"/>
              <a:t>;</a:t>
            </a:r>
            <a:br>
              <a:rPr lang="fr-FR" dirty="0" smtClean="0"/>
            </a:br>
            <a:r>
              <a:rPr lang="fr-FR" dirty="0"/>
              <a:t>				break</a:t>
            </a:r>
            <a:r>
              <a:rPr lang="fr-FR" dirty="0" smtClean="0"/>
              <a:t>;</a:t>
            </a:r>
            <a:br>
              <a:rPr lang="fr-FR" dirty="0" smtClean="0"/>
            </a:br>
            <a:r>
              <a:rPr lang="fr-FR" dirty="0"/>
              <a:t>				default</a:t>
            </a:r>
            <a:r>
              <a:rPr lang="fr-FR" dirty="0" smtClean="0"/>
              <a:t>:</a:t>
            </a:r>
            <a:br>
              <a:rPr lang="fr-FR" dirty="0" smtClean="0"/>
            </a:br>
            <a:r>
              <a:rPr lang="fr-FR" dirty="0"/>
              <a:t>				   </a:t>
            </a:r>
            <a:r>
              <a:rPr lang="fr-FR" dirty="0" err="1"/>
              <a:t>echo</a:t>
            </a:r>
            <a:r>
              <a:rPr lang="fr-FR" dirty="0"/>
              <a:t> "Le chiffre n’est pas entre 1 et 3"</a:t>
            </a:r>
            <a:r>
              <a:rPr lang="fr-FR" dirty="0" smtClean="0"/>
              <a:t>;</a:t>
            </a:r>
            <a:br>
              <a:rPr lang="fr-FR" dirty="0" smtClean="0"/>
            </a:br>
            <a:r>
              <a:rPr lang="fr-FR" dirty="0"/>
              <a:t>				break</a:t>
            </a:r>
            <a:r>
              <a:rPr lang="fr-FR" dirty="0" smtClean="0"/>
              <a:t>;</a:t>
            </a:r>
            <a:br>
              <a:rPr lang="fr-FR" dirty="0" smtClean="0"/>
            </a:br>
            <a:r>
              <a:rPr lang="fr-FR" dirty="0"/>
              <a:t> 			</a:t>
            </a:r>
            <a:r>
              <a:rPr lang="fr-FR" dirty="0" smtClean="0"/>
              <a:t>}</a:t>
            </a:r>
            <a:br>
              <a:rPr lang="fr-FR" dirty="0" smtClean="0"/>
            </a:br>
            <a:r>
              <a:rPr lang="fr-FR" dirty="0" smtClean="0"/>
              <a:t>?</a:t>
            </a:r>
            <a:r>
              <a:rPr lang="fr-FR" dirty="0"/>
              <a:t>&gt;</a:t>
            </a:r>
            <a:r>
              <a:rPr lang="en-GB"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46</a:t>
            </a:fld>
            <a:endParaRPr lang="fr-FR"/>
          </a:p>
        </p:txBody>
      </p:sp>
    </p:spTree>
    <p:extLst>
      <p:ext uri="{BB962C8B-B14F-4D97-AF65-F5344CB8AC3E}">
        <p14:creationId xmlns:p14="http://schemas.microsoft.com/office/powerpoint/2010/main" val="496741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 de boucle en PHP :</a:t>
            </a:r>
            <a:br>
              <a:rPr lang="fr-FR" b="1" dirty="0">
                <a:solidFill>
                  <a:schemeClr val="accent1"/>
                </a:solidFill>
              </a:rPr>
            </a:br>
            <a:r>
              <a:rPr lang="fr-FR" b="1" dirty="0" err="1" smtClean="0">
                <a:solidFill>
                  <a:schemeClr val="accent1"/>
                </a:solidFill>
              </a:rPr>
              <a:t>while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R</a:t>
            </a:r>
            <a:r>
              <a:rPr lang="fr-FR" dirty="0" smtClean="0"/>
              <a:t>épète l’exécution </a:t>
            </a:r>
            <a:r>
              <a:rPr lang="fr-FR" dirty="0"/>
              <a:t>d’un bloc d’instructions tant qu’une condition spécifique est vraie. </a:t>
            </a:r>
            <a:endParaRPr lang="fr-FR" dirty="0" smtClean="0"/>
          </a:p>
          <a:p>
            <a:r>
              <a:rPr lang="fr-FR" dirty="0" smtClean="0"/>
              <a:t>Sa </a:t>
            </a:r>
            <a:r>
              <a:rPr lang="fr-FR" dirty="0"/>
              <a:t>syntaxe est la suivante </a:t>
            </a:r>
            <a:r>
              <a:rPr lang="fr-FR" dirty="0" smtClean="0"/>
              <a:t>:</a:t>
            </a:r>
            <a:br>
              <a:rPr lang="fr-FR" dirty="0" smtClean="0"/>
            </a:br>
            <a:r>
              <a:rPr lang="en-GB" dirty="0"/>
              <a:t/>
            </a:r>
            <a:br>
              <a:rPr lang="en-GB" dirty="0"/>
            </a:br>
            <a:r>
              <a:rPr lang="fr-FR" dirty="0" err="1" smtClean="0"/>
              <a:t>while</a:t>
            </a:r>
            <a:r>
              <a:rPr lang="fr-FR" dirty="0" smtClean="0"/>
              <a:t> </a:t>
            </a:r>
            <a:r>
              <a:rPr lang="fr-FR" dirty="0"/>
              <a:t>(</a:t>
            </a:r>
            <a:r>
              <a:rPr lang="fr-FR" i="1" dirty="0" smtClean="0"/>
              <a:t>conditions</a:t>
            </a:r>
            <a:r>
              <a:rPr lang="fr-FR" dirty="0" smtClean="0"/>
              <a:t>){</a:t>
            </a:r>
            <a:br>
              <a:rPr lang="fr-FR" dirty="0" smtClean="0"/>
            </a:br>
            <a:r>
              <a:rPr lang="fr-FR" i="1" dirty="0"/>
              <a:t>		code à exécuter</a:t>
            </a:r>
            <a:r>
              <a:rPr lang="fr-FR" dirty="0"/>
              <a:t>;	</a:t>
            </a:r>
            <a:r>
              <a:rPr lang="fr-FR" dirty="0" smtClean="0"/>
              <a:t/>
            </a:r>
            <a:br>
              <a:rPr lang="fr-FR" dirty="0" smtClean="0"/>
            </a:br>
            <a:r>
              <a:rPr lang="fr-FR" dirty="0" smtClean="0"/>
              <a:t>}</a:t>
            </a:r>
            <a:r>
              <a:rPr lang="en-GB" dirty="0" smtClean="0"/>
              <a:t> </a:t>
            </a:r>
          </a:p>
          <a:p>
            <a:r>
              <a:rPr lang="en-GB" dirty="0" err="1" smtClean="0"/>
              <a:t>Exemple</a:t>
            </a:r>
            <a:r>
              <a:rPr lang="en-GB" dirty="0" smtClean="0"/>
              <a:t> : </a:t>
            </a:r>
            <a:br>
              <a:rPr lang="en-GB" dirty="0" smtClean="0"/>
            </a:br>
            <a:r>
              <a:rPr lang="en-GB" dirty="0" smtClean="0"/>
              <a:t/>
            </a:r>
            <a:br>
              <a:rPr lang="en-GB" dirty="0" smtClean="0"/>
            </a:br>
            <a:r>
              <a:rPr lang="en-GB" dirty="0"/>
              <a:t>&lt;?</a:t>
            </a:r>
            <a:r>
              <a:rPr lang="en-GB" dirty="0" err="1" smtClean="0"/>
              <a:t>php</a:t>
            </a:r>
            <a:r>
              <a:rPr lang="en-GB" dirty="0" smtClean="0"/>
              <a:t/>
            </a:r>
            <a:br>
              <a:rPr lang="en-GB" dirty="0" smtClean="0"/>
            </a:br>
            <a:r>
              <a:rPr lang="en-GB" dirty="0"/>
              <a:t>		$</a:t>
            </a:r>
            <a:r>
              <a:rPr lang="en-GB" dirty="0" err="1"/>
              <a:t>i</a:t>
            </a:r>
            <a:r>
              <a:rPr lang="en-GB" dirty="0"/>
              <a:t>=1</a:t>
            </a:r>
            <a:r>
              <a:rPr lang="en-GB" dirty="0" smtClean="0"/>
              <a:t>;</a:t>
            </a:r>
            <a:br>
              <a:rPr lang="en-GB" dirty="0" smtClean="0"/>
            </a:br>
            <a:r>
              <a:rPr lang="en-GB" dirty="0"/>
              <a:t>		while($</a:t>
            </a:r>
            <a:r>
              <a:rPr lang="en-GB" dirty="0" err="1"/>
              <a:t>i</a:t>
            </a:r>
            <a:r>
              <a:rPr lang="en-GB" dirty="0"/>
              <a:t>&lt;=5) </a:t>
            </a:r>
            <a:r>
              <a:rPr lang="en-GB" dirty="0" smtClean="0"/>
              <a:t>{</a:t>
            </a:r>
            <a:br>
              <a:rPr lang="en-GB" dirty="0" smtClean="0"/>
            </a:br>
            <a:r>
              <a:rPr lang="en-GB" dirty="0"/>
              <a:t>			</a:t>
            </a:r>
            <a:r>
              <a:rPr lang="fr-FR" dirty="0" err="1"/>
              <a:t>echo</a:t>
            </a:r>
            <a:r>
              <a:rPr lang="fr-FR" dirty="0"/>
              <a:t> "Le nombre est " . $i . "&lt;</a:t>
            </a:r>
            <a:r>
              <a:rPr lang="fr-FR" dirty="0" err="1"/>
              <a:t>br</a:t>
            </a:r>
            <a:r>
              <a:rPr lang="fr-FR" dirty="0"/>
              <a:t> /&gt;"</a:t>
            </a:r>
            <a:r>
              <a:rPr lang="fr-FR" dirty="0" smtClean="0"/>
              <a:t>;</a:t>
            </a:r>
            <a:br>
              <a:rPr lang="fr-FR" dirty="0" smtClean="0"/>
            </a:br>
            <a:r>
              <a:rPr lang="fr-FR" dirty="0"/>
              <a:t>			$i++</a:t>
            </a:r>
            <a:r>
              <a:rPr lang="fr-FR" dirty="0" smtClean="0"/>
              <a:t>;</a:t>
            </a:r>
            <a:br>
              <a:rPr lang="fr-FR" dirty="0" smtClean="0"/>
            </a:br>
            <a:r>
              <a:rPr lang="fr-FR" dirty="0"/>
              <a:t>		</a:t>
            </a:r>
            <a:r>
              <a:rPr lang="fr-FR" dirty="0" smtClean="0"/>
              <a:t>}</a:t>
            </a:r>
            <a:br>
              <a:rPr lang="fr-FR" dirty="0" smtClean="0"/>
            </a:br>
            <a:r>
              <a:rPr lang="fr-FR" dirty="0"/>
              <a:t>	?&gt;</a:t>
            </a:r>
            <a:r>
              <a:rPr lang="en-GB" dirty="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47</a:t>
            </a:fld>
            <a:endParaRPr lang="fr-FR"/>
          </a:p>
        </p:txBody>
      </p:sp>
    </p:spTree>
    <p:extLst>
      <p:ext uri="{BB962C8B-B14F-4D97-AF65-F5344CB8AC3E}">
        <p14:creationId xmlns:p14="http://schemas.microsoft.com/office/powerpoint/2010/main" val="160033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 </a:t>
            </a:r>
            <a:r>
              <a:rPr lang="fr-FR" b="1" dirty="0" smtClean="0">
                <a:solidFill>
                  <a:schemeClr val="accent1"/>
                </a:solidFill>
              </a:rPr>
              <a:t>de boucle en PHP :</a:t>
            </a:r>
            <a:br>
              <a:rPr lang="fr-FR" b="1" dirty="0" smtClean="0">
                <a:solidFill>
                  <a:schemeClr val="accent1"/>
                </a:solidFill>
              </a:rPr>
            </a:br>
            <a:r>
              <a:rPr lang="fr-FR" b="1" dirty="0" smtClean="0">
                <a:solidFill>
                  <a:schemeClr val="accent1"/>
                </a:solidFill>
              </a:rPr>
              <a:t>do ... </a:t>
            </a:r>
            <a:r>
              <a:rPr lang="fr-FR" b="1" dirty="0" err="1" smtClean="0">
                <a:solidFill>
                  <a:schemeClr val="accent1"/>
                </a:solidFill>
              </a:rPr>
              <a:t>while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E</a:t>
            </a:r>
            <a:r>
              <a:rPr lang="fr-FR" dirty="0" smtClean="0"/>
              <a:t>xécute </a:t>
            </a:r>
            <a:r>
              <a:rPr lang="fr-FR" dirty="0"/>
              <a:t>toujours une première fois un bloc </a:t>
            </a:r>
            <a:r>
              <a:rPr lang="fr-FR" dirty="0" smtClean="0"/>
              <a:t>d’instructions</a:t>
            </a:r>
            <a:r>
              <a:rPr lang="en-GB" dirty="0" smtClean="0"/>
              <a:t>.</a:t>
            </a:r>
          </a:p>
          <a:p>
            <a:r>
              <a:rPr lang="fr-FR" dirty="0"/>
              <a:t>V</a:t>
            </a:r>
            <a:r>
              <a:rPr lang="fr-FR" dirty="0" smtClean="0"/>
              <a:t>érifie </a:t>
            </a:r>
            <a:r>
              <a:rPr lang="fr-FR" dirty="0"/>
              <a:t>la condition et répète le bloc d’instructions tant que la condition est </a:t>
            </a:r>
            <a:r>
              <a:rPr lang="fr-FR" dirty="0" smtClean="0"/>
              <a:t>vraie.</a:t>
            </a:r>
          </a:p>
          <a:p>
            <a:r>
              <a:rPr lang="en-GB" dirty="0" smtClean="0"/>
              <a:t>Sa </a:t>
            </a:r>
            <a:r>
              <a:rPr lang="en-GB" dirty="0" err="1" smtClean="0"/>
              <a:t>syntaxe</a:t>
            </a:r>
            <a:r>
              <a:rPr lang="en-GB" dirty="0" smtClean="0"/>
              <a:t> </a:t>
            </a:r>
            <a:r>
              <a:rPr lang="en-GB" dirty="0" err="1" smtClean="0"/>
              <a:t>est</a:t>
            </a:r>
            <a:r>
              <a:rPr lang="en-GB" dirty="0" smtClean="0"/>
              <a:t> la </a:t>
            </a:r>
            <a:r>
              <a:rPr lang="en-GB" dirty="0" err="1" smtClean="0"/>
              <a:t>suivante</a:t>
            </a:r>
            <a:r>
              <a:rPr lang="en-GB" dirty="0" smtClean="0"/>
              <a:t> : </a:t>
            </a:r>
            <a:br>
              <a:rPr lang="en-GB" dirty="0" smtClean="0"/>
            </a:br>
            <a:r>
              <a:rPr lang="en-GB" dirty="0" smtClean="0"/>
              <a:t/>
            </a:r>
            <a:br>
              <a:rPr lang="en-GB" dirty="0" smtClean="0"/>
            </a:br>
            <a:r>
              <a:rPr lang="fr-FR" dirty="0" smtClean="0"/>
              <a:t>do {</a:t>
            </a:r>
            <a:r>
              <a:rPr lang="fr-FR" i="1" dirty="0"/>
              <a:t/>
            </a:r>
            <a:br>
              <a:rPr lang="fr-FR" i="1" dirty="0"/>
            </a:br>
            <a:r>
              <a:rPr lang="fr-FR" i="1" dirty="0" smtClean="0"/>
              <a:t>	</a:t>
            </a:r>
            <a:r>
              <a:rPr lang="fr-FR" i="1" dirty="0"/>
              <a:t>	</a:t>
            </a:r>
            <a:r>
              <a:rPr lang="fr-FR" dirty="0"/>
              <a:t>code à exécuter</a:t>
            </a:r>
            <a:r>
              <a:rPr lang="fr-FR" i="1" dirty="0" smtClean="0"/>
              <a:t>;</a:t>
            </a:r>
            <a:br>
              <a:rPr lang="fr-FR" i="1" dirty="0" smtClean="0"/>
            </a:br>
            <a:r>
              <a:rPr lang="fr-FR" i="1" dirty="0" smtClean="0"/>
              <a:t>	</a:t>
            </a:r>
            <a:r>
              <a:rPr lang="fr-FR" dirty="0" smtClean="0"/>
              <a:t>} </a:t>
            </a:r>
            <a:r>
              <a:rPr lang="fr-FR" dirty="0" err="1"/>
              <a:t>while</a:t>
            </a:r>
            <a:r>
              <a:rPr lang="fr-FR" dirty="0"/>
              <a:t> (</a:t>
            </a:r>
            <a:r>
              <a:rPr lang="fr-FR" i="1" dirty="0" smtClean="0"/>
              <a:t>conditions</a:t>
            </a:r>
            <a:r>
              <a:rPr lang="fr-FR" dirty="0" smtClean="0"/>
              <a:t>)</a:t>
            </a:r>
            <a:r>
              <a:rPr lang="fr-FR" dirty="0"/>
              <a:t>;</a:t>
            </a:r>
            <a:r>
              <a:rPr lang="en-GB" dirty="0"/>
              <a:t> </a:t>
            </a:r>
            <a:r>
              <a:rPr lang="fr-FR" dirty="0"/>
              <a:t> </a:t>
            </a:r>
            <a:endParaRPr lang="fr-FR" dirty="0" smtClean="0"/>
          </a:p>
          <a:p>
            <a:r>
              <a:rPr lang="fr-FR" dirty="0"/>
              <a:t> </a:t>
            </a:r>
            <a:r>
              <a:rPr lang="fr-FR" dirty="0" smtClean="0"/>
              <a:t>Exemple :</a:t>
            </a:r>
            <a:br>
              <a:rPr lang="fr-FR" dirty="0" smtClean="0"/>
            </a:br>
            <a:r>
              <a:rPr lang="fr-FR" dirty="0" smtClean="0"/>
              <a:t> </a:t>
            </a:r>
            <a:br>
              <a:rPr lang="fr-FR" dirty="0" smtClean="0"/>
            </a:br>
            <a:r>
              <a:rPr lang="en-GB" dirty="0"/>
              <a:t>&lt;?</a:t>
            </a:r>
            <a:r>
              <a:rPr lang="en-GB" dirty="0" err="1" smtClean="0"/>
              <a:t>php</a:t>
            </a:r>
            <a:r>
              <a:rPr lang="en-GB" dirty="0" smtClean="0"/>
              <a:t/>
            </a:r>
            <a:br>
              <a:rPr lang="en-GB" dirty="0" smtClean="0"/>
            </a:br>
            <a:r>
              <a:rPr lang="en-GB" dirty="0"/>
              <a:t>		$</a:t>
            </a:r>
            <a:r>
              <a:rPr lang="en-GB" dirty="0" err="1"/>
              <a:t>i</a:t>
            </a:r>
            <a:r>
              <a:rPr lang="en-GB" dirty="0"/>
              <a:t>=1</a:t>
            </a:r>
            <a:r>
              <a:rPr lang="en-GB" dirty="0" smtClean="0"/>
              <a:t>;</a:t>
            </a:r>
            <a:br>
              <a:rPr lang="en-GB" dirty="0" smtClean="0"/>
            </a:br>
            <a:r>
              <a:rPr lang="en-GB" dirty="0"/>
              <a:t>		do </a:t>
            </a:r>
            <a:r>
              <a:rPr lang="en-GB" dirty="0" smtClean="0"/>
              <a:t>{</a:t>
            </a:r>
            <a:br>
              <a:rPr lang="en-GB" dirty="0" smtClean="0"/>
            </a:br>
            <a:r>
              <a:rPr lang="en-GB" dirty="0"/>
              <a:t>			</a:t>
            </a:r>
            <a:r>
              <a:rPr lang="fr-FR" dirty="0"/>
              <a:t>$i++</a:t>
            </a:r>
            <a:r>
              <a:rPr lang="fr-FR" dirty="0" smtClean="0"/>
              <a:t>;</a:t>
            </a:r>
            <a:br>
              <a:rPr lang="fr-FR" dirty="0" smtClean="0"/>
            </a:br>
            <a:r>
              <a:rPr lang="fr-FR" dirty="0"/>
              <a:t>			</a:t>
            </a:r>
            <a:r>
              <a:rPr lang="fr-FR" dirty="0" err="1"/>
              <a:t>echo</a:t>
            </a:r>
            <a:r>
              <a:rPr lang="fr-FR" dirty="0"/>
              <a:t> "Le nombre est " . </a:t>
            </a:r>
            <a:r>
              <a:rPr lang="en-GB" dirty="0"/>
              <a:t>$</a:t>
            </a:r>
            <a:r>
              <a:rPr lang="en-GB" dirty="0" err="1"/>
              <a:t>i</a:t>
            </a:r>
            <a:r>
              <a:rPr lang="en-GB" dirty="0"/>
              <a:t> . "&lt;</a:t>
            </a:r>
            <a:r>
              <a:rPr lang="en-GB" dirty="0" err="1"/>
              <a:t>br</a:t>
            </a:r>
            <a:r>
              <a:rPr lang="en-GB" dirty="0"/>
              <a:t> /&gt;"</a:t>
            </a:r>
            <a:r>
              <a:rPr lang="en-GB" dirty="0" smtClean="0"/>
              <a:t>;</a:t>
            </a:r>
            <a:br>
              <a:rPr lang="en-GB" dirty="0" smtClean="0"/>
            </a:br>
            <a:r>
              <a:rPr lang="en-GB" dirty="0"/>
              <a:t>		} while ($</a:t>
            </a:r>
            <a:r>
              <a:rPr lang="en-GB" dirty="0" err="1"/>
              <a:t>i</a:t>
            </a:r>
            <a:r>
              <a:rPr lang="en-GB" dirty="0"/>
              <a:t>&lt;=5)</a:t>
            </a:r>
            <a:r>
              <a:rPr lang="en-GB" dirty="0" smtClean="0"/>
              <a:t>;</a:t>
            </a:r>
            <a:br>
              <a:rPr lang="en-GB" dirty="0" smtClean="0"/>
            </a:br>
            <a:r>
              <a:rPr lang="en-GB" dirty="0"/>
              <a:t>	?&gt;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48</a:t>
            </a:fld>
            <a:endParaRPr lang="fr-FR"/>
          </a:p>
        </p:txBody>
      </p:sp>
    </p:spTree>
    <p:extLst>
      <p:ext uri="{BB962C8B-B14F-4D97-AF65-F5344CB8AC3E}">
        <p14:creationId xmlns:p14="http://schemas.microsoft.com/office/powerpoint/2010/main" val="2618906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 de boucle en PHP </a:t>
            </a:r>
            <a:r>
              <a:rPr lang="fr-FR" b="1" dirty="0" smtClean="0">
                <a:solidFill>
                  <a:schemeClr val="accent1"/>
                </a:solidFill>
              </a:rPr>
              <a:t>:</a:t>
            </a:r>
            <a:br>
              <a:rPr lang="fr-FR" b="1" dirty="0" smtClean="0">
                <a:solidFill>
                  <a:schemeClr val="accent1"/>
                </a:solidFill>
              </a:rPr>
            </a:br>
            <a:r>
              <a:rPr lang="fr-FR" b="1" dirty="0" smtClean="0">
                <a:solidFill>
                  <a:schemeClr val="accent1"/>
                </a:solidFill>
              </a:rPr>
              <a:t>La boucle for</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Répète un bloc d’instructions un certain nombre de fois.</a:t>
            </a:r>
          </a:p>
          <a:p>
            <a:r>
              <a:rPr lang="fr-FR" dirty="0" smtClean="0"/>
              <a:t>Sa syntaxe est la suivante : </a:t>
            </a:r>
            <a:br>
              <a:rPr lang="fr-FR" dirty="0" smtClean="0"/>
            </a:br>
            <a:r>
              <a:rPr lang="fr-FR" dirty="0" smtClean="0"/>
              <a:t>		for </a:t>
            </a:r>
            <a:r>
              <a:rPr lang="fr-FR" dirty="0"/>
              <a:t>(</a:t>
            </a:r>
            <a:r>
              <a:rPr lang="fr-FR" dirty="0" err="1"/>
              <a:t>init</a:t>
            </a:r>
            <a:r>
              <a:rPr lang="fr-FR" dirty="0"/>
              <a:t>; condition; incrément) </a:t>
            </a:r>
            <a:r>
              <a:rPr lang="fr-FR" dirty="0" smtClean="0"/>
              <a:t>{</a:t>
            </a:r>
            <a:r>
              <a:rPr lang="en-GB" dirty="0"/>
              <a:t/>
            </a:r>
            <a:br>
              <a:rPr lang="en-GB" dirty="0"/>
            </a:br>
            <a:r>
              <a:rPr lang="en-GB" dirty="0" smtClean="0"/>
              <a:t>			</a:t>
            </a:r>
            <a:r>
              <a:rPr lang="fr-FR" dirty="0" smtClean="0"/>
              <a:t>code </a:t>
            </a:r>
            <a:r>
              <a:rPr lang="fr-FR" dirty="0"/>
              <a:t>à exécuter</a:t>
            </a:r>
            <a:r>
              <a:rPr lang="fr-FR" dirty="0" smtClean="0"/>
              <a:t>;</a:t>
            </a:r>
            <a:r>
              <a:rPr lang="en-GB" dirty="0"/>
              <a:t/>
            </a:r>
            <a:br>
              <a:rPr lang="en-GB" dirty="0"/>
            </a:br>
            <a:r>
              <a:rPr lang="en-GB" dirty="0" smtClean="0"/>
              <a:t>		} </a:t>
            </a:r>
          </a:p>
          <a:p>
            <a:pPr lvl="0"/>
            <a:r>
              <a:rPr lang="fr-FR" b="1" dirty="0" err="1"/>
              <a:t>init</a:t>
            </a:r>
            <a:r>
              <a:rPr lang="fr-FR" dirty="0"/>
              <a:t> : </a:t>
            </a:r>
            <a:r>
              <a:rPr lang="fr-FR" dirty="0" smtClean="0"/>
              <a:t>permet </a:t>
            </a:r>
            <a:r>
              <a:rPr lang="fr-FR" dirty="0"/>
              <a:t>d’initialiser un </a:t>
            </a:r>
            <a:r>
              <a:rPr lang="fr-FR" dirty="0" smtClean="0"/>
              <a:t>compteur</a:t>
            </a:r>
            <a:r>
              <a:rPr lang="fr-FR" dirty="0"/>
              <a:t>, mais </a:t>
            </a:r>
            <a:r>
              <a:rPr lang="fr-FR" dirty="0" err="1"/>
              <a:t>init</a:t>
            </a:r>
            <a:r>
              <a:rPr lang="fr-FR" dirty="0"/>
              <a:t> peut être aussi du code qui sera exécuté qu’une seule fois en début de boucle.</a:t>
            </a:r>
            <a:endParaRPr lang="en-GB" dirty="0"/>
          </a:p>
          <a:p>
            <a:pPr lvl="0"/>
            <a:r>
              <a:rPr lang="fr-FR" b="1" dirty="0"/>
              <a:t>condition</a:t>
            </a:r>
            <a:r>
              <a:rPr lang="fr-FR" dirty="0"/>
              <a:t> : </a:t>
            </a:r>
            <a:r>
              <a:rPr lang="fr-FR" dirty="0" smtClean="0"/>
              <a:t>évaluée </a:t>
            </a:r>
            <a:r>
              <a:rPr lang="fr-FR" dirty="0"/>
              <a:t>à chaque itération, si l’évaluation renvoie TRUE, la boucle est réitérée, sinon elle est stoppée.</a:t>
            </a:r>
            <a:endParaRPr lang="en-GB" dirty="0"/>
          </a:p>
          <a:p>
            <a:pPr lvl="0"/>
            <a:r>
              <a:rPr lang="fr-FR" b="1" dirty="0"/>
              <a:t>incrément</a:t>
            </a:r>
            <a:r>
              <a:rPr lang="fr-FR" dirty="0"/>
              <a:t> : </a:t>
            </a:r>
            <a:r>
              <a:rPr lang="fr-FR" dirty="0" smtClean="0"/>
              <a:t>incrémente le </a:t>
            </a:r>
            <a:r>
              <a:rPr lang="fr-FR" dirty="0"/>
              <a:t>compteur </a:t>
            </a:r>
            <a:r>
              <a:rPr lang="fr-FR" dirty="0" smtClean="0"/>
              <a:t>de boucle; il peut aussi être </a:t>
            </a:r>
            <a:r>
              <a:rPr lang="fr-FR" dirty="0"/>
              <a:t>une instruction qui sera exécutée en fin de boucle.</a:t>
            </a: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49</a:t>
            </a:fld>
            <a:endParaRPr lang="fr-FR"/>
          </a:p>
        </p:txBody>
      </p:sp>
    </p:spTree>
    <p:extLst>
      <p:ext uri="{BB962C8B-B14F-4D97-AF65-F5344CB8AC3E}">
        <p14:creationId xmlns:p14="http://schemas.microsoft.com/office/powerpoint/2010/main" val="179138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Introduction au PHP</a:t>
            </a:r>
            <a:endParaRPr lang="fr-FR" b="1" dirty="0">
              <a:solidFill>
                <a:schemeClr val="accent1"/>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endParaRPr lang="fr-FR" sz="3100" b="1" dirty="0" smtClean="0"/>
          </a:p>
          <a:p>
            <a:pPr marL="0" indent="0">
              <a:buNone/>
            </a:pPr>
            <a:r>
              <a:rPr lang="fr-FR" b="1" dirty="0" smtClean="0">
                <a:solidFill>
                  <a:schemeClr val="tx2"/>
                </a:solidFill>
              </a:rPr>
              <a:t>Qu’est-ce-que PHP ?</a:t>
            </a:r>
          </a:p>
          <a:p>
            <a:pPr lvl="0"/>
            <a:r>
              <a:rPr lang="fr-FR" dirty="0" smtClean="0"/>
              <a:t>PHP</a:t>
            </a:r>
            <a:r>
              <a:rPr lang="fr-FR" dirty="0"/>
              <a:t> : </a:t>
            </a:r>
            <a:r>
              <a:rPr lang="fr-FR" dirty="0" err="1"/>
              <a:t>Hypertext</a:t>
            </a:r>
            <a:r>
              <a:rPr lang="fr-FR" dirty="0"/>
              <a:t> </a:t>
            </a:r>
            <a:r>
              <a:rPr lang="fr-FR" dirty="0" err="1" smtClean="0"/>
              <a:t>Preprocessor</a:t>
            </a:r>
            <a:r>
              <a:rPr lang="fr-FR" dirty="0" smtClean="0"/>
              <a:t>.</a:t>
            </a:r>
            <a:endParaRPr lang="en-GB" dirty="0" smtClean="0"/>
          </a:p>
          <a:p>
            <a:pPr lvl="0"/>
            <a:r>
              <a:rPr lang="fr-FR" dirty="0"/>
              <a:t>S</a:t>
            </a:r>
            <a:r>
              <a:rPr lang="fr-FR" dirty="0" smtClean="0"/>
              <a:t>cript </a:t>
            </a:r>
            <a:r>
              <a:rPr lang="fr-FR" dirty="0"/>
              <a:t>exécuté sur le serveur comme ASP (Active Server Pages développé par Microsoft).</a:t>
            </a:r>
            <a:endParaRPr lang="en-GB" dirty="0"/>
          </a:p>
          <a:p>
            <a:pPr lvl="0"/>
            <a:r>
              <a:rPr lang="fr-FR" dirty="0"/>
              <a:t>PHP supporte un grand nombre de bases de données (MySQL, </a:t>
            </a:r>
            <a:r>
              <a:rPr lang="fr-FR" dirty="0" err="1"/>
              <a:t>Informix</a:t>
            </a:r>
            <a:r>
              <a:rPr lang="fr-FR" dirty="0"/>
              <a:t>, Oracle, Sybase, Solid, </a:t>
            </a:r>
            <a:r>
              <a:rPr lang="fr-FR" dirty="0" err="1"/>
              <a:t>PostgreSQL</a:t>
            </a:r>
            <a:r>
              <a:rPr lang="fr-FR" dirty="0"/>
              <a:t>… ).</a:t>
            </a:r>
            <a:endParaRPr lang="en-GB" dirty="0"/>
          </a:p>
          <a:p>
            <a:pPr lvl="0"/>
            <a:r>
              <a:rPr lang="fr-FR" dirty="0"/>
              <a:t>PHP est un software libre d’utilisation.</a:t>
            </a:r>
            <a:endParaRPr lang="en-GB" dirty="0"/>
          </a:p>
          <a:p>
            <a:r>
              <a:rPr lang="fr-FR" dirty="0"/>
              <a:t>PHP peut être téléchargé et utilisé </a:t>
            </a:r>
            <a:r>
              <a:rPr lang="fr-FR" dirty="0" smtClean="0"/>
              <a:t>librement.</a:t>
            </a:r>
            <a:endParaRPr lang="fr-FR" dirty="0"/>
          </a:p>
          <a:p>
            <a:r>
              <a:rPr lang="fr-FR" dirty="0"/>
              <a:t>S</a:t>
            </a:r>
            <a:r>
              <a:rPr lang="fr-FR" dirty="0" smtClean="0"/>
              <a:t>ite </a:t>
            </a:r>
            <a:r>
              <a:rPr lang="fr-FR" dirty="0"/>
              <a:t>officiel de </a:t>
            </a:r>
            <a:r>
              <a:rPr lang="fr-FR" dirty="0" err="1"/>
              <a:t>php</a:t>
            </a:r>
            <a:r>
              <a:rPr lang="fr-FR" dirty="0"/>
              <a:t> : </a:t>
            </a:r>
            <a:r>
              <a:rPr lang="fr-FR" u="sng" dirty="0"/>
              <a:t>http://</a:t>
            </a:r>
            <a:r>
              <a:rPr lang="fr-FR" u="sng" dirty="0" err="1" smtClean="0"/>
              <a:t>www.php.net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a:t>
            </a:fld>
            <a:endParaRPr lang="fr-FR"/>
          </a:p>
        </p:txBody>
      </p:sp>
    </p:spTree>
    <p:extLst>
      <p:ext uri="{BB962C8B-B14F-4D97-AF65-F5344CB8AC3E}">
        <p14:creationId xmlns:p14="http://schemas.microsoft.com/office/powerpoint/2010/main" val="893701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 de boucle en PHP :</a:t>
            </a:r>
            <a:br>
              <a:rPr lang="fr-FR" b="1" dirty="0">
                <a:solidFill>
                  <a:schemeClr val="accent1"/>
                </a:solidFill>
              </a:rPr>
            </a:br>
            <a:r>
              <a:rPr lang="fr-FR" b="1" dirty="0">
                <a:solidFill>
                  <a:schemeClr val="accent1"/>
                </a:solidFill>
              </a:rPr>
              <a:t>La boucle for</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Exemples : </a:t>
            </a:r>
            <a:br>
              <a:rPr lang="fr-FR" dirty="0" smtClean="0"/>
            </a:br>
            <a:r>
              <a:rPr lang="fr-FR" dirty="0" smtClean="0"/>
              <a:t/>
            </a:r>
            <a:br>
              <a:rPr lang="fr-FR" dirty="0" smtClean="0"/>
            </a:br>
            <a:r>
              <a:rPr lang="en-GB" dirty="0"/>
              <a:t>&lt;?</a:t>
            </a:r>
            <a:r>
              <a:rPr lang="en-GB" dirty="0" err="1" smtClean="0"/>
              <a:t>php</a:t>
            </a:r>
            <a:r>
              <a:rPr lang="en-GB" dirty="0"/>
              <a:t/>
            </a:r>
            <a:br>
              <a:rPr lang="en-GB" dirty="0"/>
            </a:br>
            <a:r>
              <a:rPr lang="en-GB" dirty="0" smtClean="0"/>
              <a:t>		for </a:t>
            </a:r>
            <a:r>
              <a:rPr lang="en-GB" dirty="0"/>
              <a:t>($</a:t>
            </a:r>
            <a:r>
              <a:rPr lang="en-GB" dirty="0" err="1"/>
              <a:t>i</a:t>
            </a:r>
            <a:r>
              <a:rPr lang="en-GB" dirty="0"/>
              <a:t>=1; $</a:t>
            </a:r>
            <a:r>
              <a:rPr lang="en-GB" dirty="0" err="1"/>
              <a:t>i</a:t>
            </a:r>
            <a:r>
              <a:rPr lang="en-GB" dirty="0"/>
              <a:t>&lt;=5; $</a:t>
            </a:r>
            <a:r>
              <a:rPr lang="en-GB" dirty="0" err="1"/>
              <a:t>i</a:t>
            </a:r>
            <a:r>
              <a:rPr lang="en-GB" dirty="0"/>
              <a:t>++) </a:t>
            </a:r>
            <a:r>
              <a:rPr lang="en-GB" dirty="0" smtClean="0"/>
              <a:t>{</a:t>
            </a:r>
            <a:br>
              <a:rPr lang="en-GB" dirty="0" smtClean="0"/>
            </a:br>
            <a:r>
              <a:rPr lang="en-GB" dirty="0" smtClean="0"/>
              <a:t>			</a:t>
            </a:r>
            <a:r>
              <a:rPr lang="fr-FR" dirty="0" err="1" smtClean="0"/>
              <a:t>echo</a:t>
            </a:r>
            <a:r>
              <a:rPr lang="fr-FR" dirty="0" smtClean="0"/>
              <a:t> </a:t>
            </a:r>
            <a:r>
              <a:rPr lang="fr-FR" dirty="0"/>
              <a:t>"Le nombre est " . $i . "&lt;</a:t>
            </a:r>
            <a:r>
              <a:rPr lang="fr-FR" dirty="0" err="1"/>
              <a:t>br</a:t>
            </a:r>
            <a:r>
              <a:rPr lang="fr-FR" dirty="0"/>
              <a:t> /</a:t>
            </a:r>
            <a:r>
              <a:rPr lang="fr-FR" dirty="0" smtClean="0"/>
              <a:t>&gt; »;</a:t>
            </a:r>
            <a:r>
              <a:rPr lang="en-GB" dirty="0"/>
              <a:t/>
            </a:r>
            <a:br>
              <a:rPr lang="en-GB" dirty="0"/>
            </a:br>
            <a:r>
              <a:rPr lang="en-GB" dirty="0" smtClean="0"/>
              <a:t>		</a:t>
            </a:r>
            <a:r>
              <a:rPr lang="fr-FR" dirty="0" smtClean="0"/>
              <a:t>}</a:t>
            </a:r>
            <a:r>
              <a:rPr lang="en-GB" dirty="0"/>
              <a:t/>
            </a:r>
            <a:br>
              <a:rPr lang="en-GB" dirty="0"/>
            </a:br>
            <a:r>
              <a:rPr lang="fr-FR" dirty="0" smtClean="0"/>
              <a:t>?&gt;</a:t>
            </a:r>
            <a:br>
              <a:rPr lang="fr-FR" dirty="0" smtClean="0"/>
            </a:br>
            <a:r>
              <a:rPr lang="fr-FR" dirty="0" smtClean="0"/>
              <a:t>ou</a:t>
            </a:r>
          </a:p>
          <a:p>
            <a:pPr marL="0" indent="0">
              <a:buNone/>
            </a:pPr>
            <a:r>
              <a:rPr lang="fr-FR" dirty="0" smtClean="0"/>
              <a:t>	</a:t>
            </a:r>
            <a:r>
              <a:rPr lang="en-GB" dirty="0" smtClean="0"/>
              <a:t>&lt;</a:t>
            </a:r>
            <a:r>
              <a:rPr lang="en-GB" dirty="0"/>
              <a:t>?</a:t>
            </a:r>
            <a:r>
              <a:rPr lang="en-GB" dirty="0" err="1"/>
              <a:t>php</a:t>
            </a:r>
            <a:r>
              <a:rPr lang="en-GB" dirty="0"/>
              <a:t/>
            </a:r>
            <a:br>
              <a:rPr lang="en-GB" dirty="0"/>
            </a:br>
            <a:r>
              <a:rPr lang="en-GB" dirty="0"/>
              <a:t>		for ($</a:t>
            </a:r>
            <a:r>
              <a:rPr lang="en-GB" dirty="0" err="1"/>
              <a:t>i</a:t>
            </a:r>
            <a:r>
              <a:rPr lang="en-GB" dirty="0"/>
              <a:t>=1; $</a:t>
            </a:r>
            <a:r>
              <a:rPr lang="en-GB" dirty="0" err="1"/>
              <a:t>i</a:t>
            </a:r>
            <a:r>
              <a:rPr lang="en-GB" dirty="0"/>
              <a:t>&lt;=5; $</a:t>
            </a:r>
            <a:r>
              <a:rPr lang="en-GB" dirty="0" err="1" smtClean="0"/>
              <a:t>i</a:t>
            </a:r>
            <a:r>
              <a:rPr lang="en-GB" dirty="0" smtClean="0"/>
              <a:t>+=2) </a:t>
            </a:r>
            <a:r>
              <a:rPr lang="en-GB" dirty="0"/>
              <a:t>{</a:t>
            </a:r>
            <a:br>
              <a:rPr lang="en-GB" dirty="0"/>
            </a:br>
            <a:r>
              <a:rPr lang="en-GB" dirty="0"/>
              <a:t>			</a:t>
            </a:r>
            <a:r>
              <a:rPr lang="fr-FR" dirty="0" err="1"/>
              <a:t>echo</a:t>
            </a:r>
            <a:r>
              <a:rPr lang="fr-FR" dirty="0"/>
              <a:t> "Le nombre est " . $i . "&lt;</a:t>
            </a:r>
            <a:r>
              <a:rPr lang="fr-FR" dirty="0" err="1"/>
              <a:t>br</a:t>
            </a:r>
            <a:r>
              <a:rPr lang="fr-FR" dirty="0"/>
              <a:t> /&gt; »;</a:t>
            </a:r>
            <a:r>
              <a:rPr lang="en-GB" dirty="0"/>
              <a:t/>
            </a:r>
            <a:br>
              <a:rPr lang="en-GB" dirty="0"/>
            </a:br>
            <a:r>
              <a:rPr lang="en-GB" dirty="0"/>
              <a:t>		</a:t>
            </a:r>
            <a:r>
              <a:rPr lang="fr-FR" dirty="0" smtClean="0"/>
              <a:t>}</a:t>
            </a:r>
            <a:r>
              <a:rPr lang="en-GB" dirty="0"/>
              <a:t/>
            </a:r>
            <a:br>
              <a:rPr lang="en-GB" dirty="0"/>
            </a:br>
            <a:r>
              <a:rPr lang="en-GB" dirty="0" smtClean="0"/>
              <a:t>	</a:t>
            </a:r>
            <a:r>
              <a:rPr lang="fr-FR" dirty="0" smtClean="0"/>
              <a:t>?&gt;</a:t>
            </a:r>
            <a:br>
              <a:rPr lang="fr-FR" dirty="0" smtClean="0"/>
            </a:br>
            <a:r>
              <a:rPr lang="fr-FR" dirty="0" smtClean="0"/>
              <a:t>	ou</a:t>
            </a:r>
            <a:br>
              <a:rPr lang="fr-FR" dirty="0" smtClean="0"/>
            </a:br>
            <a:r>
              <a:rPr lang="fr-FR" dirty="0" smtClean="0"/>
              <a:t>	</a:t>
            </a:r>
            <a:r>
              <a:rPr lang="en-GB" dirty="0"/>
              <a:t>&lt;?</a:t>
            </a:r>
            <a:r>
              <a:rPr lang="en-GB" dirty="0" err="1" smtClean="0"/>
              <a:t>php</a:t>
            </a:r>
            <a:r>
              <a:rPr lang="en-GB" dirty="0" smtClean="0"/>
              <a:t/>
            </a:r>
            <a:br>
              <a:rPr lang="en-GB" dirty="0" smtClean="0"/>
            </a:br>
            <a:r>
              <a:rPr lang="en-GB" dirty="0" smtClean="0"/>
              <a:t>		$k = 100;</a:t>
            </a:r>
            <a:r>
              <a:rPr lang="en-GB" dirty="0"/>
              <a:t/>
            </a:r>
            <a:br>
              <a:rPr lang="en-GB" dirty="0"/>
            </a:br>
            <a:r>
              <a:rPr lang="en-GB" dirty="0"/>
              <a:t>		for ($</a:t>
            </a:r>
            <a:r>
              <a:rPr lang="en-GB" dirty="0" err="1"/>
              <a:t>i</a:t>
            </a:r>
            <a:r>
              <a:rPr lang="en-GB" dirty="0"/>
              <a:t>=1; $</a:t>
            </a:r>
            <a:r>
              <a:rPr lang="en-GB" dirty="0" err="1"/>
              <a:t>i</a:t>
            </a:r>
            <a:r>
              <a:rPr lang="en-GB" dirty="0"/>
              <a:t>&lt;</a:t>
            </a:r>
            <a:r>
              <a:rPr lang="en-GB" dirty="0" smtClean="0"/>
              <a:t>=$k; </a:t>
            </a:r>
            <a:r>
              <a:rPr lang="en-GB" dirty="0"/>
              <a:t>$</a:t>
            </a:r>
            <a:r>
              <a:rPr lang="en-GB" dirty="0" err="1"/>
              <a:t>i</a:t>
            </a:r>
            <a:r>
              <a:rPr lang="en-GB" dirty="0"/>
              <a:t>+=2) {</a:t>
            </a:r>
            <a:br>
              <a:rPr lang="en-GB" dirty="0"/>
            </a:br>
            <a:r>
              <a:rPr lang="en-GB" dirty="0"/>
              <a:t>			</a:t>
            </a:r>
            <a:r>
              <a:rPr lang="fr-FR" dirty="0" err="1"/>
              <a:t>echo</a:t>
            </a:r>
            <a:r>
              <a:rPr lang="fr-FR" dirty="0"/>
              <a:t> "Le nombre est " . $i . "&lt;</a:t>
            </a:r>
            <a:r>
              <a:rPr lang="fr-FR" dirty="0" err="1"/>
              <a:t>br</a:t>
            </a:r>
            <a:r>
              <a:rPr lang="fr-FR" dirty="0"/>
              <a:t> /&gt; »</a:t>
            </a:r>
            <a:r>
              <a:rPr lang="fr-FR" dirty="0" smtClean="0"/>
              <a:t>;</a:t>
            </a:r>
            <a:br>
              <a:rPr lang="fr-FR" dirty="0" smtClean="0"/>
            </a:br>
            <a:r>
              <a:rPr lang="fr-FR" dirty="0" smtClean="0"/>
              <a:t>			if ( $i%25 == 0 ) $k/=2;</a:t>
            </a:r>
            <a:r>
              <a:rPr lang="en-GB" dirty="0"/>
              <a:t/>
            </a:r>
            <a:br>
              <a:rPr lang="en-GB" dirty="0"/>
            </a:br>
            <a:r>
              <a:rPr lang="en-GB" dirty="0"/>
              <a:t>		</a:t>
            </a:r>
            <a:r>
              <a:rPr lang="fr-FR" dirty="0"/>
              <a:t>}</a:t>
            </a:r>
            <a:r>
              <a:rPr lang="en-GB" dirty="0"/>
              <a:t/>
            </a:r>
            <a:br>
              <a:rPr lang="en-GB" dirty="0"/>
            </a:br>
            <a:r>
              <a:rPr lang="en-GB" dirty="0"/>
              <a:t>	</a:t>
            </a:r>
            <a:r>
              <a:rPr lang="fr-FR" dirty="0"/>
              <a:t>?&gt;</a:t>
            </a: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50</a:t>
            </a:fld>
            <a:endParaRPr lang="fr-FR"/>
          </a:p>
        </p:txBody>
      </p:sp>
    </p:spTree>
    <p:extLst>
      <p:ext uri="{BB962C8B-B14F-4D97-AF65-F5344CB8AC3E}">
        <p14:creationId xmlns:p14="http://schemas.microsoft.com/office/powerpoint/2010/main" val="2867807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 de boucle en PHP :</a:t>
            </a:r>
            <a:br>
              <a:rPr lang="fr-FR" b="1" dirty="0">
                <a:solidFill>
                  <a:schemeClr val="accent1"/>
                </a:solidFill>
              </a:rPr>
            </a:br>
            <a:r>
              <a:rPr lang="fr-FR" b="1" dirty="0">
                <a:solidFill>
                  <a:schemeClr val="accent1"/>
                </a:solidFill>
              </a:rPr>
              <a:t>La boucle </a:t>
            </a:r>
            <a:r>
              <a:rPr lang="fr-FR" b="1" dirty="0" err="1" smtClean="0">
                <a:solidFill>
                  <a:schemeClr val="accent1"/>
                </a:solidFill>
              </a:rPr>
              <a:t>foreach</a:t>
            </a:r>
            <a:endParaRPr lang="fr-FR" dirty="0"/>
          </a:p>
        </p:txBody>
      </p:sp>
      <p:sp>
        <p:nvSpPr>
          <p:cNvPr id="3" name="Espace réservé du contenu 2"/>
          <p:cNvSpPr>
            <a:spLocks noGrp="1"/>
          </p:cNvSpPr>
          <p:nvPr>
            <p:ph idx="1"/>
          </p:nvPr>
        </p:nvSpPr>
        <p:spPr/>
        <p:txBody>
          <a:bodyPr>
            <a:normAutofit lnSpcReduction="10000"/>
          </a:bodyPr>
          <a:lstStyle/>
          <a:p>
            <a:r>
              <a:rPr lang="fr-FR" dirty="0"/>
              <a:t>P</a:t>
            </a:r>
            <a:r>
              <a:rPr lang="fr-FR" dirty="0" smtClean="0"/>
              <a:t>ermet </a:t>
            </a:r>
            <a:r>
              <a:rPr lang="fr-FR" dirty="0"/>
              <a:t>de parcourir des </a:t>
            </a:r>
            <a:r>
              <a:rPr lang="fr-FR" dirty="0" smtClean="0"/>
              <a:t>tables</a:t>
            </a:r>
          </a:p>
          <a:p>
            <a:r>
              <a:rPr lang="fr-FR" dirty="0" smtClean="0"/>
              <a:t>Sa syntaxe est la suivante : </a:t>
            </a:r>
            <a:br>
              <a:rPr lang="fr-FR" dirty="0" smtClean="0"/>
            </a:br>
            <a:r>
              <a:rPr lang="fr-FR" dirty="0" smtClean="0"/>
              <a:t>		</a:t>
            </a:r>
            <a:r>
              <a:rPr lang="fr-FR" dirty="0" err="1" smtClean="0"/>
              <a:t>foreach</a:t>
            </a:r>
            <a:r>
              <a:rPr lang="fr-FR" dirty="0" smtClean="0"/>
              <a:t> </a:t>
            </a:r>
            <a:r>
              <a:rPr lang="fr-FR" dirty="0"/>
              <a:t>($table as $valeur) </a:t>
            </a:r>
            <a:r>
              <a:rPr lang="fr-FR" dirty="0" smtClean="0"/>
              <a:t>{</a:t>
            </a:r>
            <a:br>
              <a:rPr lang="fr-FR" dirty="0" smtClean="0"/>
            </a:br>
            <a:r>
              <a:rPr lang="fr-FR" dirty="0" smtClean="0"/>
              <a:t>			code </a:t>
            </a:r>
            <a:r>
              <a:rPr lang="fr-FR" dirty="0"/>
              <a:t>à exécuter</a:t>
            </a:r>
            <a:r>
              <a:rPr lang="fr-FR" dirty="0" smtClean="0"/>
              <a:t>;</a:t>
            </a:r>
            <a:br>
              <a:rPr lang="fr-FR" dirty="0" smtClean="0"/>
            </a:br>
            <a:r>
              <a:rPr lang="fr-FR" dirty="0" smtClean="0"/>
              <a:t>		}</a:t>
            </a:r>
            <a:br>
              <a:rPr lang="fr-FR" dirty="0" smtClean="0"/>
            </a:br>
            <a:r>
              <a:rPr lang="fr-FR" dirty="0" smtClean="0"/>
              <a:t>ou</a:t>
            </a:r>
            <a:br>
              <a:rPr lang="fr-FR" dirty="0" smtClean="0"/>
            </a:br>
            <a:r>
              <a:rPr lang="fr-FR" dirty="0" smtClean="0"/>
              <a:t>		</a:t>
            </a:r>
            <a:r>
              <a:rPr lang="fr-FR" dirty="0" err="1"/>
              <a:t>foreach</a:t>
            </a:r>
            <a:r>
              <a:rPr lang="fr-FR" dirty="0"/>
              <a:t> (</a:t>
            </a:r>
            <a:r>
              <a:rPr lang="fr-FR" dirty="0" smtClean="0"/>
              <a:t>$table </a:t>
            </a:r>
            <a:r>
              <a:rPr lang="fr-FR" dirty="0"/>
              <a:t>as </a:t>
            </a:r>
            <a:r>
              <a:rPr lang="fr-FR" dirty="0" smtClean="0"/>
              <a:t>$clef =&gt; $valeur ) </a:t>
            </a:r>
            <a:r>
              <a:rPr lang="fr-FR" dirty="0"/>
              <a:t>{</a:t>
            </a:r>
            <a:br>
              <a:rPr lang="fr-FR" dirty="0"/>
            </a:br>
            <a:r>
              <a:rPr lang="fr-FR" dirty="0"/>
              <a:t>			code à exécuter;</a:t>
            </a:r>
            <a:br>
              <a:rPr lang="fr-FR" dirty="0"/>
            </a:br>
            <a:r>
              <a:rPr lang="fr-FR" dirty="0"/>
              <a:t>		}</a:t>
            </a:r>
            <a:endParaRPr lang="en-GB"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51</a:t>
            </a:fld>
            <a:endParaRPr lang="fr-FR"/>
          </a:p>
        </p:txBody>
      </p:sp>
    </p:spTree>
    <p:extLst>
      <p:ext uri="{BB962C8B-B14F-4D97-AF65-F5344CB8AC3E}">
        <p14:creationId xmlns:p14="http://schemas.microsoft.com/office/powerpoint/2010/main" val="2583118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1"/>
                </a:solidFill>
              </a:rPr>
              <a:t>Les instructions de boucle en PHP :</a:t>
            </a:r>
            <a:br>
              <a:rPr lang="fr-FR" b="1" dirty="0">
                <a:solidFill>
                  <a:schemeClr val="accent1"/>
                </a:solidFill>
              </a:rPr>
            </a:br>
            <a:r>
              <a:rPr lang="fr-FR" b="1" dirty="0">
                <a:solidFill>
                  <a:schemeClr val="accent1"/>
                </a:solidFill>
              </a:rPr>
              <a:t>La boucle </a:t>
            </a:r>
            <a:r>
              <a:rPr lang="fr-FR" b="1" dirty="0" err="1">
                <a:solidFill>
                  <a:schemeClr val="accent1"/>
                </a:solidFill>
              </a:rPr>
              <a:t>foreach</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Exemples :</a:t>
            </a:r>
            <a:br>
              <a:rPr lang="fr-FR" dirty="0" smtClean="0"/>
            </a:br>
            <a:r>
              <a:rPr lang="fr-FR" dirty="0" smtClean="0"/>
              <a:t> </a:t>
            </a:r>
            <a:br>
              <a:rPr lang="fr-FR" dirty="0" smtClean="0"/>
            </a:br>
            <a:r>
              <a:rPr lang="fr-FR" dirty="0" smtClean="0"/>
              <a:t>&lt;?</a:t>
            </a:r>
            <a:r>
              <a:rPr lang="fr-FR" dirty="0" err="1" smtClean="0"/>
              <a:t>php</a:t>
            </a:r>
            <a:r>
              <a:rPr lang="fr-FR" dirty="0" smtClean="0"/>
              <a:t/>
            </a:r>
            <a:br>
              <a:rPr lang="fr-FR" dirty="0" smtClean="0"/>
            </a:br>
            <a:r>
              <a:rPr lang="fr-FR" dirty="0" smtClean="0"/>
              <a:t>		$x=</a:t>
            </a:r>
            <a:r>
              <a:rPr lang="fr-FR" dirty="0" err="1" smtClean="0"/>
              <a:t>array</a:t>
            </a:r>
            <a:r>
              <a:rPr lang="fr-FR" dirty="0" smtClean="0"/>
              <a:t>("</a:t>
            </a:r>
            <a:r>
              <a:rPr lang="fr-FR" dirty="0" err="1" smtClean="0"/>
              <a:t>un","deux","trois</a:t>
            </a:r>
            <a:r>
              <a:rPr lang="fr-FR" dirty="0" smtClean="0"/>
              <a:t>");</a:t>
            </a:r>
            <a:br>
              <a:rPr lang="fr-FR" dirty="0" smtClean="0"/>
            </a:br>
            <a:r>
              <a:rPr lang="fr-FR" dirty="0" smtClean="0"/>
              <a:t>		</a:t>
            </a:r>
            <a:r>
              <a:rPr lang="en-GB" dirty="0" err="1" smtClean="0"/>
              <a:t>foreach</a:t>
            </a:r>
            <a:r>
              <a:rPr lang="en-GB" dirty="0" smtClean="0"/>
              <a:t> ($x as $</a:t>
            </a:r>
            <a:r>
              <a:rPr lang="en-GB" dirty="0" err="1" smtClean="0"/>
              <a:t>valeur</a:t>
            </a:r>
            <a:r>
              <a:rPr lang="en-GB" dirty="0" smtClean="0"/>
              <a:t>) {</a:t>
            </a:r>
            <a:br>
              <a:rPr lang="en-GB" dirty="0" smtClean="0"/>
            </a:br>
            <a:r>
              <a:rPr lang="en-GB" dirty="0" smtClean="0"/>
              <a:t>			echo $</a:t>
            </a:r>
            <a:r>
              <a:rPr lang="en-GB" dirty="0" err="1" smtClean="0"/>
              <a:t>valeur</a:t>
            </a:r>
            <a:r>
              <a:rPr lang="en-GB" dirty="0" smtClean="0"/>
              <a:t> . </a:t>
            </a:r>
            <a:r>
              <a:rPr lang="fr-FR" dirty="0"/>
              <a:t>"</a:t>
            </a:r>
            <a:r>
              <a:rPr lang="fr-FR" dirty="0" smtClean="0"/>
              <a:t> </a:t>
            </a:r>
            <a:r>
              <a:rPr lang="fr-FR" dirty="0"/>
              <a:t>"</a:t>
            </a:r>
            <a:r>
              <a:rPr lang="fr-FR" dirty="0" smtClean="0"/>
              <a:t>;</a:t>
            </a:r>
            <a:br>
              <a:rPr lang="fr-FR" dirty="0" smtClean="0"/>
            </a:br>
            <a:r>
              <a:rPr lang="fr-FR" dirty="0" smtClean="0"/>
              <a:t>		}</a:t>
            </a:r>
            <a:br>
              <a:rPr lang="fr-FR" dirty="0" smtClean="0"/>
            </a:br>
            <a:r>
              <a:rPr lang="fr-FR" dirty="0" smtClean="0"/>
              <a:t>?&gt;</a:t>
            </a:r>
            <a:br>
              <a:rPr lang="fr-FR" dirty="0" smtClean="0"/>
            </a:br>
            <a:r>
              <a:rPr lang="fr-FR" dirty="0" smtClean="0"/>
              <a:t>=&gt; affiche : </a:t>
            </a:r>
            <a:r>
              <a:rPr lang="en-GB" dirty="0" smtClean="0"/>
              <a:t> un </a:t>
            </a:r>
            <a:r>
              <a:rPr lang="en-GB" dirty="0" err="1" smtClean="0"/>
              <a:t>deux</a:t>
            </a:r>
            <a:r>
              <a:rPr lang="en-GB" dirty="0" smtClean="0"/>
              <a:t> </a:t>
            </a:r>
            <a:r>
              <a:rPr lang="en-GB" dirty="0" err="1" smtClean="0"/>
              <a:t>trois</a:t>
            </a:r>
            <a:r>
              <a:rPr lang="en-GB" dirty="0" smtClean="0"/>
              <a:t/>
            </a:r>
            <a:br>
              <a:rPr lang="en-GB" dirty="0" smtClean="0"/>
            </a:br>
            <a:r>
              <a:rPr lang="fr-FR" dirty="0"/>
              <a:t>&lt;?</a:t>
            </a:r>
            <a:r>
              <a:rPr lang="fr-FR" dirty="0" err="1"/>
              <a:t>php</a:t>
            </a:r>
            <a:r>
              <a:rPr lang="fr-FR" dirty="0"/>
              <a:t/>
            </a:r>
            <a:br>
              <a:rPr lang="fr-FR" dirty="0"/>
            </a:br>
            <a:r>
              <a:rPr lang="fr-FR" dirty="0"/>
              <a:t>		$x=</a:t>
            </a:r>
            <a:r>
              <a:rPr lang="fr-FR" dirty="0" err="1"/>
              <a:t>array</a:t>
            </a:r>
            <a:r>
              <a:rPr lang="fr-FR" dirty="0" smtClean="0"/>
              <a:t>(</a:t>
            </a:r>
            <a:r>
              <a:rPr lang="en-GB" dirty="0"/>
              <a:t>("Peter"=&gt;32, "John"=&gt;30, "Paul"=&gt;</a:t>
            </a:r>
            <a:r>
              <a:rPr lang="en-GB" dirty="0" smtClean="0"/>
              <a:t>34</a:t>
            </a:r>
            <a:r>
              <a:rPr lang="fr-FR" dirty="0" smtClean="0"/>
              <a:t>)</a:t>
            </a:r>
            <a:r>
              <a:rPr lang="fr-FR" dirty="0"/>
              <a:t>;</a:t>
            </a:r>
            <a:br>
              <a:rPr lang="fr-FR" dirty="0"/>
            </a:br>
            <a:r>
              <a:rPr lang="fr-FR" dirty="0"/>
              <a:t>		</a:t>
            </a:r>
            <a:r>
              <a:rPr lang="en-GB" dirty="0" err="1"/>
              <a:t>foreach</a:t>
            </a:r>
            <a:r>
              <a:rPr lang="en-GB" dirty="0"/>
              <a:t> (</a:t>
            </a:r>
            <a:r>
              <a:rPr lang="en-GB" dirty="0" smtClean="0"/>
              <a:t>$x </a:t>
            </a:r>
            <a:r>
              <a:rPr lang="en-GB" dirty="0"/>
              <a:t>as </a:t>
            </a:r>
            <a:r>
              <a:rPr lang="en-GB" dirty="0" smtClean="0"/>
              <a:t>$clef =&gt; $</a:t>
            </a:r>
            <a:r>
              <a:rPr lang="en-GB" dirty="0" err="1"/>
              <a:t>valeur</a:t>
            </a:r>
            <a:r>
              <a:rPr lang="en-GB" dirty="0"/>
              <a:t>) {</a:t>
            </a:r>
            <a:br>
              <a:rPr lang="en-GB" dirty="0"/>
            </a:br>
            <a:r>
              <a:rPr lang="en-GB" dirty="0"/>
              <a:t>			echo </a:t>
            </a:r>
            <a:r>
              <a:rPr lang="en-US" dirty="0"/>
              <a:t>"x</a:t>
            </a:r>
            <a:r>
              <a:rPr lang="en-GB" dirty="0"/>
              <a:t>[</a:t>
            </a:r>
            <a:r>
              <a:rPr lang="en-US" dirty="0"/>
              <a:t>".</a:t>
            </a:r>
            <a:r>
              <a:rPr lang="en-GB" dirty="0"/>
              <a:t>$clef.</a:t>
            </a:r>
            <a:r>
              <a:rPr lang="en-US" dirty="0"/>
              <a:t> "</a:t>
            </a:r>
            <a:r>
              <a:rPr lang="en-GB" dirty="0"/>
              <a:t>] = </a:t>
            </a:r>
            <a:r>
              <a:rPr lang="en-US" dirty="0"/>
              <a:t>"</a:t>
            </a:r>
            <a:r>
              <a:rPr lang="en-GB" dirty="0"/>
              <a:t>. $</a:t>
            </a:r>
            <a:r>
              <a:rPr lang="en-GB" dirty="0" err="1"/>
              <a:t>valeur</a:t>
            </a:r>
            <a:r>
              <a:rPr lang="en-GB" dirty="0"/>
              <a:t> </a:t>
            </a:r>
            <a:r>
              <a:rPr lang="en-GB" dirty="0" smtClean="0"/>
              <a:t>. </a:t>
            </a:r>
            <a:r>
              <a:rPr lang="fr-FR" dirty="0" smtClean="0"/>
              <a:t> </a:t>
            </a:r>
            <a:r>
              <a:rPr lang="fr-FR" dirty="0"/>
              <a:t>"</a:t>
            </a:r>
            <a:r>
              <a:rPr lang="fr-FR" dirty="0" smtClean="0"/>
              <a:t>&lt;</a:t>
            </a:r>
            <a:r>
              <a:rPr lang="fr-FR" dirty="0" err="1" smtClean="0"/>
              <a:t>br</a:t>
            </a:r>
            <a:r>
              <a:rPr lang="fr-FR" dirty="0" smtClean="0"/>
              <a:t>/&gt;</a:t>
            </a:r>
            <a:r>
              <a:rPr lang="fr-FR" dirty="0"/>
              <a:t> ";</a:t>
            </a:r>
            <a:br>
              <a:rPr lang="fr-FR" dirty="0"/>
            </a:br>
            <a:r>
              <a:rPr lang="fr-FR" dirty="0"/>
              <a:t>		}</a:t>
            </a:r>
            <a:br>
              <a:rPr lang="fr-FR" dirty="0"/>
            </a:br>
            <a:r>
              <a:rPr lang="fr-FR" dirty="0"/>
              <a:t>?&gt;</a:t>
            </a:r>
            <a:br>
              <a:rPr lang="fr-FR" dirty="0"/>
            </a:br>
            <a:r>
              <a:rPr lang="fr-FR" dirty="0"/>
              <a:t>=&gt; affiche : </a:t>
            </a:r>
            <a:r>
              <a:rPr lang="fr-FR" dirty="0" smtClean="0"/>
              <a:t/>
            </a:r>
            <a:br>
              <a:rPr lang="fr-FR" dirty="0" smtClean="0"/>
            </a:br>
            <a:r>
              <a:rPr lang="fr-FR" dirty="0" smtClean="0"/>
              <a:t>		x[</a:t>
            </a:r>
            <a:r>
              <a:rPr lang="en-GB" dirty="0" smtClean="0"/>
              <a:t>Peter</a:t>
            </a:r>
            <a:r>
              <a:rPr lang="fr-FR" dirty="0" smtClean="0"/>
              <a:t>]</a:t>
            </a:r>
            <a:r>
              <a:rPr lang="fr-FR" dirty="0"/>
              <a:t> = </a:t>
            </a:r>
            <a:r>
              <a:rPr lang="fr-FR" dirty="0" smtClean="0"/>
              <a:t>32</a:t>
            </a:r>
            <a:r>
              <a:rPr lang="en-GB" dirty="0"/>
              <a:t/>
            </a:r>
            <a:br>
              <a:rPr lang="en-GB" dirty="0"/>
            </a:br>
            <a:r>
              <a:rPr lang="en-GB" dirty="0" smtClean="0"/>
              <a:t>		</a:t>
            </a:r>
            <a:r>
              <a:rPr lang="fr-FR" dirty="0" smtClean="0"/>
              <a:t>x[</a:t>
            </a:r>
            <a:r>
              <a:rPr lang="en-GB" dirty="0" smtClean="0"/>
              <a:t>John</a:t>
            </a:r>
            <a:r>
              <a:rPr lang="fr-FR" dirty="0" smtClean="0"/>
              <a:t>] </a:t>
            </a:r>
            <a:r>
              <a:rPr lang="fr-FR" dirty="0"/>
              <a:t>= </a:t>
            </a:r>
            <a:r>
              <a:rPr lang="fr-FR" dirty="0" smtClean="0"/>
              <a:t>30</a:t>
            </a:r>
            <a:r>
              <a:rPr lang="en-GB" dirty="0"/>
              <a:t/>
            </a:r>
            <a:br>
              <a:rPr lang="en-GB" dirty="0"/>
            </a:br>
            <a:r>
              <a:rPr lang="en-GB" dirty="0" smtClean="0"/>
              <a:t>		</a:t>
            </a:r>
            <a:r>
              <a:rPr lang="fr-FR" dirty="0" smtClean="0"/>
              <a:t>x[</a:t>
            </a:r>
            <a:r>
              <a:rPr lang="en-GB" dirty="0" smtClean="0"/>
              <a:t>Paul</a:t>
            </a:r>
            <a:r>
              <a:rPr lang="fr-FR" dirty="0" smtClean="0"/>
              <a:t>] </a:t>
            </a:r>
            <a:r>
              <a:rPr lang="fr-FR" dirty="0"/>
              <a:t>= </a:t>
            </a:r>
            <a:r>
              <a:rPr lang="fr-FR" dirty="0" smtClean="0"/>
              <a:t>34</a:t>
            </a:r>
            <a:r>
              <a:rPr lang="en-GB"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52</a:t>
            </a:fld>
            <a:endParaRPr lang="fr-FR"/>
          </a:p>
        </p:txBody>
      </p:sp>
    </p:spTree>
    <p:extLst>
      <p:ext uri="{BB962C8B-B14F-4D97-AF65-F5344CB8AC3E}">
        <p14:creationId xmlns:p14="http://schemas.microsoft.com/office/powerpoint/2010/main" val="3535352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L’instruction break</a:t>
            </a:r>
            <a:endParaRPr lang="fr-FR" b="1" dirty="0">
              <a:solidFill>
                <a:schemeClr val="accent1"/>
              </a:solidFill>
            </a:endParaRPr>
          </a:p>
        </p:txBody>
      </p:sp>
      <p:sp>
        <p:nvSpPr>
          <p:cNvPr id="3" name="Espace réservé du contenu 2"/>
          <p:cNvSpPr>
            <a:spLocks noGrp="1"/>
          </p:cNvSpPr>
          <p:nvPr>
            <p:ph idx="1"/>
          </p:nvPr>
        </p:nvSpPr>
        <p:spPr/>
        <p:txBody>
          <a:bodyPr>
            <a:normAutofit fontScale="70000" lnSpcReduction="20000"/>
          </a:bodyPr>
          <a:lstStyle/>
          <a:p>
            <a:r>
              <a:rPr lang="fr-FR" dirty="0"/>
              <a:t>L'instruction </a:t>
            </a:r>
            <a:r>
              <a:rPr lang="fr-FR" i="1" dirty="0"/>
              <a:t>break</a:t>
            </a:r>
            <a:r>
              <a:rPr lang="fr-FR" dirty="0"/>
              <a:t> permet de sortir d'une structure </a:t>
            </a:r>
            <a:r>
              <a:rPr lang="fr-FR" i="1" dirty="0"/>
              <a:t>for</a:t>
            </a:r>
            <a:r>
              <a:rPr lang="fr-FR" dirty="0"/>
              <a:t>, </a:t>
            </a:r>
            <a:r>
              <a:rPr lang="fr-FR" i="1" dirty="0" err="1"/>
              <a:t>foreach</a:t>
            </a:r>
            <a:r>
              <a:rPr lang="fr-FR" dirty="0"/>
              <a:t>, </a:t>
            </a:r>
            <a:r>
              <a:rPr lang="fr-FR" i="1" dirty="0" err="1"/>
              <a:t>while</a:t>
            </a:r>
            <a:r>
              <a:rPr lang="fr-FR" dirty="0"/>
              <a:t>, </a:t>
            </a:r>
            <a:r>
              <a:rPr lang="fr-FR" i="1" dirty="0"/>
              <a:t>do-</a:t>
            </a:r>
            <a:r>
              <a:rPr lang="fr-FR" i="1" dirty="0" err="1"/>
              <a:t>while</a:t>
            </a:r>
            <a:r>
              <a:rPr lang="fr-FR" dirty="0"/>
              <a:t> ou </a:t>
            </a:r>
            <a:r>
              <a:rPr lang="fr-FR" i="1" dirty="0" err="1"/>
              <a:t>switch</a:t>
            </a:r>
            <a:r>
              <a:rPr lang="fr-FR" dirty="0" smtClean="0"/>
              <a:t>.</a:t>
            </a:r>
          </a:p>
          <a:p>
            <a:r>
              <a:rPr lang="fr-FR" i="1" dirty="0"/>
              <a:t>break</a:t>
            </a:r>
            <a:r>
              <a:rPr lang="fr-FR" dirty="0"/>
              <a:t> accepte un argument numérique optionnel qui vous indiquera combien de structures emboîtées doivent être </a:t>
            </a:r>
            <a:r>
              <a:rPr lang="fr-FR" dirty="0" smtClean="0"/>
              <a:t>interrompues.</a:t>
            </a:r>
          </a:p>
          <a:p>
            <a:r>
              <a:rPr lang="fr-FR" dirty="0" smtClean="0"/>
              <a:t>Exemple, break par défaut : </a:t>
            </a:r>
            <a:br>
              <a:rPr lang="fr-FR" dirty="0" smtClean="0"/>
            </a:br>
            <a:endParaRPr lang="fr-FR" dirty="0" smtClean="0"/>
          </a:p>
          <a:p>
            <a:pPr marL="0" indent="0">
              <a:buNone/>
            </a:pPr>
            <a:r>
              <a:rPr lang="fr-FR" dirty="0"/>
              <a:t>	</a:t>
            </a:r>
            <a:r>
              <a:rPr lang="fr-FR" dirty="0" smtClean="0"/>
              <a:t>$</a:t>
            </a:r>
            <a:r>
              <a:rPr lang="fr-FR" dirty="0" err="1"/>
              <a:t>arr</a:t>
            </a:r>
            <a:r>
              <a:rPr lang="fr-FR" dirty="0"/>
              <a:t> = </a:t>
            </a:r>
            <a:r>
              <a:rPr lang="fr-FR" dirty="0" err="1"/>
              <a:t>array</a:t>
            </a:r>
            <a:r>
              <a:rPr lang="fr-FR" dirty="0"/>
              <a:t>('un', 'deux', 'trois', 'quatre', 'stop', 'cinq');</a:t>
            </a:r>
            <a:br>
              <a:rPr lang="fr-FR" dirty="0"/>
            </a:br>
            <a:r>
              <a:rPr lang="fr-FR" dirty="0" smtClean="0"/>
              <a:t>		</a:t>
            </a:r>
            <a:r>
              <a:rPr lang="fr-FR" dirty="0" err="1" smtClean="0"/>
              <a:t>while</a:t>
            </a:r>
            <a:r>
              <a:rPr lang="fr-FR" dirty="0"/>
              <a:t> (</a:t>
            </a:r>
            <a:r>
              <a:rPr lang="fr-FR" dirty="0" err="1"/>
              <a:t>list</a:t>
            </a:r>
            <a:r>
              <a:rPr lang="fr-FR" dirty="0" smtClean="0"/>
              <a:t>($</a:t>
            </a:r>
            <a:r>
              <a:rPr lang="fr-FR" dirty="0" err="1" smtClean="0"/>
              <a:t>key</a:t>
            </a:r>
            <a:r>
              <a:rPr lang="fr-FR" dirty="0" smtClean="0"/>
              <a:t>,</a:t>
            </a:r>
            <a:r>
              <a:rPr lang="fr-FR" dirty="0"/>
              <a:t> $val) = </a:t>
            </a:r>
            <a:r>
              <a:rPr lang="fr-FR" dirty="0" err="1"/>
              <a:t>each</a:t>
            </a:r>
            <a:r>
              <a:rPr lang="fr-FR" dirty="0"/>
              <a:t>($</a:t>
            </a:r>
            <a:r>
              <a:rPr lang="fr-FR" dirty="0" err="1"/>
              <a:t>arr</a:t>
            </a:r>
            <a:r>
              <a:rPr lang="fr-FR" dirty="0"/>
              <a:t>)) {</a:t>
            </a:r>
            <a:br>
              <a:rPr lang="fr-FR" dirty="0"/>
            </a:br>
            <a:r>
              <a:rPr lang="fr-FR" dirty="0"/>
              <a:t>   </a:t>
            </a:r>
            <a:r>
              <a:rPr lang="fr-FR" dirty="0" smtClean="0"/>
              <a:t>		</a:t>
            </a:r>
            <a:r>
              <a:rPr lang="fr-FR" dirty="0"/>
              <a:t> if ($val == 'stop') {</a:t>
            </a:r>
            <a:br>
              <a:rPr lang="fr-FR" dirty="0"/>
            </a:br>
            <a:r>
              <a:rPr lang="fr-FR" dirty="0"/>
              <a:t>        </a:t>
            </a:r>
            <a:r>
              <a:rPr lang="fr-FR" dirty="0" smtClean="0"/>
              <a:t>		break</a:t>
            </a:r>
            <a:r>
              <a:rPr lang="fr-FR" dirty="0"/>
              <a:t>;    /* Vous pourriez aussi utiliser 'break 1;' ici. */</a:t>
            </a:r>
            <a:br>
              <a:rPr lang="fr-FR" dirty="0"/>
            </a:br>
            <a:r>
              <a:rPr lang="fr-FR" dirty="0"/>
              <a:t>   </a:t>
            </a:r>
            <a:r>
              <a:rPr lang="fr-FR" dirty="0" smtClean="0"/>
              <a:t>		</a:t>
            </a:r>
            <a:r>
              <a:rPr lang="fr-FR" dirty="0"/>
              <a:t> }</a:t>
            </a:r>
            <a:br>
              <a:rPr lang="fr-FR" dirty="0"/>
            </a:br>
            <a:r>
              <a:rPr lang="fr-FR" dirty="0"/>
              <a:t>   </a:t>
            </a:r>
            <a:r>
              <a:rPr lang="fr-FR" dirty="0" smtClean="0"/>
              <a:t>		</a:t>
            </a:r>
            <a:r>
              <a:rPr lang="fr-FR" dirty="0"/>
              <a:t> </a:t>
            </a:r>
            <a:r>
              <a:rPr lang="fr-FR" dirty="0" err="1"/>
              <a:t>echo</a:t>
            </a:r>
            <a:r>
              <a:rPr lang="fr-FR" dirty="0"/>
              <a:t> "$val&lt;</a:t>
            </a:r>
            <a:r>
              <a:rPr lang="fr-FR" dirty="0" err="1"/>
              <a:t>br</a:t>
            </a:r>
            <a:r>
              <a:rPr lang="fr-FR" dirty="0"/>
              <a:t> /&gt;\n";</a:t>
            </a:r>
            <a:br>
              <a:rPr lang="fr-FR" dirty="0"/>
            </a:br>
            <a:r>
              <a:rPr lang="fr-FR" dirty="0" smtClean="0"/>
              <a:t>	}</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53</a:t>
            </a:fld>
            <a:endParaRPr lang="fr-FR"/>
          </a:p>
        </p:txBody>
      </p:sp>
    </p:spTree>
    <p:extLst>
      <p:ext uri="{BB962C8B-B14F-4D97-AF65-F5344CB8AC3E}">
        <p14:creationId xmlns:p14="http://schemas.microsoft.com/office/powerpoint/2010/main" val="182368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L’instruction break</a:t>
            </a:r>
          </a:p>
        </p:txBody>
      </p:sp>
      <p:sp>
        <p:nvSpPr>
          <p:cNvPr id="3" name="Espace réservé du contenu 2"/>
          <p:cNvSpPr>
            <a:spLocks noGrp="1"/>
          </p:cNvSpPr>
          <p:nvPr>
            <p:ph idx="1"/>
          </p:nvPr>
        </p:nvSpPr>
        <p:spPr/>
        <p:txBody>
          <a:bodyPr>
            <a:normAutofit fontScale="77500" lnSpcReduction="20000"/>
          </a:bodyPr>
          <a:lstStyle/>
          <a:p>
            <a:r>
              <a:rPr lang="fr-FR" dirty="0" smtClean="0"/>
              <a:t>Exemple, break avec son argument optionnel :</a:t>
            </a:r>
          </a:p>
          <a:p>
            <a:pPr marL="0" indent="0">
              <a:buNone/>
            </a:pPr>
            <a:r>
              <a:rPr lang="en-US" dirty="0" smtClean="0"/>
              <a:t>	$</a:t>
            </a:r>
            <a:r>
              <a:rPr lang="en-US" dirty="0" err="1"/>
              <a:t>i</a:t>
            </a:r>
            <a:r>
              <a:rPr lang="en-US" dirty="0"/>
              <a:t> = 0;</a:t>
            </a:r>
            <a:br>
              <a:rPr lang="en-US" dirty="0"/>
            </a:br>
            <a:r>
              <a:rPr lang="en-US" dirty="0" smtClean="0"/>
              <a:t>	while</a:t>
            </a:r>
            <a:r>
              <a:rPr lang="en-US" dirty="0"/>
              <a:t> (++$</a:t>
            </a:r>
            <a:r>
              <a:rPr lang="en-US" dirty="0" err="1"/>
              <a:t>i</a:t>
            </a:r>
            <a:r>
              <a:rPr lang="en-US" dirty="0"/>
              <a:t>) {</a:t>
            </a:r>
            <a:br>
              <a:rPr lang="en-US" dirty="0"/>
            </a:br>
            <a:r>
              <a:rPr lang="en-US" dirty="0"/>
              <a:t>  </a:t>
            </a:r>
            <a:r>
              <a:rPr lang="en-US" dirty="0" smtClean="0"/>
              <a:t>	</a:t>
            </a:r>
            <a:r>
              <a:rPr lang="en-US" dirty="0"/>
              <a:t>  switch ($</a:t>
            </a:r>
            <a:r>
              <a:rPr lang="en-US" dirty="0" err="1"/>
              <a:t>i</a:t>
            </a:r>
            <a:r>
              <a:rPr lang="en-US" dirty="0"/>
              <a:t>) {</a:t>
            </a:r>
            <a:br>
              <a:rPr lang="en-US" dirty="0"/>
            </a:br>
            <a:r>
              <a:rPr lang="en-US" dirty="0"/>
              <a:t> </a:t>
            </a:r>
            <a:r>
              <a:rPr lang="en-US" dirty="0" smtClean="0"/>
              <a:t>	</a:t>
            </a:r>
            <a:r>
              <a:rPr lang="en-US" dirty="0"/>
              <a:t>   case 5:</a:t>
            </a:r>
            <a:br>
              <a:rPr lang="en-US" dirty="0"/>
            </a:br>
            <a:r>
              <a:rPr lang="en-US" dirty="0"/>
              <a:t> </a:t>
            </a:r>
            <a:r>
              <a:rPr lang="en-US" dirty="0" smtClean="0"/>
              <a:t>	</a:t>
            </a:r>
            <a:r>
              <a:rPr lang="en-US" dirty="0"/>
              <a:t>       echo "At 5&lt;</a:t>
            </a:r>
            <a:r>
              <a:rPr lang="en-US" dirty="0" err="1"/>
              <a:t>br</a:t>
            </a:r>
            <a:r>
              <a:rPr lang="en-US" dirty="0"/>
              <a:t> /&gt;\n";</a:t>
            </a:r>
            <a:br>
              <a:rPr lang="en-US" dirty="0"/>
            </a:br>
            <a:r>
              <a:rPr lang="en-US" dirty="0"/>
              <a:t> </a:t>
            </a:r>
            <a:r>
              <a:rPr lang="en-US" dirty="0" smtClean="0"/>
              <a:t>	</a:t>
            </a:r>
            <a:r>
              <a:rPr lang="en-US" dirty="0"/>
              <a:t>       break 1;  /* </a:t>
            </a:r>
            <a:r>
              <a:rPr lang="en-US" dirty="0" err="1"/>
              <a:t>Termine</a:t>
            </a:r>
            <a:r>
              <a:rPr lang="en-US" dirty="0"/>
              <a:t> </a:t>
            </a:r>
            <a:r>
              <a:rPr lang="en-US" dirty="0" err="1"/>
              <a:t>uniquement</a:t>
            </a:r>
            <a:r>
              <a:rPr lang="en-US" dirty="0"/>
              <a:t> le switch. */</a:t>
            </a:r>
            <a:br>
              <a:rPr lang="en-US" dirty="0"/>
            </a:br>
            <a:r>
              <a:rPr lang="en-US" dirty="0"/>
              <a:t> </a:t>
            </a:r>
            <a:r>
              <a:rPr lang="en-US" dirty="0" smtClean="0"/>
              <a:t>	</a:t>
            </a:r>
            <a:r>
              <a:rPr lang="en-US" dirty="0"/>
              <a:t>   case 10:</a:t>
            </a:r>
            <a:br>
              <a:rPr lang="en-US" dirty="0"/>
            </a:br>
            <a:r>
              <a:rPr lang="en-US" dirty="0"/>
              <a:t> </a:t>
            </a:r>
            <a:r>
              <a:rPr lang="en-US" dirty="0" smtClean="0"/>
              <a:t>	</a:t>
            </a:r>
            <a:r>
              <a:rPr lang="en-US" dirty="0"/>
              <a:t>       echo "At 10; quitting&lt;</a:t>
            </a:r>
            <a:r>
              <a:rPr lang="en-US" dirty="0" err="1"/>
              <a:t>br</a:t>
            </a:r>
            <a:r>
              <a:rPr lang="en-US" dirty="0"/>
              <a:t> /&gt;\n";</a:t>
            </a:r>
            <a:br>
              <a:rPr lang="en-US" dirty="0"/>
            </a:br>
            <a:r>
              <a:rPr lang="en-US" dirty="0"/>
              <a:t> </a:t>
            </a:r>
            <a:r>
              <a:rPr lang="en-US" dirty="0" smtClean="0"/>
              <a:t>	</a:t>
            </a:r>
            <a:r>
              <a:rPr lang="en-US" dirty="0"/>
              <a:t>       break 2;  /* </a:t>
            </a:r>
            <a:r>
              <a:rPr lang="en-US" dirty="0" err="1"/>
              <a:t>Termine</a:t>
            </a:r>
            <a:r>
              <a:rPr lang="en-US" dirty="0"/>
              <a:t> le switch et la boucle while. */</a:t>
            </a:r>
            <a:br>
              <a:rPr lang="en-US" dirty="0"/>
            </a:br>
            <a:r>
              <a:rPr lang="en-US" dirty="0"/>
              <a:t> </a:t>
            </a:r>
            <a:r>
              <a:rPr lang="en-US" dirty="0" smtClean="0"/>
              <a:t>	</a:t>
            </a:r>
            <a:r>
              <a:rPr lang="en-US" dirty="0"/>
              <a:t>   default:</a:t>
            </a:r>
            <a:br>
              <a:rPr lang="en-US" dirty="0"/>
            </a:br>
            <a:r>
              <a:rPr lang="en-US" dirty="0" smtClean="0"/>
              <a:t>	</a:t>
            </a:r>
            <a:r>
              <a:rPr lang="en-US" dirty="0"/>
              <a:t>        break;</a:t>
            </a:r>
            <a:br>
              <a:rPr lang="en-US" dirty="0"/>
            </a:br>
            <a:r>
              <a:rPr lang="en-US" dirty="0"/>
              <a:t> </a:t>
            </a:r>
            <a:r>
              <a:rPr lang="en-US" dirty="0" smtClean="0"/>
              <a:t>	</a:t>
            </a:r>
            <a:r>
              <a:rPr lang="en-US" dirty="0"/>
              <a:t>   }</a:t>
            </a:r>
            <a:br>
              <a:rPr lang="en-US" dirty="0"/>
            </a:br>
            <a:r>
              <a:rPr lang="en-US" dirty="0" smtClean="0"/>
              <a:t>	}</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54</a:t>
            </a:fld>
            <a:endParaRPr lang="fr-FR"/>
          </a:p>
        </p:txBody>
      </p:sp>
    </p:spTree>
    <p:extLst>
      <p:ext uri="{BB962C8B-B14F-4D97-AF65-F5344CB8AC3E}">
        <p14:creationId xmlns:p14="http://schemas.microsoft.com/office/powerpoint/2010/main" val="2219293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L’instruction continue</a:t>
            </a:r>
            <a:endParaRPr lang="fr-FR" b="1" dirty="0">
              <a:solidFill>
                <a:srgbClr val="4F81BD"/>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Permet d’interrompre l’itération en cours dans une boucle et sauter à la prochaine itération.</a:t>
            </a:r>
          </a:p>
          <a:p>
            <a:r>
              <a:rPr lang="fr-FR" i="1" dirty="0"/>
              <a:t>continue</a:t>
            </a:r>
            <a:r>
              <a:rPr lang="fr-FR" dirty="0"/>
              <a:t> accepte un argument numérique optionnel qui vous indiquera combien de </a:t>
            </a:r>
            <a:r>
              <a:rPr lang="fr-FR" dirty="0" smtClean="0"/>
              <a:t>structures </a:t>
            </a:r>
            <a:r>
              <a:rPr lang="fr-FR" dirty="0"/>
              <a:t>emboîtées doivent être </a:t>
            </a:r>
            <a:r>
              <a:rPr lang="fr-FR" dirty="0" smtClean="0"/>
              <a:t>sautées.</a:t>
            </a:r>
          </a:p>
          <a:p>
            <a:r>
              <a:rPr lang="fr-FR" dirty="0" smtClean="0"/>
              <a:t>Exemple :</a:t>
            </a:r>
          </a:p>
          <a:p>
            <a:pPr marL="0" indent="0">
              <a:buNone/>
            </a:pPr>
            <a:r>
              <a:rPr lang="en-US" dirty="0" smtClean="0"/>
              <a:t>	while</a:t>
            </a:r>
            <a:r>
              <a:rPr lang="en-US" dirty="0"/>
              <a:t> (list($key, $value) = each($</a:t>
            </a:r>
            <a:r>
              <a:rPr lang="en-US" dirty="0" err="1"/>
              <a:t>arr</a:t>
            </a:r>
            <a:r>
              <a:rPr lang="en-US" dirty="0"/>
              <a:t>)) {</a:t>
            </a:r>
            <a:br>
              <a:rPr lang="en-US" dirty="0"/>
            </a:br>
            <a:r>
              <a:rPr lang="en-US" dirty="0"/>
              <a:t> </a:t>
            </a:r>
            <a:r>
              <a:rPr lang="en-US" dirty="0" smtClean="0"/>
              <a:t>	</a:t>
            </a:r>
            <a:r>
              <a:rPr lang="en-US" dirty="0"/>
              <a:t>   if (!($key % 2)) { </a:t>
            </a:r>
            <a:r>
              <a:rPr lang="fr-FR" dirty="0" smtClean="0"/>
              <a:t>// évite les membres impairs</a:t>
            </a:r>
            <a:r>
              <a:rPr lang="en-US" dirty="0"/>
              <a:t/>
            </a:r>
            <a:br>
              <a:rPr lang="en-US" dirty="0"/>
            </a:br>
            <a:r>
              <a:rPr lang="en-US" dirty="0"/>
              <a:t> </a:t>
            </a:r>
            <a:r>
              <a:rPr lang="en-US" dirty="0" smtClean="0"/>
              <a:t>	</a:t>
            </a:r>
            <a:r>
              <a:rPr lang="en-US" dirty="0"/>
              <a:t>       continue;</a:t>
            </a:r>
            <a:br>
              <a:rPr lang="en-US" dirty="0"/>
            </a:br>
            <a:r>
              <a:rPr lang="en-US" dirty="0" smtClean="0"/>
              <a:t>	</a:t>
            </a:r>
            <a:r>
              <a:rPr lang="en-US" dirty="0"/>
              <a:t>    }</a:t>
            </a:r>
            <a:br>
              <a:rPr lang="en-US" dirty="0"/>
            </a:br>
            <a:r>
              <a:rPr lang="en-US" dirty="0" smtClean="0"/>
              <a:t>	</a:t>
            </a:r>
            <a:r>
              <a:rPr lang="en-US" dirty="0"/>
              <a:t>    </a:t>
            </a:r>
            <a:r>
              <a:rPr lang="en-US" dirty="0" err="1" smtClean="0"/>
              <a:t>traite_valeurs_paires</a:t>
            </a:r>
            <a:r>
              <a:rPr lang="en-US" dirty="0" smtClean="0"/>
              <a:t>(</a:t>
            </a:r>
            <a:r>
              <a:rPr lang="en-US" dirty="0"/>
              <a:t>$value);</a:t>
            </a:r>
            <a:br>
              <a:rPr lang="en-US" dirty="0"/>
            </a:br>
            <a:r>
              <a:rPr lang="en-US" dirty="0" smtClean="0"/>
              <a:t>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55</a:t>
            </a:fld>
            <a:endParaRPr lang="fr-FR"/>
          </a:p>
        </p:txBody>
      </p:sp>
    </p:spTree>
    <p:extLst>
      <p:ext uri="{BB962C8B-B14F-4D97-AF65-F5344CB8AC3E}">
        <p14:creationId xmlns:p14="http://schemas.microsoft.com/office/powerpoint/2010/main" val="3228376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L’instruction continue</a:t>
            </a:r>
          </a:p>
        </p:txBody>
      </p:sp>
      <p:sp>
        <p:nvSpPr>
          <p:cNvPr id="3" name="Espace réservé du contenu 2"/>
          <p:cNvSpPr>
            <a:spLocks noGrp="1"/>
          </p:cNvSpPr>
          <p:nvPr>
            <p:ph idx="1"/>
          </p:nvPr>
        </p:nvSpPr>
        <p:spPr/>
        <p:txBody>
          <a:bodyPr>
            <a:normAutofit fontScale="92500" lnSpcReduction="20000"/>
          </a:bodyPr>
          <a:lstStyle/>
          <a:p>
            <a:r>
              <a:rPr lang="fr-FR" sz="2200" dirty="0" smtClean="0"/>
              <a:t>Exemple 2, continue </a:t>
            </a:r>
            <a:r>
              <a:rPr lang="fr-FR" sz="2200" dirty="0"/>
              <a:t>avec son </a:t>
            </a:r>
            <a:r>
              <a:rPr lang="fr-FR" sz="2200" dirty="0" smtClean="0"/>
              <a:t>argument optionnel </a:t>
            </a:r>
            <a:r>
              <a:rPr lang="fr-FR" sz="2200" dirty="0"/>
              <a:t>:</a:t>
            </a:r>
            <a:r>
              <a:rPr lang="fr-FR" sz="2200" dirty="0" smtClean="0"/>
              <a:t> </a:t>
            </a:r>
          </a:p>
          <a:p>
            <a:pPr marL="0" indent="0">
              <a:buNone/>
            </a:pPr>
            <a:endParaRPr lang="fr-FR" sz="2200" dirty="0"/>
          </a:p>
          <a:p>
            <a:pPr marL="0" indent="0">
              <a:buNone/>
            </a:pPr>
            <a:r>
              <a:rPr lang="fr-FR" sz="2400" dirty="0" smtClean="0"/>
              <a:t>	$</a:t>
            </a:r>
            <a:r>
              <a:rPr lang="fr-FR" sz="2400" dirty="0"/>
              <a:t>i = 0;</a:t>
            </a:r>
            <a:br>
              <a:rPr lang="fr-FR" sz="2400" dirty="0"/>
            </a:br>
            <a:r>
              <a:rPr lang="fr-FR" sz="2400" dirty="0" smtClean="0"/>
              <a:t>	</a:t>
            </a:r>
            <a:r>
              <a:rPr lang="fr-FR" sz="2400" dirty="0" err="1" smtClean="0"/>
              <a:t>while</a:t>
            </a:r>
            <a:r>
              <a:rPr lang="fr-FR" sz="2400" dirty="0"/>
              <a:t> ($i++ &lt; 5) {</a:t>
            </a:r>
            <a:br>
              <a:rPr lang="fr-FR" sz="2400" dirty="0"/>
            </a:br>
            <a:r>
              <a:rPr lang="fr-FR" sz="2400" dirty="0"/>
              <a:t> </a:t>
            </a:r>
            <a:r>
              <a:rPr lang="fr-FR" sz="2400" dirty="0" smtClean="0"/>
              <a:t>	</a:t>
            </a:r>
            <a:r>
              <a:rPr lang="fr-FR" sz="2400" dirty="0"/>
              <a:t>   </a:t>
            </a:r>
            <a:r>
              <a:rPr lang="fr-FR" sz="2400" dirty="0" err="1"/>
              <a:t>echo</a:t>
            </a:r>
            <a:r>
              <a:rPr lang="fr-FR" sz="2400" dirty="0"/>
              <a:t> "Dehors&lt;</a:t>
            </a:r>
            <a:r>
              <a:rPr lang="fr-FR" sz="2400" dirty="0" err="1"/>
              <a:t>br</a:t>
            </a:r>
            <a:r>
              <a:rPr lang="fr-FR" sz="2400" dirty="0"/>
              <a:t> /&gt;\n";</a:t>
            </a:r>
            <a:br>
              <a:rPr lang="fr-FR" sz="2400" dirty="0"/>
            </a:br>
            <a:r>
              <a:rPr lang="fr-FR" sz="2400" dirty="0"/>
              <a:t> </a:t>
            </a:r>
            <a:r>
              <a:rPr lang="fr-FR" sz="2400" dirty="0" smtClean="0"/>
              <a:t>	</a:t>
            </a:r>
            <a:r>
              <a:rPr lang="fr-FR" sz="2400" dirty="0"/>
              <a:t>   </a:t>
            </a:r>
            <a:r>
              <a:rPr lang="fr-FR" sz="2400" dirty="0" err="1"/>
              <a:t>while</a:t>
            </a:r>
            <a:r>
              <a:rPr lang="fr-FR" sz="2400" dirty="0"/>
              <a:t> (1) {</a:t>
            </a:r>
            <a:br>
              <a:rPr lang="fr-FR" sz="2400" dirty="0"/>
            </a:br>
            <a:r>
              <a:rPr lang="fr-FR" sz="2400" dirty="0"/>
              <a:t> </a:t>
            </a:r>
            <a:r>
              <a:rPr lang="fr-FR" sz="2400" dirty="0" smtClean="0"/>
              <a:t>	</a:t>
            </a:r>
            <a:r>
              <a:rPr lang="fr-FR" sz="2400" dirty="0"/>
              <a:t>       </a:t>
            </a:r>
            <a:r>
              <a:rPr lang="fr-FR" sz="2400" dirty="0" err="1"/>
              <a:t>echo</a:t>
            </a:r>
            <a:r>
              <a:rPr lang="fr-FR" sz="2400" dirty="0"/>
              <a:t> "Milieu&lt;</a:t>
            </a:r>
            <a:r>
              <a:rPr lang="fr-FR" sz="2400" dirty="0" err="1"/>
              <a:t>br</a:t>
            </a:r>
            <a:r>
              <a:rPr lang="fr-FR" sz="2400" dirty="0"/>
              <a:t> /&gt;\n";</a:t>
            </a:r>
            <a:br>
              <a:rPr lang="fr-FR" sz="2400" dirty="0"/>
            </a:br>
            <a:r>
              <a:rPr lang="fr-FR" sz="2400" dirty="0" smtClean="0"/>
              <a:t>	</a:t>
            </a:r>
            <a:r>
              <a:rPr lang="fr-FR" sz="2400" dirty="0"/>
              <a:t>        </a:t>
            </a:r>
            <a:r>
              <a:rPr lang="fr-FR" sz="2400" dirty="0" err="1"/>
              <a:t>while</a:t>
            </a:r>
            <a:r>
              <a:rPr lang="fr-FR" sz="2400" dirty="0"/>
              <a:t> (1) {</a:t>
            </a:r>
            <a:br>
              <a:rPr lang="fr-FR" sz="2400" dirty="0"/>
            </a:br>
            <a:r>
              <a:rPr lang="fr-FR" sz="2400" dirty="0" smtClean="0"/>
              <a:t>	</a:t>
            </a:r>
            <a:r>
              <a:rPr lang="fr-FR" sz="2400" dirty="0"/>
              <a:t>            </a:t>
            </a:r>
            <a:r>
              <a:rPr lang="fr-FR" sz="2400" dirty="0" err="1"/>
              <a:t>echo</a:t>
            </a:r>
            <a:r>
              <a:rPr lang="fr-FR" sz="2400" dirty="0"/>
              <a:t> "Intérieur&lt;</a:t>
            </a:r>
            <a:r>
              <a:rPr lang="fr-FR" sz="2400" dirty="0" err="1"/>
              <a:t>br</a:t>
            </a:r>
            <a:r>
              <a:rPr lang="fr-FR" sz="2400" dirty="0"/>
              <a:t> /&gt;\n";</a:t>
            </a:r>
            <a:br>
              <a:rPr lang="fr-FR" sz="2400" dirty="0"/>
            </a:br>
            <a:r>
              <a:rPr lang="fr-FR" sz="2400" dirty="0" smtClean="0"/>
              <a:t>	</a:t>
            </a:r>
            <a:r>
              <a:rPr lang="fr-FR" sz="2400" dirty="0"/>
              <a:t>            continue 3</a:t>
            </a:r>
            <a:r>
              <a:rPr lang="fr-FR" sz="2400" dirty="0" smtClean="0"/>
              <a:t>;	// sort du 3</a:t>
            </a:r>
            <a:r>
              <a:rPr lang="fr-FR" sz="2400" baseline="30000" dirty="0" smtClean="0"/>
              <a:t>e</a:t>
            </a:r>
            <a:r>
              <a:rPr lang="fr-FR" sz="2400" dirty="0" smtClean="0"/>
              <a:t> </a:t>
            </a:r>
            <a:r>
              <a:rPr lang="fr-FR" sz="2400" dirty="0" err="1" smtClean="0"/>
              <a:t>while</a:t>
            </a:r>
            <a:r>
              <a:rPr lang="fr-FR" sz="2400" dirty="0" smtClean="0"/>
              <a:t> parent soit du </a:t>
            </a:r>
            <a:r>
              <a:rPr lang="fr-FR" sz="2400" dirty="0" err="1" smtClean="0"/>
              <a:t>while</a:t>
            </a:r>
            <a:r>
              <a:rPr lang="fr-FR" sz="2400" dirty="0" smtClean="0"/>
              <a:t> principal</a:t>
            </a:r>
            <a:r>
              <a:rPr lang="fr-FR" sz="2400" dirty="0"/>
              <a:t/>
            </a:r>
            <a:br>
              <a:rPr lang="fr-FR" sz="2400" dirty="0"/>
            </a:br>
            <a:r>
              <a:rPr lang="fr-FR" sz="2400" dirty="0"/>
              <a:t> </a:t>
            </a:r>
            <a:r>
              <a:rPr lang="fr-FR" sz="2400" dirty="0" smtClean="0"/>
              <a:t>	</a:t>
            </a:r>
            <a:r>
              <a:rPr lang="fr-FR" sz="2400" dirty="0"/>
              <a:t>       }</a:t>
            </a:r>
            <a:br>
              <a:rPr lang="fr-FR" sz="2400" dirty="0"/>
            </a:br>
            <a:r>
              <a:rPr lang="fr-FR" sz="2400" dirty="0" smtClean="0"/>
              <a:t>	</a:t>
            </a:r>
            <a:r>
              <a:rPr lang="fr-FR" sz="2400" dirty="0"/>
              <a:t>        </a:t>
            </a:r>
            <a:r>
              <a:rPr lang="fr-FR" sz="2400" dirty="0" err="1"/>
              <a:t>echo</a:t>
            </a:r>
            <a:r>
              <a:rPr lang="fr-FR" sz="2400" dirty="0"/>
              <a:t> "Ceci n'est jamais atteint.&lt;</a:t>
            </a:r>
            <a:r>
              <a:rPr lang="fr-FR" sz="2400" dirty="0" err="1"/>
              <a:t>br</a:t>
            </a:r>
            <a:r>
              <a:rPr lang="fr-FR" sz="2400" dirty="0"/>
              <a:t> /&gt;\n";</a:t>
            </a:r>
            <a:br>
              <a:rPr lang="fr-FR" sz="2400" dirty="0"/>
            </a:br>
            <a:r>
              <a:rPr lang="fr-FR" sz="2400" dirty="0" smtClean="0"/>
              <a:t>	</a:t>
            </a:r>
            <a:r>
              <a:rPr lang="fr-FR" sz="2400" dirty="0"/>
              <a:t>    }</a:t>
            </a:r>
            <a:br>
              <a:rPr lang="fr-FR" sz="2400" dirty="0"/>
            </a:br>
            <a:r>
              <a:rPr lang="fr-FR" sz="2400" dirty="0"/>
              <a:t> </a:t>
            </a:r>
            <a:r>
              <a:rPr lang="fr-FR" sz="2400" dirty="0" smtClean="0"/>
              <a:t>	</a:t>
            </a:r>
            <a:r>
              <a:rPr lang="fr-FR" sz="2400" dirty="0"/>
              <a:t>   </a:t>
            </a:r>
            <a:r>
              <a:rPr lang="fr-FR" sz="2400" dirty="0" err="1"/>
              <a:t>echo</a:t>
            </a:r>
            <a:r>
              <a:rPr lang="fr-FR" sz="2400" dirty="0"/>
              <a:t> "Ceci non plus.&lt;</a:t>
            </a:r>
            <a:r>
              <a:rPr lang="fr-FR" sz="2400" dirty="0" err="1"/>
              <a:t>br</a:t>
            </a:r>
            <a:r>
              <a:rPr lang="fr-FR" sz="2400" dirty="0"/>
              <a:t> /&gt;\n";</a:t>
            </a:r>
            <a:br>
              <a:rPr lang="fr-FR" sz="2400" dirty="0"/>
            </a:br>
            <a:r>
              <a:rPr lang="fr-FR" sz="2400" dirty="0" smtClean="0"/>
              <a:t>	}</a:t>
            </a:r>
            <a:endParaRPr lang="fr-FR" sz="22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56</a:t>
            </a:fld>
            <a:endParaRPr lang="fr-FR"/>
          </a:p>
        </p:txBody>
      </p:sp>
    </p:spTree>
    <p:extLst>
      <p:ext uri="{BB962C8B-B14F-4D97-AF65-F5344CB8AC3E}">
        <p14:creationId xmlns:p14="http://schemas.microsoft.com/office/powerpoint/2010/main" val="3301571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L’instruction </a:t>
            </a:r>
            <a:r>
              <a:rPr lang="fr-FR" b="1" dirty="0" err="1" smtClean="0">
                <a:solidFill>
                  <a:srgbClr val="4F81BD"/>
                </a:solidFill>
              </a:rPr>
              <a:t>declare</a:t>
            </a:r>
            <a:endParaRPr lang="fr-FR" b="1" dirty="0">
              <a:solidFill>
                <a:srgbClr val="4F81BD"/>
              </a:solidFill>
            </a:endParaRPr>
          </a:p>
        </p:txBody>
      </p:sp>
      <p:sp>
        <p:nvSpPr>
          <p:cNvPr id="3" name="Espace réservé du contenu 2"/>
          <p:cNvSpPr>
            <a:spLocks noGrp="1"/>
          </p:cNvSpPr>
          <p:nvPr>
            <p:ph idx="1"/>
          </p:nvPr>
        </p:nvSpPr>
        <p:spPr/>
        <p:txBody>
          <a:bodyPr>
            <a:normAutofit fontScale="92500" lnSpcReduction="10000"/>
          </a:bodyPr>
          <a:lstStyle/>
          <a:p>
            <a:r>
              <a:rPr lang="fr-FR" i="1" dirty="0" err="1"/>
              <a:t>declare</a:t>
            </a:r>
            <a:r>
              <a:rPr lang="fr-FR" dirty="0"/>
              <a:t> sert à ajouter des directives d'exécutions dans un bloc de code. La syntaxe de </a:t>
            </a:r>
            <a:r>
              <a:rPr lang="fr-FR" i="1" dirty="0" err="1"/>
              <a:t>declare</a:t>
            </a:r>
            <a:r>
              <a:rPr lang="fr-FR" dirty="0"/>
              <a:t> est similaire à la syntaxe des autres fonctions de contrôle </a:t>
            </a:r>
            <a:r>
              <a:rPr lang="fr-FR" dirty="0" smtClean="0"/>
              <a:t>:</a:t>
            </a:r>
          </a:p>
          <a:p>
            <a:pPr marL="0" indent="0">
              <a:buNone/>
            </a:pPr>
            <a:r>
              <a:rPr lang="en-US" dirty="0" smtClean="0"/>
              <a:t>		declare </a:t>
            </a:r>
            <a:r>
              <a:rPr lang="en-US" dirty="0"/>
              <a:t>(</a:t>
            </a:r>
            <a:r>
              <a:rPr lang="en-US" i="1" dirty="0"/>
              <a:t>directive</a:t>
            </a:r>
            <a:r>
              <a:rPr lang="en-US" dirty="0"/>
              <a:t>) </a:t>
            </a:r>
            <a:br>
              <a:rPr lang="en-US" dirty="0"/>
            </a:br>
            <a:r>
              <a:rPr lang="en-US" dirty="0" smtClean="0"/>
              <a:t>			</a:t>
            </a:r>
            <a:r>
              <a:rPr lang="en-US" dirty="0" err="1" smtClean="0"/>
              <a:t>commandes</a:t>
            </a:r>
            <a:endParaRPr lang="fr-FR" dirty="0" smtClean="0"/>
          </a:p>
          <a:p>
            <a:r>
              <a:rPr lang="fr-FR" dirty="0"/>
              <a:t>L'expression </a:t>
            </a:r>
            <a:r>
              <a:rPr lang="fr-FR" i="1" dirty="0"/>
              <a:t>directive</a:t>
            </a:r>
            <a:r>
              <a:rPr lang="fr-FR" dirty="0"/>
              <a:t> permet de contrôler l'intervention du bloc </a:t>
            </a:r>
            <a:r>
              <a:rPr lang="fr-FR" i="1" dirty="0" err="1"/>
              <a:t>declare</a:t>
            </a:r>
            <a:r>
              <a:rPr lang="fr-FR" dirty="0"/>
              <a:t>. Actuellement, seulement deux directives sont reconnues : la directive </a:t>
            </a:r>
            <a:r>
              <a:rPr lang="fr-FR" i="1" dirty="0" err="1"/>
              <a:t>ticks</a:t>
            </a:r>
            <a:r>
              <a:rPr lang="fr-FR" dirty="0"/>
              <a:t> </a:t>
            </a:r>
            <a:r>
              <a:rPr lang="fr-FR" dirty="0" smtClean="0"/>
              <a:t>et </a:t>
            </a:r>
            <a:r>
              <a:rPr lang="fr-FR" dirty="0"/>
              <a:t>la directive d'encodage </a:t>
            </a:r>
            <a:r>
              <a:rPr lang="fr-FR" i="1" dirty="0" err="1"/>
              <a:t>encoding</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57</a:t>
            </a:fld>
            <a:endParaRPr lang="fr-FR"/>
          </a:p>
        </p:txBody>
      </p:sp>
    </p:spTree>
    <p:extLst>
      <p:ext uri="{BB962C8B-B14F-4D97-AF65-F5344CB8AC3E}">
        <p14:creationId xmlns:p14="http://schemas.microsoft.com/office/powerpoint/2010/main" val="218722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L’instruction </a:t>
            </a:r>
            <a:r>
              <a:rPr lang="fr-FR" b="1" dirty="0" err="1" smtClean="0">
                <a:solidFill>
                  <a:srgbClr val="4F81BD"/>
                </a:solidFill>
              </a:rPr>
              <a:t>declare</a:t>
            </a:r>
            <a:r>
              <a:rPr lang="fr-FR" b="1" dirty="0" smtClean="0">
                <a:solidFill>
                  <a:srgbClr val="4F81BD"/>
                </a:solidFill>
              </a:rPr>
              <a:t> et </a:t>
            </a:r>
            <a:r>
              <a:rPr lang="fr-FR" b="1" dirty="0" err="1" smtClean="0">
                <a:solidFill>
                  <a:srgbClr val="4F81BD"/>
                </a:solidFill>
              </a:rPr>
              <a:t>ticks</a:t>
            </a:r>
            <a:endParaRPr lang="fr-FR" b="1" dirty="0">
              <a:solidFill>
                <a:srgbClr val="4F81BD"/>
              </a:solidFill>
            </a:endParaRPr>
          </a:p>
        </p:txBody>
      </p:sp>
      <p:sp>
        <p:nvSpPr>
          <p:cNvPr id="3" name="Espace réservé du contenu 2"/>
          <p:cNvSpPr>
            <a:spLocks noGrp="1"/>
          </p:cNvSpPr>
          <p:nvPr>
            <p:ph idx="1"/>
          </p:nvPr>
        </p:nvSpPr>
        <p:spPr/>
        <p:txBody>
          <a:bodyPr>
            <a:normAutofit fontScale="32500" lnSpcReduction="20000"/>
          </a:bodyPr>
          <a:lstStyle/>
          <a:p>
            <a:r>
              <a:rPr lang="fr-FR" sz="6800" dirty="0"/>
              <a:t>Un </a:t>
            </a:r>
            <a:r>
              <a:rPr lang="fr-FR" sz="6800" dirty="0" err="1"/>
              <a:t>tick</a:t>
            </a:r>
            <a:r>
              <a:rPr lang="fr-FR" sz="6800" dirty="0"/>
              <a:t> est un événement qui intervient toutes les </a:t>
            </a:r>
            <a:r>
              <a:rPr lang="fr-FR" sz="6800" i="1" dirty="0"/>
              <a:t>N</a:t>
            </a:r>
            <a:r>
              <a:rPr lang="fr-FR" sz="6800" dirty="0"/>
              <a:t> commandes bas niveau </a:t>
            </a:r>
            <a:r>
              <a:rPr lang="fr-FR" sz="6800" dirty="0" err="1"/>
              <a:t>tickables</a:t>
            </a:r>
            <a:r>
              <a:rPr lang="fr-FR" sz="6800" dirty="0" smtClean="0"/>
              <a:t>, exécutées </a:t>
            </a:r>
            <a:r>
              <a:rPr lang="fr-FR" sz="6800" dirty="0"/>
              <a:t>par l'analyseur dans le bloc </a:t>
            </a:r>
            <a:r>
              <a:rPr lang="fr-FR" sz="6800" dirty="0" smtClean="0"/>
              <a:t>de </a:t>
            </a:r>
            <a:r>
              <a:rPr lang="fr-FR" sz="6800" i="1" dirty="0" err="1" smtClean="0"/>
              <a:t>declare</a:t>
            </a:r>
            <a:r>
              <a:rPr lang="fr-FR" sz="6800" dirty="0"/>
              <a:t>. La valeur de </a:t>
            </a:r>
            <a:r>
              <a:rPr lang="fr-FR" sz="6800" i="1" dirty="0"/>
              <a:t>N</a:t>
            </a:r>
            <a:r>
              <a:rPr lang="fr-FR" sz="6800" dirty="0"/>
              <a:t> est spécifiée par </a:t>
            </a:r>
            <a:r>
              <a:rPr lang="fr-FR" sz="6800" dirty="0" smtClean="0"/>
              <a:t>la syntaxe </a:t>
            </a:r>
            <a:r>
              <a:rPr lang="fr-FR" sz="6800" dirty="0" err="1"/>
              <a:t>ticks</a:t>
            </a:r>
            <a:r>
              <a:rPr lang="fr-FR" sz="6800" dirty="0"/>
              <a:t>=</a:t>
            </a:r>
            <a:r>
              <a:rPr lang="fr-FR" sz="6800" i="1" dirty="0"/>
              <a:t>N</a:t>
            </a:r>
            <a:r>
              <a:rPr lang="fr-FR" sz="6800" dirty="0"/>
              <a:t> dans le bloc de directive </a:t>
            </a:r>
            <a:r>
              <a:rPr lang="fr-FR" sz="6800" i="1" dirty="0" err="1" smtClean="0"/>
              <a:t>declare</a:t>
            </a:r>
            <a:r>
              <a:rPr lang="fr-FR" sz="6800" dirty="0" smtClean="0"/>
              <a:t> :</a:t>
            </a:r>
          </a:p>
          <a:p>
            <a:pPr marL="0" indent="0">
              <a:buNone/>
            </a:pPr>
            <a:r>
              <a:rPr lang="en-US" dirty="0" smtClean="0"/>
              <a:t>	</a:t>
            </a:r>
            <a:r>
              <a:rPr lang="en-US" sz="4300" dirty="0" smtClean="0"/>
              <a:t>declare</a:t>
            </a:r>
            <a:r>
              <a:rPr lang="en-US" sz="4300" dirty="0"/>
              <a:t>(ticks=1);</a:t>
            </a:r>
            <a:br>
              <a:rPr lang="en-US" sz="4300" dirty="0"/>
            </a:br>
            <a:r>
              <a:rPr lang="en-US" sz="4300" dirty="0" smtClean="0"/>
              <a:t>	$</a:t>
            </a:r>
            <a:r>
              <a:rPr lang="en-US" sz="4300" dirty="0" err="1" smtClean="0"/>
              <a:t>cpt</a:t>
            </a:r>
            <a:r>
              <a:rPr lang="en-US" sz="4300" dirty="0" smtClean="0"/>
              <a:t> = 0;</a:t>
            </a:r>
            <a:r>
              <a:rPr lang="en-US" sz="4300" dirty="0"/>
              <a:t/>
            </a:r>
            <a:br>
              <a:rPr lang="en-US" sz="4300" dirty="0"/>
            </a:br>
            <a:r>
              <a:rPr lang="en-US" sz="4300" dirty="0" smtClean="0"/>
              <a:t>	/</a:t>
            </a:r>
            <a:r>
              <a:rPr lang="en-US" sz="4300" dirty="0"/>
              <a:t>/ </a:t>
            </a:r>
            <a:r>
              <a:rPr lang="en-US" sz="4300" dirty="0" err="1" smtClean="0"/>
              <a:t>Une</a:t>
            </a:r>
            <a:r>
              <a:rPr lang="en-US" sz="4300" dirty="0" smtClean="0"/>
              <a:t> </a:t>
            </a:r>
            <a:r>
              <a:rPr lang="en-US" sz="4300" dirty="0" err="1" smtClean="0"/>
              <a:t>fonction</a:t>
            </a:r>
            <a:r>
              <a:rPr lang="en-US" sz="4300" dirty="0" smtClean="0"/>
              <a:t> </a:t>
            </a:r>
            <a:r>
              <a:rPr lang="en-US" sz="4300" dirty="0" err="1" smtClean="0"/>
              <a:t>appelée</a:t>
            </a:r>
            <a:r>
              <a:rPr lang="en-US" sz="4300" dirty="0" smtClean="0"/>
              <a:t> </a:t>
            </a:r>
            <a:r>
              <a:rPr lang="en-US" sz="4300" dirty="0" err="1" smtClean="0"/>
              <a:t>à</a:t>
            </a:r>
            <a:r>
              <a:rPr lang="en-US" sz="4300" dirty="0" smtClean="0"/>
              <a:t> </a:t>
            </a:r>
            <a:r>
              <a:rPr lang="en-US" sz="4300" dirty="0" err="1" smtClean="0"/>
              <a:t>chaque</a:t>
            </a:r>
            <a:r>
              <a:rPr lang="en-US" sz="4300" dirty="0" smtClean="0"/>
              <a:t> </a:t>
            </a:r>
            <a:r>
              <a:rPr lang="en-US" sz="4300" dirty="0" err="1" smtClean="0"/>
              <a:t>événement</a:t>
            </a:r>
            <a:r>
              <a:rPr lang="en-US" sz="4300" dirty="0" smtClean="0"/>
              <a:t> “ticks”</a:t>
            </a:r>
            <a:r>
              <a:rPr lang="en-US" sz="4300" dirty="0"/>
              <a:t/>
            </a:r>
            <a:br>
              <a:rPr lang="en-US" sz="4300" dirty="0"/>
            </a:br>
            <a:r>
              <a:rPr lang="en-US" sz="4300" dirty="0" smtClean="0"/>
              <a:t>	function</a:t>
            </a:r>
            <a:r>
              <a:rPr lang="en-US" sz="4300" dirty="0"/>
              <a:t> </a:t>
            </a:r>
            <a:r>
              <a:rPr lang="en-US" sz="4300" dirty="0" err="1"/>
              <a:t>tick_handler</a:t>
            </a:r>
            <a:r>
              <a:rPr lang="en-US" sz="4300" dirty="0"/>
              <a:t>(</a:t>
            </a:r>
            <a:r>
              <a:rPr lang="en-US" sz="4300" dirty="0" smtClean="0"/>
              <a:t>)</a:t>
            </a:r>
            <a:r>
              <a:rPr lang="en-US" sz="4300" dirty="0"/>
              <a:t> </a:t>
            </a:r>
            <a:r>
              <a:rPr lang="en-US" sz="4300" dirty="0" smtClean="0"/>
              <a:t>{</a:t>
            </a:r>
          </a:p>
          <a:p>
            <a:pPr marL="0" indent="0">
              <a:buNone/>
            </a:pPr>
            <a:r>
              <a:rPr lang="en-US" sz="4300" dirty="0"/>
              <a:t>	 </a:t>
            </a:r>
            <a:r>
              <a:rPr lang="en-US" sz="4300" dirty="0" smtClean="0"/>
              <a:t>   global $</a:t>
            </a:r>
            <a:r>
              <a:rPr lang="en-US" sz="4300" dirty="0" err="1" smtClean="0"/>
              <a:t>cpt</a:t>
            </a:r>
            <a:r>
              <a:rPr lang="en-US" sz="4300" dirty="0" smtClean="0"/>
              <a:t>; </a:t>
            </a:r>
          </a:p>
          <a:p>
            <a:pPr marL="0" indent="0">
              <a:buNone/>
            </a:pPr>
            <a:r>
              <a:rPr lang="en-US" sz="4300" dirty="0"/>
              <a:t>	 </a:t>
            </a:r>
            <a:r>
              <a:rPr lang="en-US" sz="4300" dirty="0" smtClean="0"/>
              <a:t>   $</a:t>
            </a:r>
            <a:r>
              <a:rPr lang="en-US" sz="4300" dirty="0" err="1" smtClean="0"/>
              <a:t>cpt</a:t>
            </a:r>
            <a:r>
              <a:rPr lang="en-US" sz="4300" dirty="0" smtClean="0"/>
              <a:t>++;</a:t>
            </a:r>
            <a:r>
              <a:rPr lang="en-US" sz="4300" dirty="0"/>
              <a:t/>
            </a:r>
            <a:br>
              <a:rPr lang="en-US" sz="4300" dirty="0"/>
            </a:br>
            <a:r>
              <a:rPr lang="en-US" sz="4300" dirty="0" smtClean="0"/>
              <a:t>	</a:t>
            </a:r>
            <a:r>
              <a:rPr lang="en-US" sz="4300" dirty="0"/>
              <a:t>    echo "</a:t>
            </a:r>
            <a:r>
              <a:rPr lang="en-US" sz="4300" dirty="0" err="1"/>
              <a:t>tick_handler</a:t>
            </a:r>
            <a:r>
              <a:rPr lang="en-US" sz="4300" dirty="0"/>
              <a:t>() </a:t>
            </a:r>
            <a:r>
              <a:rPr lang="en-US" sz="4300" dirty="0" smtClean="0"/>
              <a:t>called</a:t>
            </a:r>
            <a:r>
              <a:rPr lang="en-US" sz="4300" dirty="0"/>
              <a:t> </a:t>
            </a:r>
            <a:r>
              <a:rPr lang="en-US" sz="4300" dirty="0" smtClean="0"/>
              <a:t>: </a:t>
            </a:r>
            <a:r>
              <a:rPr lang="en-US" sz="4300" dirty="0"/>
              <a:t>"</a:t>
            </a:r>
            <a:r>
              <a:rPr lang="en-US" sz="4300" dirty="0" smtClean="0"/>
              <a:t>.$</a:t>
            </a:r>
            <a:r>
              <a:rPr lang="en-US" sz="4300" dirty="0" err="1" smtClean="0"/>
              <a:t>cpt</a:t>
            </a:r>
            <a:r>
              <a:rPr lang="en-US" sz="4300" dirty="0" smtClean="0"/>
              <a:t>;</a:t>
            </a:r>
            <a:r>
              <a:rPr lang="en-US" sz="4300" dirty="0"/>
              <a:t/>
            </a:r>
            <a:br>
              <a:rPr lang="en-US" sz="4300" dirty="0"/>
            </a:br>
            <a:r>
              <a:rPr lang="en-US" sz="4300" dirty="0" smtClean="0"/>
              <a:t>	}</a:t>
            </a:r>
            <a:r>
              <a:rPr lang="en-US" sz="4300" dirty="0"/>
              <a:t/>
            </a:r>
            <a:br>
              <a:rPr lang="en-US" sz="4300" dirty="0"/>
            </a:br>
            <a:r>
              <a:rPr lang="en-US" sz="4300" dirty="0" smtClean="0"/>
              <a:t>	</a:t>
            </a:r>
            <a:r>
              <a:rPr lang="en-US" sz="4300" dirty="0" err="1" smtClean="0"/>
              <a:t>register_tick_function</a:t>
            </a:r>
            <a:r>
              <a:rPr lang="en-US" sz="4300" dirty="0"/>
              <a:t>('</a:t>
            </a:r>
            <a:r>
              <a:rPr lang="en-US" sz="4300" dirty="0" err="1"/>
              <a:t>tick_handler</a:t>
            </a:r>
            <a:r>
              <a:rPr lang="en-US" sz="4300" dirty="0"/>
              <a:t>')</a:t>
            </a:r>
            <a:r>
              <a:rPr lang="en-US" sz="4300" dirty="0" smtClean="0"/>
              <a:t>;</a:t>
            </a:r>
            <a:r>
              <a:rPr lang="en-US" sz="4300" dirty="0"/>
              <a:t/>
            </a:r>
            <a:br>
              <a:rPr lang="en-US" sz="4300" dirty="0"/>
            </a:br>
            <a:r>
              <a:rPr lang="en-US" sz="4300" dirty="0" smtClean="0"/>
              <a:t>	$</a:t>
            </a:r>
            <a:r>
              <a:rPr lang="en-US" sz="4300" dirty="0"/>
              <a:t>a = 1</a:t>
            </a:r>
            <a:r>
              <a:rPr lang="en-US" sz="4300" dirty="0" smtClean="0"/>
              <a:t>;</a:t>
            </a:r>
            <a:r>
              <a:rPr lang="en-US" sz="4300" dirty="0"/>
              <a:t/>
            </a:r>
            <a:br>
              <a:rPr lang="en-US" sz="4300" dirty="0"/>
            </a:br>
            <a:r>
              <a:rPr lang="en-US" sz="4300" dirty="0" smtClean="0"/>
              <a:t>	if</a:t>
            </a:r>
            <a:r>
              <a:rPr lang="en-US" sz="4300" dirty="0"/>
              <a:t> ($a &gt; 0) {</a:t>
            </a:r>
            <a:br>
              <a:rPr lang="en-US" sz="4300" dirty="0"/>
            </a:br>
            <a:r>
              <a:rPr lang="en-US" sz="4300" dirty="0" smtClean="0"/>
              <a:t>	</a:t>
            </a:r>
            <a:r>
              <a:rPr lang="en-US" sz="4300" dirty="0"/>
              <a:t>    $a += 2;</a:t>
            </a:r>
            <a:br>
              <a:rPr lang="en-US" sz="4300" dirty="0"/>
            </a:br>
            <a:r>
              <a:rPr lang="en-US" sz="4300" dirty="0" smtClean="0"/>
              <a:t>	</a:t>
            </a:r>
            <a:r>
              <a:rPr lang="en-US" sz="4300" dirty="0"/>
              <a:t>    print($a);</a:t>
            </a:r>
            <a:br>
              <a:rPr lang="en-US" sz="4300" dirty="0"/>
            </a:br>
            <a:r>
              <a:rPr lang="en-US" sz="4300" dirty="0" smtClean="0"/>
              <a:t>	}</a:t>
            </a:r>
            <a:r>
              <a:rPr lang="en-US" sz="4300" dirty="0"/>
              <a:t/>
            </a:r>
            <a:br>
              <a:rPr lang="en-US" sz="4300" dirty="0"/>
            </a:br>
            <a:r>
              <a:rPr lang="en-US" sz="4300" dirty="0" smtClean="0"/>
              <a:t>	=&gt;</a:t>
            </a:r>
          </a:p>
          <a:p>
            <a:pPr marL="0" indent="0">
              <a:buNone/>
            </a:pPr>
            <a:r>
              <a:rPr lang="en-US" sz="4300" dirty="0" smtClean="0"/>
              <a:t>	</a:t>
            </a:r>
            <a:r>
              <a:rPr lang="en-US" sz="4300" dirty="0" err="1" smtClean="0"/>
              <a:t>tick_handler</a:t>
            </a:r>
            <a:r>
              <a:rPr lang="en-US" sz="4300" dirty="0"/>
              <a:t>() called 1 </a:t>
            </a:r>
            <a:r>
              <a:rPr lang="en-US" sz="4300" dirty="0" smtClean="0"/>
              <a:t> </a:t>
            </a:r>
            <a:r>
              <a:rPr lang="en-US" sz="4300" dirty="0" err="1" smtClean="0"/>
              <a:t>tick_handler</a:t>
            </a:r>
            <a:r>
              <a:rPr lang="en-US" sz="4300" dirty="0"/>
              <a:t>() called 2 </a:t>
            </a:r>
            <a:r>
              <a:rPr lang="en-US" sz="4300" dirty="0" smtClean="0"/>
              <a:t> </a:t>
            </a:r>
            <a:r>
              <a:rPr lang="en-US" sz="4300" dirty="0" err="1" smtClean="0"/>
              <a:t>tick_handler</a:t>
            </a:r>
            <a:r>
              <a:rPr lang="en-US" sz="4300" dirty="0"/>
              <a:t>() called 3 </a:t>
            </a:r>
            <a:br>
              <a:rPr lang="en-US" sz="4300" dirty="0"/>
            </a:br>
            <a:r>
              <a:rPr lang="en-US" sz="4300" dirty="0" smtClean="0"/>
              <a:t>	3</a:t>
            </a:r>
            <a:r>
              <a:rPr lang="en-US" sz="4300" dirty="0"/>
              <a:t/>
            </a:r>
            <a:br>
              <a:rPr lang="en-US" sz="4300" dirty="0"/>
            </a:br>
            <a:r>
              <a:rPr lang="en-US" sz="4300" dirty="0" smtClean="0"/>
              <a:t>	</a:t>
            </a:r>
            <a:r>
              <a:rPr lang="en-US" sz="4300" dirty="0" err="1" smtClean="0"/>
              <a:t>tick_handler</a:t>
            </a:r>
            <a:r>
              <a:rPr lang="en-US" sz="4300" dirty="0"/>
              <a:t>() called 4 </a:t>
            </a:r>
            <a:r>
              <a:rPr lang="en-US" sz="4300" dirty="0" smtClean="0"/>
              <a:t> </a:t>
            </a:r>
            <a:r>
              <a:rPr lang="en-US" sz="4300" dirty="0" err="1" smtClean="0"/>
              <a:t>tick_handler</a:t>
            </a:r>
            <a:r>
              <a:rPr lang="en-US" sz="4300" dirty="0"/>
              <a:t>() called </a:t>
            </a:r>
            <a:r>
              <a:rPr lang="en-US" sz="4300" dirty="0" smtClean="0"/>
              <a:t>5</a:t>
            </a:r>
            <a:endParaRPr lang="fr-FR" sz="4300"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58</a:t>
            </a:fld>
            <a:endParaRPr lang="fr-FR"/>
          </a:p>
        </p:txBody>
      </p:sp>
    </p:spTree>
    <p:extLst>
      <p:ext uri="{BB962C8B-B14F-4D97-AF65-F5344CB8AC3E}">
        <p14:creationId xmlns:p14="http://schemas.microsoft.com/office/powerpoint/2010/main" val="2454029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L’instruction </a:t>
            </a:r>
            <a:r>
              <a:rPr lang="fr-FR" b="1" dirty="0" err="1">
                <a:solidFill>
                  <a:srgbClr val="4F81BD"/>
                </a:solidFill>
              </a:rPr>
              <a:t>declare</a:t>
            </a:r>
            <a:r>
              <a:rPr lang="fr-FR" b="1" dirty="0">
                <a:solidFill>
                  <a:srgbClr val="4F81BD"/>
                </a:solidFill>
              </a:rPr>
              <a:t> et </a:t>
            </a:r>
            <a:r>
              <a:rPr lang="fr-FR" b="1" dirty="0" smtClean="0">
                <a:solidFill>
                  <a:srgbClr val="4F81BD"/>
                </a:solidFill>
              </a:rPr>
              <a:t>encode</a:t>
            </a:r>
            <a:endParaRPr lang="fr-FR" b="1" dirty="0">
              <a:solidFill>
                <a:srgbClr val="4F81BD"/>
              </a:solidFill>
            </a:endParaRPr>
          </a:p>
        </p:txBody>
      </p:sp>
      <p:sp>
        <p:nvSpPr>
          <p:cNvPr id="3" name="Espace réservé du contenu 2"/>
          <p:cNvSpPr>
            <a:spLocks noGrp="1"/>
          </p:cNvSpPr>
          <p:nvPr>
            <p:ph idx="1"/>
          </p:nvPr>
        </p:nvSpPr>
        <p:spPr/>
        <p:txBody>
          <a:bodyPr/>
          <a:lstStyle/>
          <a:p>
            <a:r>
              <a:rPr lang="fr-FR" sz="2400" dirty="0"/>
              <a:t>L'encodage d'un script peut être spécifié par script en utilisant la directive </a:t>
            </a:r>
            <a:r>
              <a:rPr lang="fr-FR" sz="2400" i="1" dirty="0" err="1"/>
              <a:t>encoding</a:t>
            </a:r>
            <a:r>
              <a:rPr lang="fr-FR" sz="2400" dirty="0" smtClean="0"/>
              <a:t>.</a:t>
            </a:r>
            <a:br>
              <a:rPr lang="fr-FR" sz="2400" dirty="0" smtClean="0"/>
            </a:br>
            <a:endParaRPr lang="fr-FR" sz="2400" dirty="0" smtClean="0"/>
          </a:p>
          <a:p>
            <a:r>
              <a:rPr lang="fr-FR" sz="2400" dirty="0" smtClean="0"/>
              <a:t>Exemple : Déclaration </a:t>
            </a:r>
            <a:r>
              <a:rPr lang="fr-FR" sz="2400" dirty="0"/>
              <a:t>d'un encodage pour un </a:t>
            </a:r>
            <a:r>
              <a:rPr lang="fr-FR" sz="2400" dirty="0" smtClean="0"/>
              <a:t>script.</a:t>
            </a:r>
          </a:p>
          <a:p>
            <a:pPr marL="0" indent="0">
              <a:buNone/>
            </a:pPr>
            <a:r>
              <a:rPr lang="it-IT" sz="2400" dirty="0" smtClean="0"/>
              <a:t>	&lt;</a:t>
            </a:r>
            <a:r>
              <a:rPr lang="it-IT" sz="2400" dirty="0"/>
              <a:t>?</a:t>
            </a:r>
            <a:r>
              <a:rPr lang="it-IT" sz="2400" dirty="0" err="1"/>
              <a:t>php</a:t>
            </a:r>
            <a:r>
              <a:rPr lang="it-IT" sz="2400" dirty="0"/>
              <a:t/>
            </a:r>
            <a:br>
              <a:rPr lang="it-IT" sz="2400" dirty="0"/>
            </a:br>
            <a:r>
              <a:rPr lang="it-IT" sz="2400" dirty="0" smtClean="0"/>
              <a:t>		</a:t>
            </a:r>
            <a:r>
              <a:rPr lang="it-IT" sz="2400" dirty="0" err="1" smtClean="0"/>
              <a:t>declare</a:t>
            </a:r>
            <a:r>
              <a:rPr lang="it-IT" sz="2400" dirty="0"/>
              <a:t>(</a:t>
            </a:r>
            <a:r>
              <a:rPr lang="it-IT" sz="2400" dirty="0" err="1"/>
              <a:t>encoding</a:t>
            </a:r>
            <a:r>
              <a:rPr lang="it-IT" sz="2400" dirty="0"/>
              <a:t>='ISO-8859-1');</a:t>
            </a:r>
            <a:br>
              <a:rPr lang="it-IT" sz="2400" dirty="0"/>
            </a:br>
            <a:r>
              <a:rPr lang="it-IT" sz="2400" dirty="0" smtClean="0"/>
              <a:t>		/</a:t>
            </a:r>
            <a:r>
              <a:rPr lang="it-IT" sz="2400" dirty="0"/>
              <a:t>/ le </a:t>
            </a:r>
            <a:r>
              <a:rPr lang="it-IT" sz="2400" dirty="0" smtClean="0"/>
              <a:t>code </a:t>
            </a:r>
            <a:r>
              <a:rPr lang="mr-IN" sz="2400" dirty="0" smtClean="0"/>
              <a:t>…</a:t>
            </a:r>
            <a:r>
              <a:rPr lang="it-IT" sz="2400" dirty="0"/>
              <a:t/>
            </a:r>
            <a:br>
              <a:rPr lang="it-IT" sz="2400" dirty="0"/>
            </a:br>
            <a:r>
              <a:rPr lang="it-IT" sz="2400" dirty="0" smtClean="0"/>
              <a:t>	?</a:t>
            </a:r>
            <a:r>
              <a:rPr lang="it-IT" sz="2400" dirty="0"/>
              <a:t>&gt; </a:t>
            </a:r>
          </a:p>
          <a:p>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59</a:t>
            </a:fld>
            <a:endParaRPr lang="fr-FR"/>
          </a:p>
        </p:txBody>
      </p:sp>
    </p:spTree>
    <p:extLst>
      <p:ext uri="{BB962C8B-B14F-4D97-AF65-F5344CB8AC3E}">
        <p14:creationId xmlns:p14="http://schemas.microsoft.com/office/powerpoint/2010/main" val="272774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Introduction au PHP</a:t>
            </a:r>
            <a:endParaRPr lang="fr-FR" b="1" dirty="0">
              <a:solidFill>
                <a:schemeClr val="accent1"/>
              </a:solidFill>
            </a:endParaRPr>
          </a:p>
        </p:txBody>
      </p:sp>
      <p:sp>
        <p:nvSpPr>
          <p:cNvPr id="3" name="Espace réservé du contenu 2"/>
          <p:cNvSpPr>
            <a:spLocks noGrp="1"/>
          </p:cNvSpPr>
          <p:nvPr>
            <p:ph idx="1"/>
          </p:nvPr>
        </p:nvSpPr>
        <p:spPr/>
        <p:txBody>
          <a:bodyPr/>
          <a:lstStyle/>
          <a:p>
            <a:pPr marL="0" indent="0">
              <a:buNone/>
            </a:pPr>
            <a:r>
              <a:rPr lang="fr-FR" b="1" dirty="0" smtClean="0">
                <a:solidFill>
                  <a:schemeClr val="tx2"/>
                </a:solidFill>
              </a:rPr>
              <a:t>Qu’</a:t>
            </a:r>
            <a:r>
              <a:rPr lang="fr-FR" b="1" dirty="0" err="1" smtClean="0">
                <a:solidFill>
                  <a:schemeClr val="tx2"/>
                </a:solidFill>
              </a:rPr>
              <a:t>est-ce-qu’un</a:t>
            </a:r>
            <a:r>
              <a:rPr lang="fr-FR" b="1" dirty="0" smtClean="0">
                <a:solidFill>
                  <a:schemeClr val="tx2"/>
                </a:solidFill>
              </a:rPr>
              <a:t> fichier PHP ?</a:t>
            </a:r>
            <a:endParaRPr lang="fr-FR" b="1" dirty="0">
              <a:solidFill>
                <a:schemeClr val="tx2"/>
              </a:solidFill>
            </a:endParaRPr>
          </a:p>
          <a:p>
            <a:pPr lvl="0"/>
            <a:r>
              <a:rPr lang="fr-FR" dirty="0"/>
              <a:t>Les fichiers PHP peuvent contenir du texte, des balises HTML et des scripts.</a:t>
            </a:r>
            <a:endParaRPr lang="en-GB" dirty="0"/>
          </a:p>
          <a:p>
            <a:pPr lvl="0"/>
            <a:r>
              <a:rPr lang="fr-FR" dirty="0"/>
              <a:t>Les fichiers PHP reviennent au navigateur comme des fichiers HTML.</a:t>
            </a:r>
            <a:endParaRPr lang="en-GB" dirty="0"/>
          </a:p>
          <a:p>
            <a:pPr lvl="0"/>
            <a:r>
              <a:rPr lang="fr-FR" dirty="0"/>
              <a:t>Les fichiers PHP sont suffixés par « .</a:t>
            </a:r>
            <a:r>
              <a:rPr lang="fr-FR" dirty="0" err="1"/>
              <a:t>php</a:t>
            </a:r>
            <a:r>
              <a:rPr lang="fr-FR" dirty="0"/>
              <a:t> », </a:t>
            </a:r>
            <a:r>
              <a:rPr lang="fr-FR" dirty="0" smtClean="0"/>
              <a:t>ou </a:t>
            </a:r>
            <a:r>
              <a:rPr lang="fr-FR" dirty="0"/>
              <a:t>encore « .</a:t>
            </a:r>
            <a:r>
              <a:rPr lang="fr-FR" dirty="0" err="1"/>
              <a:t>phtml</a:t>
            </a:r>
            <a:r>
              <a:rPr lang="fr-FR" dirty="0"/>
              <a:t> ».</a:t>
            </a:r>
            <a:endParaRPr lang="en-GB" dirty="0"/>
          </a:p>
          <a:p>
            <a:pPr marL="0" indent="0">
              <a:buNone/>
            </a:pPr>
            <a:endParaRPr lang="fr-FR" b="1" dirty="0" smtClean="0">
              <a:solidFill>
                <a:schemeClr val="tx2"/>
              </a:solidFill>
            </a:endParaRP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4157A912-E82F-644A-B1CA-32942584C365}" type="slidenum">
              <a:rPr lang="fr-FR" smtClean="0"/>
              <a:t>6</a:t>
            </a:fld>
            <a:endParaRPr lang="fr-FR"/>
          </a:p>
        </p:txBody>
      </p:sp>
    </p:spTree>
    <p:extLst>
      <p:ext uri="{BB962C8B-B14F-4D97-AF65-F5344CB8AC3E}">
        <p14:creationId xmlns:p14="http://schemas.microsoft.com/office/powerpoint/2010/main" val="3097411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L’instruction </a:t>
            </a:r>
            <a:r>
              <a:rPr lang="fr-FR" b="1" dirty="0" err="1">
                <a:solidFill>
                  <a:srgbClr val="4F81BD"/>
                </a:solidFill>
              </a:rPr>
              <a:t>declare</a:t>
            </a:r>
            <a:r>
              <a:rPr lang="fr-FR" b="1" dirty="0">
                <a:solidFill>
                  <a:srgbClr val="4F81BD"/>
                </a:solidFill>
              </a:rPr>
              <a:t> et </a:t>
            </a:r>
            <a:r>
              <a:rPr lang="fr-FR" b="1" dirty="0" smtClean="0">
                <a:solidFill>
                  <a:srgbClr val="4F81BD"/>
                </a:solidFill>
              </a:rPr>
              <a:t>la représentation faiblement typée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En PHP 7 il est possible de passer à une représentation « faiblement typée » des variables.</a:t>
            </a:r>
          </a:p>
          <a:p>
            <a:r>
              <a:rPr lang="fr-FR" dirty="0" smtClean="0"/>
              <a:t>Ceci revient à associer comme en C un type aux variables, notamment lors des passage de variables dans les fonctions que l’on va voir ultérieurement.</a:t>
            </a:r>
          </a:p>
          <a:p>
            <a:r>
              <a:rPr lang="fr-FR" dirty="0" smtClean="0"/>
              <a:t>L’instruction à exécuter est pour cela : </a:t>
            </a:r>
            <a:br>
              <a:rPr lang="fr-FR" dirty="0" smtClean="0"/>
            </a:br>
            <a:r>
              <a:rPr lang="it-IT" dirty="0"/>
              <a:t>&lt;?</a:t>
            </a:r>
            <a:r>
              <a:rPr lang="it-IT" dirty="0" err="1"/>
              <a:t>php</a:t>
            </a:r>
            <a:r>
              <a:rPr lang="it-IT" dirty="0"/>
              <a:t/>
            </a:r>
            <a:br>
              <a:rPr lang="it-IT" dirty="0"/>
            </a:br>
            <a:r>
              <a:rPr lang="it-IT" dirty="0"/>
              <a:t>		</a:t>
            </a:r>
            <a:r>
              <a:rPr lang="it-IT" dirty="0" err="1"/>
              <a:t>declare</a:t>
            </a:r>
            <a:r>
              <a:rPr lang="it-IT" dirty="0" smtClean="0"/>
              <a:t>(</a:t>
            </a:r>
            <a:r>
              <a:rPr lang="it-IT" dirty="0" err="1" smtClean="0"/>
              <a:t>strict_types</a:t>
            </a:r>
            <a:r>
              <a:rPr lang="it-IT" dirty="0" smtClean="0"/>
              <a:t>=1)</a:t>
            </a:r>
            <a:r>
              <a:rPr lang="it-IT" dirty="0"/>
              <a:t>;</a:t>
            </a:r>
            <a:br>
              <a:rPr lang="it-IT" dirty="0"/>
            </a:br>
            <a:r>
              <a:rPr lang="it-IT" dirty="0"/>
              <a:t>		// le </a:t>
            </a:r>
            <a:r>
              <a:rPr lang="it-IT" dirty="0" smtClean="0"/>
              <a:t>code </a:t>
            </a:r>
            <a:r>
              <a:rPr lang="mr-IN" dirty="0" smtClean="0"/>
              <a:t>…</a:t>
            </a:r>
            <a:r>
              <a:rPr lang="it-IT" dirty="0"/>
              <a:t/>
            </a:r>
            <a:br>
              <a:rPr lang="it-IT" dirty="0"/>
            </a:br>
            <a:r>
              <a:rPr lang="it-IT" dirty="0"/>
              <a:t>	?&gt; </a:t>
            </a:r>
            <a:endParaRPr lang="it-IT" dirty="0" smtClean="0"/>
          </a:p>
          <a:p>
            <a:pPr marL="457200" lvl="1" indent="0">
              <a:buNone/>
            </a:pPr>
            <a:r>
              <a:rPr lang="fr-FR" dirty="0" smtClean="0"/>
              <a:t>Dès que cette instruction est exécutée il faudra alors spécifier un type aux variables comme : </a:t>
            </a:r>
          </a:p>
          <a:p>
            <a:pPr lvl="2">
              <a:buFont typeface="Wingdings" charset="2"/>
              <a:buChar char="Ø"/>
            </a:pPr>
            <a:r>
              <a:rPr lang="fr-FR" dirty="0" err="1"/>
              <a:t>i</a:t>
            </a:r>
            <a:r>
              <a:rPr lang="fr-FR" dirty="0" err="1" smtClean="0"/>
              <a:t>nt</a:t>
            </a:r>
            <a:r>
              <a:rPr lang="fr-FR" dirty="0" smtClean="0"/>
              <a:t> $x,</a:t>
            </a:r>
          </a:p>
          <a:p>
            <a:pPr lvl="2">
              <a:buFont typeface="Wingdings" charset="2"/>
              <a:buChar char="Ø"/>
            </a:pPr>
            <a:r>
              <a:rPr lang="fr-FR" dirty="0" err="1"/>
              <a:t>f</a:t>
            </a:r>
            <a:r>
              <a:rPr lang="fr-FR" dirty="0" err="1" smtClean="0"/>
              <a:t>loat</a:t>
            </a:r>
            <a:r>
              <a:rPr lang="fr-FR" dirty="0" smtClean="0"/>
              <a:t> $v,</a:t>
            </a:r>
          </a:p>
          <a:p>
            <a:pPr lvl="2">
              <a:buFont typeface="Wingdings" charset="2"/>
              <a:buChar char="Ø"/>
            </a:pPr>
            <a:r>
              <a:rPr lang="fr-FR" dirty="0"/>
              <a:t>s</a:t>
            </a:r>
            <a:r>
              <a:rPr lang="fr-FR" dirty="0" smtClean="0"/>
              <a:t>tring $</a:t>
            </a:r>
            <a:r>
              <a:rPr lang="fr-FR" dirty="0" err="1" smtClean="0"/>
              <a:t>txt</a:t>
            </a:r>
            <a:r>
              <a:rPr lang="fr-FR" dirty="0" smtClean="0"/>
              <a:t>,</a:t>
            </a:r>
          </a:p>
          <a:p>
            <a:pPr lvl="2">
              <a:buFont typeface="Wingdings" charset="2"/>
              <a:buChar char="Ø"/>
            </a:pPr>
            <a:r>
              <a:rPr lang="fr-FR" dirty="0" err="1"/>
              <a:t>a</a:t>
            </a:r>
            <a:r>
              <a:rPr lang="fr-FR" dirty="0" err="1" smtClean="0"/>
              <a:t>rray</a:t>
            </a:r>
            <a:r>
              <a:rPr lang="fr-FR" dirty="0" smtClean="0"/>
              <a:t> $tab,</a:t>
            </a:r>
          </a:p>
          <a:p>
            <a:pPr lvl="2">
              <a:buFont typeface="Wingdings" charset="2"/>
              <a:buChar char="Ø"/>
            </a:pPr>
            <a:r>
              <a:rPr lang="fr-FR" dirty="0" err="1"/>
              <a:t>o</a:t>
            </a:r>
            <a:r>
              <a:rPr lang="fr-FR" dirty="0" err="1" smtClean="0"/>
              <a:t>bject</a:t>
            </a:r>
            <a:r>
              <a:rPr lang="fr-FR" dirty="0" smtClean="0"/>
              <a:t> $car</a:t>
            </a:r>
          </a:p>
          <a:p>
            <a:pPr lvl="2">
              <a:buFont typeface="Wingdings" charset="2"/>
              <a:buChar char="Ø"/>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60</a:t>
            </a:fld>
            <a:endParaRPr lang="fr-FR"/>
          </a:p>
        </p:txBody>
      </p:sp>
    </p:spTree>
    <p:extLst>
      <p:ext uri="{BB962C8B-B14F-4D97-AF65-F5344CB8AC3E}">
        <p14:creationId xmlns:p14="http://schemas.microsoft.com/office/powerpoint/2010/main" val="2335894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Les instructions </a:t>
            </a:r>
            <a:r>
              <a:rPr lang="fr-FR" b="1" dirty="0" err="1" smtClean="0">
                <a:solidFill>
                  <a:srgbClr val="4F81BD"/>
                </a:solidFill>
              </a:rPr>
              <a:t>include</a:t>
            </a:r>
            <a:r>
              <a:rPr lang="fr-FR" b="1" dirty="0" smtClean="0">
                <a:solidFill>
                  <a:srgbClr val="4F81BD"/>
                </a:solidFill>
              </a:rPr>
              <a:t> et </a:t>
            </a:r>
            <a:r>
              <a:rPr lang="fr-FR" b="1" dirty="0" err="1" smtClean="0">
                <a:solidFill>
                  <a:srgbClr val="4F81BD"/>
                </a:solidFill>
              </a:rPr>
              <a:t>require</a:t>
            </a:r>
            <a:endParaRPr lang="fr-FR" b="1" dirty="0">
              <a:solidFill>
                <a:srgbClr val="4F81BD"/>
              </a:solidFill>
            </a:endParaRPr>
          </a:p>
        </p:txBody>
      </p:sp>
      <p:sp>
        <p:nvSpPr>
          <p:cNvPr id="3" name="Espace réservé du contenu 2"/>
          <p:cNvSpPr>
            <a:spLocks noGrp="1"/>
          </p:cNvSpPr>
          <p:nvPr>
            <p:ph idx="1"/>
          </p:nvPr>
        </p:nvSpPr>
        <p:spPr/>
        <p:txBody>
          <a:bodyPr>
            <a:normAutofit fontScale="85000" lnSpcReduction="20000"/>
          </a:bodyPr>
          <a:lstStyle/>
          <a:p>
            <a:r>
              <a:rPr lang="fr-FR" dirty="0"/>
              <a:t>L'instruction de langage </a:t>
            </a:r>
            <a:r>
              <a:rPr lang="fr-FR" i="1" dirty="0" err="1"/>
              <a:t>include</a:t>
            </a:r>
            <a:r>
              <a:rPr lang="fr-FR" dirty="0"/>
              <a:t> inclut et exécute le fichier spécifié en argument</a:t>
            </a:r>
            <a:r>
              <a:rPr lang="fr-FR" dirty="0" smtClean="0"/>
              <a:t>.</a:t>
            </a:r>
          </a:p>
          <a:p>
            <a:r>
              <a:rPr lang="fr-FR" dirty="0" smtClean="0"/>
              <a:t>La syntaxe d’appel est la suivante : </a:t>
            </a:r>
            <a:r>
              <a:rPr lang="fr-FR" dirty="0" err="1"/>
              <a:t>i</a:t>
            </a:r>
            <a:r>
              <a:rPr lang="fr-FR" dirty="0" err="1" smtClean="0"/>
              <a:t>nclude</a:t>
            </a:r>
            <a:r>
              <a:rPr lang="fr-FR" dirty="0" smtClean="0"/>
              <a:t>($</a:t>
            </a:r>
            <a:r>
              <a:rPr lang="fr-FR" dirty="0" err="1" smtClean="0"/>
              <a:t>path</a:t>
            </a:r>
            <a:r>
              <a:rPr lang="fr-FR" dirty="0" smtClean="0"/>
              <a:t>); ou $</a:t>
            </a:r>
            <a:r>
              <a:rPr lang="fr-FR" dirty="0" err="1" smtClean="0"/>
              <a:t>path</a:t>
            </a:r>
            <a:r>
              <a:rPr lang="fr-FR" dirty="0" smtClean="0"/>
              <a:t> est une chaîne de caractère constituée par le chemin d’accès et le nom du fichier à inclure.</a:t>
            </a:r>
          </a:p>
          <a:p>
            <a:r>
              <a:rPr lang="fr-FR" dirty="0" smtClean="0"/>
              <a:t>Le chemin d’accès au fichier peut être relatif ou absolu :</a:t>
            </a:r>
            <a:r>
              <a:rPr lang="fr-FR" dirty="0"/>
              <a:t/>
            </a:r>
            <a:br>
              <a:rPr lang="fr-FR" dirty="0"/>
            </a:br>
            <a:r>
              <a:rPr lang="fr-FR" dirty="0" err="1" smtClean="0"/>
              <a:t>include</a:t>
            </a:r>
            <a:r>
              <a:rPr lang="fr-FR" dirty="0" smtClean="0"/>
              <a:t>(</a:t>
            </a:r>
            <a:r>
              <a:rPr lang="en-US" dirty="0"/>
              <a:t>"</a:t>
            </a:r>
            <a:r>
              <a:rPr lang="fr-FR" dirty="0" smtClean="0"/>
              <a:t>../../</a:t>
            </a:r>
            <a:r>
              <a:rPr lang="fr-FR" dirty="0" err="1" smtClean="0"/>
              <a:t>myPHPlib</a:t>
            </a:r>
            <a:r>
              <a:rPr lang="fr-FR" dirty="0" smtClean="0"/>
              <a:t>/file1.php</a:t>
            </a:r>
            <a:r>
              <a:rPr lang="en-US" dirty="0"/>
              <a:t>"</a:t>
            </a:r>
            <a:r>
              <a:rPr lang="fr-FR" dirty="0" smtClean="0"/>
              <a:t>);</a:t>
            </a:r>
            <a:br>
              <a:rPr lang="fr-FR" dirty="0" smtClean="0"/>
            </a:br>
            <a:r>
              <a:rPr lang="fr-FR" dirty="0" err="1" smtClean="0"/>
              <a:t>include</a:t>
            </a:r>
            <a:r>
              <a:rPr lang="fr-FR" dirty="0" smtClean="0"/>
              <a:t>(</a:t>
            </a:r>
            <a:r>
              <a:rPr lang="en-US" dirty="0"/>
              <a:t>"</a:t>
            </a:r>
            <a:r>
              <a:rPr lang="fr-FR" dirty="0" smtClean="0"/>
              <a:t>/</a:t>
            </a:r>
            <a:r>
              <a:rPr lang="fr-FR" dirty="0" err="1" smtClean="0"/>
              <a:t>myPHPlib</a:t>
            </a:r>
            <a:r>
              <a:rPr lang="fr-FR" dirty="0" smtClean="0"/>
              <a:t>/file1.php</a:t>
            </a:r>
            <a:r>
              <a:rPr lang="en-US" dirty="0"/>
              <a:t>"</a:t>
            </a:r>
            <a:r>
              <a:rPr lang="fr-FR" dirty="0" smtClean="0"/>
              <a:t>);</a:t>
            </a:r>
            <a:br>
              <a:rPr lang="fr-FR" dirty="0" smtClean="0"/>
            </a:br>
            <a:r>
              <a:rPr lang="fr-FR" dirty="0" err="1" smtClean="0"/>
              <a:t>include</a:t>
            </a:r>
            <a:r>
              <a:rPr lang="fr-FR" dirty="0" smtClean="0"/>
              <a:t>(</a:t>
            </a:r>
            <a:r>
              <a:rPr lang="en-US" dirty="0"/>
              <a:t>"</a:t>
            </a:r>
            <a:r>
              <a:rPr lang="fr-FR" dirty="0" err="1" smtClean="0"/>
              <a:t>myInputFile.php</a:t>
            </a:r>
            <a:r>
              <a:rPr lang="en-US" dirty="0"/>
              <a:t>"</a:t>
            </a:r>
            <a:r>
              <a:rPr lang="fr-FR" dirty="0" smtClean="0"/>
              <a:t>);</a:t>
            </a:r>
          </a:p>
          <a:p>
            <a:r>
              <a:rPr lang="fr-FR" dirty="0" smtClean="0"/>
              <a:t>Si le fichier à inclure n’est pas trouvé un warning est envoyé.</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61</a:t>
            </a:fld>
            <a:endParaRPr lang="fr-FR"/>
          </a:p>
        </p:txBody>
      </p:sp>
    </p:spTree>
    <p:extLst>
      <p:ext uri="{BB962C8B-B14F-4D97-AF65-F5344CB8AC3E}">
        <p14:creationId xmlns:p14="http://schemas.microsoft.com/office/powerpoint/2010/main" val="2737335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instructions </a:t>
            </a:r>
            <a:r>
              <a:rPr lang="fr-FR" b="1" dirty="0" err="1">
                <a:solidFill>
                  <a:srgbClr val="4F81BD"/>
                </a:solidFill>
              </a:rPr>
              <a:t>include</a:t>
            </a:r>
            <a:r>
              <a:rPr lang="fr-FR" b="1" dirty="0">
                <a:solidFill>
                  <a:srgbClr val="4F81BD"/>
                </a:solidFill>
              </a:rPr>
              <a:t> et </a:t>
            </a:r>
            <a:r>
              <a:rPr lang="fr-FR" b="1" dirty="0" err="1">
                <a:solidFill>
                  <a:srgbClr val="4F81BD"/>
                </a:solidFill>
              </a:rPr>
              <a:t>require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Attention : Soyez très vigilant si vous </a:t>
            </a:r>
            <a:r>
              <a:rPr lang="fr-FR" dirty="0" smtClean="0"/>
              <a:t>chargez </a:t>
            </a:r>
            <a:r>
              <a:rPr lang="fr-FR" dirty="0"/>
              <a:t>un script PHP sur un serveur </a:t>
            </a:r>
            <a:r>
              <a:rPr lang="fr-FR" dirty="0" smtClean="0"/>
              <a:t>distant </a:t>
            </a:r>
            <a:r>
              <a:rPr lang="fr-FR" dirty="0"/>
              <a:t>son contenu sera exécuté sur le votre.</a:t>
            </a:r>
          </a:p>
          <a:p>
            <a:r>
              <a:rPr lang="fr-FR" dirty="0"/>
              <a:t>L’inclusion d’un fichier PHP implique que ses fonctions et variables globales deviendront aussi celles de votre environnement de travail, c’est à dire de votre fichier PHP en cours d’exécution.</a:t>
            </a:r>
          </a:p>
          <a:p>
            <a:r>
              <a:rPr lang="fr-FR" dirty="0"/>
              <a:t>L’instruction </a:t>
            </a:r>
            <a:r>
              <a:rPr lang="fr-FR" i="1" dirty="0" err="1"/>
              <a:t>require</a:t>
            </a:r>
            <a:r>
              <a:rPr lang="fr-FR" dirty="0"/>
              <a:t> est identique à </a:t>
            </a:r>
            <a:r>
              <a:rPr lang="fr-FR" dirty="0" err="1"/>
              <a:t>include</a:t>
            </a:r>
            <a:r>
              <a:rPr lang="fr-FR" dirty="0"/>
              <a:t>, sauf qu’une erreur d’exécution entraine une erreur fatale et stoppe ainsi le programme en cours.</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62</a:t>
            </a:fld>
            <a:endParaRPr lang="fr-FR"/>
          </a:p>
        </p:txBody>
      </p:sp>
    </p:spTree>
    <p:extLst>
      <p:ext uri="{BB962C8B-B14F-4D97-AF65-F5344CB8AC3E}">
        <p14:creationId xmlns:p14="http://schemas.microsoft.com/office/powerpoint/2010/main" val="2986118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instructions </a:t>
            </a:r>
            <a:r>
              <a:rPr lang="fr-FR" b="1" dirty="0" err="1" smtClean="0">
                <a:solidFill>
                  <a:srgbClr val="4F81BD"/>
                </a:solidFill>
              </a:rPr>
              <a:t>include_once</a:t>
            </a:r>
            <a:r>
              <a:rPr lang="fr-FR" b="1" dirty="0" smtClean="0">
                <a:solidFill>
                  <a:srgbClr val="4F81BD"/>
                </a:solidFill>
              </a:rPr>
              <a:t> </a:t>
            </a:r>
            <a:br>
              <a:rPr lang="fr-FR" b="1" dirty="0" smtClean="0">
                <a:solidFill>
                  <a:srgbClr val="4F81BD"/>
                </a:solidFill>
              </a:rPr>
            </a:br>
            <a:r>
              <a:rPr lang="fr-FR" b="1" dirty="0" smtClean="0">
                <a:solidFill>
                  <a:srgbClr val="4F81BD"/>
                </a:solidFill>
              </a:rPr>
              <a:t>et </a:t>
            </a:r>
            <a:r>
              <a:rPr lang="fr-FR" b="1" dirty="0" err="1" smtClean="0">
                <a:solidFill>
                  <a:srgbClr val="4F81BD"/>
                </a:solidFill>
              </a:rPr>
              <a:t>require_once</a:t>
            </a:r>
            <a:endParaRPr lang="fr-FR" b="1" dirty="0">
              <a:solidFill>
                <a:srgbClr val="4F81BD"/>
              </a:solidFill>
            </a:endParaRPr>
          </a:p>
        </p:txBody>
      </p:sp>
      <p:sp>
        <p:nvSpPr>
          <p:cNvPr id="3" name="Espace réservé du contenu 2"/>
          <p:cNvSpPr>
            <a:spLocks noGrp="1"/>
          </p:cNvSpPr>
          <p:nvPr>
            <p:ph idx="1"/>
          </p:nvPr>
        </p:nvSpPr>
        <p:spPr/>
        <p:txBody>
          <a:bodyPr/>
          <a:lstStyle/>
          <a:p>
            <a:r>
              <a:rPr lang="fr-FR" dirty="0" smtClean="0"/>
              <a:t>Elles sont identiques à </a:t>
            </a:r>
            <a:r>
              <a:rPr lang="fr-FR" dirty="0" err="1" smtClean="0"/>
              <a:t>include</a:t>
            </a:r>
            <a:r>
              <a:rPr lang="fr-FR" dirty="0" smtClean="0"/>
              <a:t> et </a:t>
            </a:r>
            <a:r>
              <a:rPr lang="fr-FR" dirty="0" err="1" smtClean="0"/>
              <a:t>require</a:t>
            </a:r>
            <a:r>
              <a:rPr lang="fr-FR" dirty="0"/>
              <a:t>.</a:t>
            </a:r>
            <a:r>
              <a:rPr lang="fr-FR" dirty="0" smtClean="0"/>
              <a:t> </a:t>
            </a:r>
            <a:br>
              <a:rPr lang="fr-FR" dirty="0" smtClean="0"/>
            </a:br>
            <a:endParaRPr lang="fr-FR" dirty="0" smtClean="0"/>
          </a:p>
          <a:p>
            <a:r>
              <a:rPr lang="fr-FR" dirty="0"/>
              <a:t>S</a:t>
            </a:r>
            <a:r>
              <a:rPr lang="fr-FR" dirty="0" smtClean="0"/>
              <a:t>auf que si les fichiers sont déjà inclus, ils en le seront pas une seconde fois.</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63</a:t>
            </a:fld>
            <a:endParaRPr lang="fr-FR"/>
          </a:p>
        </p:txBody>
      </p:sp>
    </p:spTree>
    <p:extLst>
      <p:ext uri="{BB962C8B-B14F-4D97-AF65-F5344CB8AC3E}">
        <p14:creationId xmlns:p14="http://schemas.microsoft.com/office/powerpoint/2010/main" val="2473849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L’instruction </a:t>
            </a:r>
            <a:r>
              <a:rPr lang="fr-FR" b="1" dirty="0" smtClean="0">
                <a:solidFill>
                  <a:srgbClr val="4F81BD"/>
                </a:solidFill>
              </a:rPr>
              <a:t>return</a:t>
            </a:r>
            <a:endParaRPr lang="fr-FR" b="1" dirty="0">
              <a:solidFill>
                <a:srgbClr val="4F81BD"/>
              </a:solidFill>
            </a:endParaRPr>
          </a:p>
        </p:txBody>
      </p:sp>
      <p:sp>
        <p:nvSpPr>
          <p:cNvPr id="3" name="Espace réservé du contenu 2"/>
          <p:cNvSpPr>
            <a:spLocks noGrp="1"/>
          </p:cNvSpPr>
          <p:nvPr>
            <p:ph idx="1"/>
          </p:nvPr>
        </p:nvSpPr>
        <p:spPr/>
        <p:txBody>
          <a:bodyPr>
            <a:normAutofit fontScale="92500" lnSpcReduction="10000"/>
          </a:bodyPr>
          <a:lstStyle/>
          <a:p>
            <a:r>
              <a:rPr lang="fr-FR" i="1" dirty="0"/>
              <a:t>return</a:t>
            </a:r>
            <a:r>
              <a:rPr lang="fr-FR" dirty="0"/>
              <a:t> retourne le contrôle du programme au module appelant. L'exécution reprend alors à l'endroit de l'invocation du module</a:t>
            </a:r>
            <a:r>
              <a:rPr lang="fr-FR" dirty="0" smtClean="0"/>
              <a:t>.</a:t>
            </a:r>
          </a:p>
          <a:p>
            <a:r>
              <a:rPr lang="fr-FR" dirty="0" smtClean="0"/>
              <a:t>Dans une fonction </a:t>
            </a:r>
            <a:r>
              <a:rPr lang="fr-FR" i="1" dirty="0" smtClean="0"/>
              <a:t>return</a:t>
            </a:r>
            <a:r>
              <a:rPr lang="fr-FR" dirty="0" smtClean="0"/>
              <a:t> termine immédiatement </a:t>
            </a:r>
            <a:r>
              <a:rPr lang="fr-FR" dirty="0"/>
              <a:t>la fonction, et retourne l'argument qui lui est </a:t>
            </a:r>
            <a:r>
              <a:rPr lang="fr-FR" dirty="0" smtClean="0"/>
              <a:t>passé.</a:t>
            </a:r>
          </a:p>
          <a:p>
            <a:r>
              <a:rPr lang="fr-FR" i="1" dirty="0"/>
              <a:t>return</a:t>
            </a:r>
            <a:r>
              <a:rPr lang="fr-FR" dirty="0"/>
              <a:t> interrompt aussi l'exécution de </a:t>
            </a:r>
            <a:r>
              <a:rPr lang="fr-FR" dirty="0" smtClean="0"/>
              <a:t>la commande </a:t>
            </a:r>
            <a:r>
              <a:rPr lang="fr-FR" dirty="0">
                <a:hlinkClick r:id="rId2"/>
              </a:rPr>
              <a:t>eval()</a:t>
            </a:r>
            <a:r>
              <a:rPr lang="fr-FR" dirty="0"/>
              <a:t> ou de scripts. </a:t>
            </a:r>
            <a:endParaRPr lang="fr-FR" dirty="0" smtClean="0"/>
          </a:p>
          <a:p>
            <a:r>
              <a:rPr lang="fr-FR" dirty="0" smtClean="0"/>
              <a:t>Si les parenthèses sont omises return retourne NULL</a:t>
            </a:r>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64</a:t>
            </a:fld>
            <a:endParaRPr lang="fr-FR"/>
          </a:p>
        </p:txBody>
      </p:sp>
    </p:spTree>
    <p:extLst>
      <p:ext uri="{BB962C8B-B14F-4D97-AF65-F5344CB8AC3E}">
        <p14:creationId xmlns:p14="http://schemas.microsoft.com/office/powerpoint/2010/main" val="3345670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L’instruction return</a:t>
            </a:r>
          </a:p>
        </p:txBody>
      </p:sp>
      <p:sp>
        <p:nvSpPr>
          <p:cNvPr id="3" name="Espace réservé du contenu 2"/>
          <p:cNvSpPr>
            <a:spLocks noGrp="1"/>
          </p:cNvSpPr>
          <p:nvPr>
            <p:ph idx="1"/>
          </p:nvPr>
        </p:nvSpPr>
        <p:spPr/>
        <p:txBody>
          <a:bodyPr>
            <a:normAutofit fontScale="47500" lnSpcReduction="20000"/>
          </a:bodyPr>
          <a:lstStyle/>
          <a:p>
            <a:r>
              <a:rPr lang="fr-FR" dirty="0" smtClean="0"/>
              <a:t>Exemples :</a:t>
            </a:r>
          </a:p>
          <a:p>
            <a:pPr marL="0" indent="0">
              <a:buNone/>
            </a:pPr>
            <a:r>
              <a:rPr lang="en-US" dirty="0" smtClean="0"/>
              <a:t>	Le </a:t>
            </a:r>
            <a:r>
              <a:rPr lang="en-US" dirty="0" err="1" smtClean="0"/>
              <a:t>fichier</a:t>
            </a:r>
            <a:r>
              <a:rPr lang="en-US" dirty="0" smtClean="0"/>
              <a:t> </a:t>
            </a:r>
            <a:r>
              <a:rPr lang="en-US" dirty="0" err="1" smtClean="0"/>
              <a:t>a.php</a:t>
            </a:r>
            <a:r>
              <a:rPr lang="en-US" dirty="0" smtClean="0"/>
              <a:t> </a:t>
            </a:r>
            <a:r>
              <a:rPr lang="en-US" dirty="0" err="1" smtClean="0"/>
              <a:t>contient</a:t>
            </a:r>
            <a:r>
              <a:rPr lang="en-US" dirty="0" smtClean="0"/>
              <a:t> le code : </a:t>
            </a:r>
            <a:r>
              <a:rPr lang="en-US" dirty="0"/>
              <a:t/>
            </a:r>
            <a:br>
              <a:rPr lang="en-US" dirty="0"/>
            </a:br>
            <a:r>
              <a:rPr lang="en-US" dirty="0" smtClean="0"/>
              <a:t>	&lt;</a:t>
            </a:r>
            <a:r>
              <a:rPr lang="en-US" dirty="0"/>
              <a:t>?</a:t>
            </a:r>
            <a:r>
              <a:rPr lang="en-US" dirty="0" err="1"/>
              <a:t>php</a:t>
            </a:r>
            <a:r>
              <a:rPr lang="en-US" dirty="0"/>
              <a:t/>
            </a:r>
            <a:br>
              <a:rPr lang="en-US" dirty="0"/>
            </a:br>
            <a:r>
              <a:rPr lang="en-US" dirty="0" smtClean="0"/>
              <a:t>				echo </a:t>
            </a:r>
            <a:r>
              <a:rPr lang="en-US" dirty="0"/>
              <a:t>"a";</a:t>
            </a:r>
            <a:br>
              <a:rPr lang="en-US" dirty="0"/>
            </a:br>
            <a:r>
              <a:rPr lang="en-US" dirty="0" smtClean="0"/>
              <a:t>	?&gt;</a:t>
            </a:r>
            <a:r>
              <a:rPr lang="en-US" dirty="0"/>
              <a:t/>
            </a:r>
            <a:br>
              <a:rPr lang="en-US" dirty="0"/>
            </a:br>
            <a:r>
              <a:rPr lang="en-US" dirty="0" smtClean="0"/>
              <a:t>	Le </a:t>
            </a:r>
            <a:r>
              <a:rPr lang="en-US" dirty="0" err="1" smtClean="0"/>
              <a:t>fichier</a:t>
            </a:r>
            <a:r>
              <a:rPr lang="en-US" dirty="0" smtClean="0"/>
              <a:t> </a:t>
            </a:r>
            <a:r>
              <a:rPr lang="en-US" dirty="0" err="1" smtClean="0"/>
              <a:t>b.php</a:t>
            </a:r>
            <a:r>
              <a:rPr lang="en-US" dirty="0" smtClean="0"/>
              <a:t> </a:t>
            </a:r>
            <a:r>
              <a:rPr lang="en-US" dirty="0" err="1" smtClean="0"/>
              <a:t>contient</a:t>
            </a:r>
            <a:r>
              <a:rPr lang="en-US" dirty="0" smtClean="0"/>
              <a:t> le code : </a:t>
            </a:r>
            <a:r>
              <a:rPr lang="en-US" dirty="0"/>
              <a:t/>
            </a:r>
            <a:br>
              <a:rPr lang="en-US" dirty="0"/>
            </a:br>
            <a:r>
              <a:rPr lang="en-US" dirty="0" smtClean="0"/>
              <a:t>	&lt;</a:t>
            </a:r>
            <a:r>
              <a:rPr lang="en-US" dirty="0"/>
              <a:t>?</a:t>
            </a:r>
            <a:r>
              <a:rPr lang="en-US" dirty="0" err="1"/>
              <a:t>php</a:t>
            </a:r>
            <a:r>
              <a:rPr lang="en-US" dirty="0"/>
              <a:t/>
            </a:r>
            <a:br>
              <a:rPr lang="en-US" dirty="0"/>
            </a:br>
            <a:r>
              <a:rPr lang="en-US" dirty="0" smtClean="0"/>
              <a:t>		echo </a:t>
            </a:r>
            <a:r>
              <a:rPr lang="en-US" dirty="0"/>
              <a:t>"b";</a:t>
            </a:r>
            <a:br>
              <a:rPr lang="en-US" dirty="0"/>
            </a:br>
            <a:r>
              <a:rPr lang="en-US" dirty="0" smtClean="0"/>
              <a:t>		return</a:t>
            </a:r>
            <a:r>
              <a:rPr lang="en-US" dirty="0"/>
              <a:t>;</a:t>
            </a:r>
            <a:br>
              <a:rPr lang="en-US" dirty="0"/>
            </a:br>
            <a:r>
              <a:rPr lang="en-US" dirty="0" smtClean="0"/>
              <a:t>	?&gt;</a:t>
            </a:r>
          </a:p>
          <a:p>
            <a:pPr marL="0" indent="0">
              <a:buNone/>
            </a:pPr>
            <a:r>
              <a:rPr lang="en-US" dirty="0"/>
              <a:t>	</a:t>
            </a:r>
            <a:r>
              <a:rPr lang="en-US" dirty="0" smtClean="0"/>
              <a:t>include(</a:t>
            </a:r>
            <a:r>
              <a:rPr lang="en-US" dirty="0"/>
              <a:t>"</a:t>
            </a:r>
            <a:r>
              <a:rPr lang="en-US" dirty="0" err="1" smtClean="0"/>
              <a:t>a.php</a:t>
            </a:r>
            <a:r>
              <a:rPr lang="en-US" dirty="0"/>
              <a:t>");</a:t>
            </a:r>
            <a:br>
              <a:rPr lang="en-US" dirty="0"/>
            </a:br>
            <a:r>
              <a:rPr lang="en-US" dirty="0" smtClean="0"/>
              <a:t>	</a:t>
            </a:r>
            <a:r>
              <a:rPr lang="en-US" dirty="0"/>
              <a:t>include("</a:t>
            </a:r>
            <a:r>
              <a:rPr lang="en-US" dirty="0" err="1"/>
              <a:t>b.php</a:t>
            </a:r>
            <a:r>
              <a:rPr lang="en-US" dirty="0"/>
              <a:t>");</a:t>
            </a:r>
            <a:br>
              <a:rPr lang="en-US" dirty="0"/>
            </a:br>
            <a:endParaRPr lang="fr-FR" dirty="0" smtClean="0"/>
          </a:p>
          <a:p>
            <a:pPr lvl="1">
              <a:buFont typeface="Symbol" charset="0"/>
              <a:buChar char=""/>
            </a:pPr>
            <a:r>
              <a:rPr lang="fr-FR" sz="3300" dirty="0" smtClean="0"/>
              <a:t>A</a:t>
            </a:r>
            <a:r>
              <a:rPr lang="en-US" sz="3300" dirty="0" err="1" smtClean="0"/>
              <a:t>ffiche</a:t>
            </a:r>
            <a:r>
              <a:rPr lang="en-US" sz="3300" dirty="0" smtClean="0"/>
              <a:t> </a:t>
            </a:r>
            <a:r>
              <a:rPr lang="en-US" sz="3300" dirty="0"/>
              <a:t>:</a:t>
            </a:r>
            <a:r>
              <a:rPr lang="en-US" sz="3300" dirty="0" smtClean="0"/>
              <a:t> </a:t>
            </a:r>
            <a:r>
              <a:rPr lang="en-US" sz="3300" dirty="0" err="1" smtClean="0"/>
              <a:t>ba</a:t>
            </a:r>
            <a:endParaRPr lang="en-US" sz="3300" dirty="0" smtClean="0"/>
          </a:p>
          <a:p>
            <a:pPr marL="0" indent="0">
              <a:buNone/>
            </a:pPr>
            <a:endParaRPr lang="fr-FR" dirty="0" smtClean="0"/>
          </a:p>
          <a:p>
            <a:pPr marL="0" indent="0">
              <a:buNone/>
            </a:pPr>
            <a:r>
              <a:rPr lang="fr-FR" dirty="0"/>
              <a:t>	</a:t>
            </a:r>
            <a:r>
              <a:rPr lang="fr-FR" dirty="0" smtClean="0"/>
              <a:t>Soit la définition de la fonction :</a:t>
            </a:r>
          </a:p>
          <a:p>
            <a:pPr marL="0" indent="0">
              <a:buNone/>
            </a:pPr>
            <a:r>
              <a:rPr lang="fr-FR" dirty="0" smtClean="0"/>
              <a:t>	</a:t>
            </a:r>
            <a:r>
              <a:rPr lang="fr-FR" dirty="0" err="1" smtClean="0"/>
              <a:t>function</a:t>
            </a:r>
            <a:r>
              <a:rPr lang="fr-FR" dirty="0" smtClean="0"/>
              <a:t> somme(</a:t>
            </a:r>
            <a:r>
              <a:rPr lang="fr-FR" dirty="0" err="1" smtClean="0"/>
              <a:t>int</a:t>
            </a:r>
            <a:r>
              <a:rPr lang="fr-FR" dirty="0" smtClean="0"/>
              <a:t> $a, </a:t>
            </a:r>
            <a:r>
              <a:rPr lang="fr-FR" dirty="0" err="1" smtClean="0"/>
              <a:t>int</a:t>
            </a:r>
            <a:r>
              <a:rPr lang="fr-FR" dirty="0" smtClean="0"/>
              <a:t> $b) : </a:t>
            </a:r>
            <a:r>
              <a:rPr lang="fr-FR" dirty="0" err="1" smtClean="0"/>
              <a:t>int</a:t>
            </a:r>
            <a:r>
              <a:rPr lang="fr-FR" dirty="0" smtClean="0"/>
              <a:t> {</a:t>
            </a:r>
          </a:p>
          <a:p>
            <a:pPr marL="0" indent="0">
              <a:buNone/>
            </a:pPr>
            <a:r>
              <a:rPr lang="fr-FR" dirty="0"/>
              <a:t>	</a:t>
            </a:r>
            <a:r>
              <a:rPr lang="fr-FR" dirty="0" smtClean="0"/>
              <a:t>	return($a+$b);</a:t>
            </a:r>
          </a:p>
          <a:p>
            <a:pPr marL="0" indent="0">
              <a:buNone/>
            </a:pPr>
            <a:r>
              <a:rPr lang="fr-FR" dirty="0" smtClean="0"/>
              <a:t>	}</a:t>
            </a:r>
          </a:p>
          <a:p>
            <a:pPr marL="0" indent="0">
              <a:buNone/>
            </a:pPr>
            <a:r>
              <a:rPr lang="fr-FR" dirty="0" smtClean="0"/>
              <a:t>	somme(1,2);  retourne 3</a:t>
            </a:r>
            <a:endParaRPr lang="en-US"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65</a:t>
            </a:fld>
            <a:endParaRPr lang="fr-FR"/>
          </a:p>
        </p:txBody>
      </p:sp>
    </p:spTree>
    <p:extLst>
      <p:ext uri="{BB962C8B-B14F-4D97-AF65-F5344CB8AC3E}">
        <p14:creationId xmlns:p14="http://schemas.microsoft.com/office/powerpoint/2010/main" val="1367763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L’instruction exit</a:t>
            </a:r>
            <a:endParaRPr lang="fr-FR" b="1" dirty="0">
              <a:solidFill>
                <a:srgbClr val="4F81BD"/>
              </a:solidFill>
            </a:endParaRPr>
          </a:p>
        </p:txBody>
      </p:sp>
      <p:sp>
        <p:nvSpPr>
          <p:cNvPr id="3" name="Espace réservé du contenu 2"/>
          <p:cNvSpPr>
            <a:spLocks noGrp="1"/>
          </p:cNvSpPr>
          <p:nvPr>
            <p:ph idx="1"/>
          </p:nvPr>
        </p:nvSpPr>
        <p:spPr/>
        <p:txBody>
          <a:bodyPr>
            <a:normAutofit fontScale="85000" lnSpcReduction="20000"/>
          </a:bodyPr>
          <a:lstStyle/>
          <a:p>
            <a:r>
              <a:rPr lang="fr-FR" dirty="0"/>
              <a:t>Termine le script courant. </a:t>
            </a:r>
            <a:endParaRPr lang="fr-FR" dirty="0" smtClean="0"/>
          </a:p>
          <a:p>
            <a:r>
              <a:rPr lang="fr-FR" dirty="0" smtClean="0"/>
              <a:t>Les </a:t>
            </a:r>
            <a:r>
              <a:rPr lang="fr-FR" dirty="0"/>
              <a:t>fonctions </a:t>
            </a:r>
            <a:r>
              <a:rPr lang="fr-FR" dirty="0" smtClean="0"/>
              <a:t>d'extinction et </a:t>
            </a:r>
            <a:r>
              <a:rPr lang="fr-FR" dirty="0"/>
              <a:t>les destructeurs </a:t>
            </a:r>
            <a:r>
              <a:rPr lang="fr-FR" dirty="0" smtClean="0"/>
              <a:t>d'objets seront </a:t>
            </a:r>
            <a:r>
              <a:rPr lang="fr-FR" dirty="0"/>
              <a:t>toujours exécutés même si </a:t>
            </a:r>
            <a:r>
              <a:rPr lang="fr-FR" i="1" dirty="0"/>
              <a:t>exit</a:t>
            </a:r>
            <a:r>
              <a:rPr lang="fr-FR" dirty="0"/>
              <a:t> est appelé. </a:t>
            </a:r>
            <a:endParaRPr lang="fr-FR" dirty="0" smtClean="0"/>
          </a:p>
          <a:p>
            <a:r>
              <a:rPr lang="fr-FR" dirty="0" smtClean="0"/>
              <a:t>Syntaxe d’appel : </a:t>
            </a:r>
            <a:br>
              <a:rPr lang="fr-FR" dirty="0" smtClean="0"/>
            </a:br>
            <a:r>
              <a:rPr lang="en-US" dirty="0"/>
              <a:t>void </a:t>
            </a:r>
            <a:r>
              <a:rPr lang="en-US" b="1" dirty="0"/>
              <a:t>exit</a:t>
            </a:r>
            <a:r>
              <a:rPr lang="en-US" dirty="0"/>
              <a:t> ([ string $status ] </a:t>
            </a:r>
            <a:r>
              <a:rPr lang="en-US" dirty="0" smtClean="0"/>
              <a:t>), </a:t>
            </a:r>
            <a:r>
              <a:rPr lang="en-US" dirty="0" err="1" smtClean="0"/>
              <a:t>affiche</a:t>
            </a:r>
            <a:r>
              <a:rPr lang="en-US" dirty="0" smtClean="0"/>
              <a:t> la </a:t>
            </a:r>
            <a:r>
              <a:rPr lang="en-US" dirty="0" err="1" smtClean="0"/>
              <a:t>chaîne</a:t>
            </a:r>
            <a:r>
              <a:rPr lang="en-US" dirty="0" smtClean="0"/>
              <a:t> $status </a:t>
            </a:r>
            <a:r>
              <a:rPr lang="en-US" dirty="0" err="1" smtClean="0"/>
              <a:t>juste</a:t>
            </a:r>
            <a:r>
              <a:rPr lang="en-US" dirty="0" smtClean="0"/>
              <a:t> </a:t>
            </a:r>
            <a:r>
              <a:rPr lang="en-US" dirty="0" err="1" smtClean="0"/>
              <a:t>avant</a:t>
            </a:r>
            <a:r>
              <a:rPr lang="en-US" dirty="0" smtClean="0"/>
              <a:t> de </a:t>
            </a:r>
            <a:r>
              <a:rPr lang="en-US" dirty="0" err="1" smtClean="0"/>
              <a:t>sortir</a:t>
            </a:r>
            <a:r>
              <a:rPr lang="en-US" dirty="0" smtClean="0"/>
              <a:t>.</a:t>
            </a:r>
            <a:br>
              <a:rPr lang="en-US" dirty="0" smtClean="0"/>
            </a:br>
            <a:r>
              <a:rPr lang="en-US" dirty="0" smtClean="0"/>
              <a:t/>
            </a:r>
            <a:br>
              <a:rPr lang="en-US" dirty="0" smtClean="0"/>
            </a:br>
            <a:r>
              <a:rPr lang="en-US" dirty="0" err="1" smtClean="0"/>
              <a:t>ou</a:t>
            </a:r>
            <a:r>
              <a:rPr lang="en-US" dirty="0"/>
              <a:t/>
            </a:r>
            <a:br>
              <a:rPr lang="en-US" dirty="0"/>
            </a:br>
            <a:r>
              <a:rPr lang="en-US" dirty="0"/>
              <a:t>void </a:t>
            </a:r>
            <a:r>
              <a:rPr lang="en-US" b="1" dirty="0"/>
              <a:t>exit</a:t>
            </a:r>
            <a:r>
              <a:rPr lang="en-US" dirty="0"/>
              <a:t> ( </a:t>
            </a:r>
            <a:r>
              <a:rPr lang="en-US" dirty="0" err="1"/>
              <a:t>int</a:t>
            </a:r>
            <a:r>
              <a:rPr lang="en-US" dirty="0"/>
              <a:t> $status </a:t>
            </a:r>
            <a:r>
              <a:rPr lang="en-US" dirty="0" smtClean="0"/>
              <a:t>) avec $status € [0, 255[</a:t>
            </a:r>
            <a:br>
              <a:rPr lang="en-US" dirty="0" smtClean="0"/>
            </a:br>
            <a:r>
              <a:rPr lang="en-US" dirty="0" smtClean="0"/>
              <a:t/>
            </a:r>
            <a:br>
              <a:rPr lang="en-US" dirty="0" smtClean="0"/>
            </a:br>
            <a:r>
              <a:rPr lang="en-US" dirty="0" smtClean="0">
                <a:solidFill>
                  <a:srgbClr val="000000"/>
                </a:solidFill>
              </a:rPr>
              <a:t>NB : </a:t>
            </a:r>
            <a:r>
              <a:rPr lang="en-US" dirty="0" smtClean="0"/>
              <a:t>$status </a:t>
            </a:r>
            <a:r>
              <a:rPr lang="en-US" dirty="0" err="1" smtClean="0"/>
              <a:t>nul</a:t>
            </a:r>
            <a:r>
              <a:rPr lang="en-US" dirty="0" smtClean="0"/>
              <a:t> </a:t>
            </a:r>
            <a:r>
              <a:rPr lang="en-US" dirty="0" err="1" smtClean="0"/>
              <a:t>signifie</a:t>
            </a:r>
            <a:r>
              <a:rPr lang="en-US" dirty="0" smtClean="0"/>
              <a:t> </a:t>
            </a:r>
            <a:r>
              <a:rPr lang="en-US" dirty="0" err="1" smtClean="0"/>
              <a:t>que</a:t>
            </a:r>
            <a:r>
              <a:rPr lang="en-US" dirty="0" smtClean="0"/>
              <a:t> le code </a:t>
            </a:r>
            <a:r>
              <a:rPr lang="en-US" dirty="0" err="1" smtClean="0"/>
              <a:t>s’est</a:t>
            </a:r>
            <a:r>
              <a:rPr lang="en-US" dirty="0" smtClean="0"/>
              <a:t> </a:t>
            </a:r>
            <a:r>
              <a:rPr lang="en-US" dirty="0" err="1" smtClean="0"/>
              <a:t>terminé</a:t>
            </a:r>
            <a:r>
              <a:rPr lang="en-US" dirty="0" smtClean="0"/>
              <a:t> </a:t>
            </a:r>
            <a:r>
              <a:rPr lang="en-US" dirty="0" err="1" smtClean="0"/>
              <a:t>normalement</a:t>
            </a:r>
            <a:r>
              <a:rPr lang="en-US" dirty="0" smtClean="0"/>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66</a:t>
            </a:fld>
            <a:endParaRPr lang="fr-FR"/>
          </a:p>
        </p:txBody>
      </p:sp>
    </p:spTree>
    <p:extLst>
      <p:ext uri="{BB962C8B-B14F-4D97-AF65-F5344CB8AC3E}">
        <p14:creationId xmlns:p14="http://schemas.microsoft.com/office/powerpoint/2010/main" val="29160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L’instruction </a:t>
            </a:r>
            <a:r>
              <a:rPr lang="fr-FR" b="1" dirty="0" err="1" smtClean="0">
                <a:solidFill>
                  <a:srgbClr val="4F81BD"/>
                </a:solidFill>
              </a:rPr>
              <a:t>goto</a:t>
            </a:r>
            <a:endParaRPr lang="fr-FR" b="1" dirty="0">
              <a:solidFill>
                <a:srgbClr val="4F81BD"/>
              </a:solidFill>
            </a:endParaRPr>
          </a:p>
        </p:txBody>
      </p:sp>
      <p:sp>
        <p:nvSpPr>
          <p:cNvPr id="3" name="Espace réservé du contenu 2"/>
          <p:cNvSpPr>
            <a:spLocks noGrp="1"/>
          </p:cNvSpPr>
          <p:nvPr>
            <p:ph idx="1"/>
          </p:nvPr>
        </p:nvSpPr>
        <p:spPr/>
        <p:txBody>
          <a:bodyPr>
            <a:normAutofit fontScale="62500" lnSpcReduction="20000"/>
          </a:bodyPr>
          <a:lstStyle/>
          <a:p>
            <a:r>
              <a:rPr lang="fr-FR" dirty="0"/>
              <a:t>L'opérateur </a:t>
            </a:r>
            <a:r>
              <a:rPr lang="fr-FR" i="1" dirty="0" err="1"/>
              <a:t>goto</a:t>
            </a:r>
            <a:r>
              <a:rPr lang="fr-FR" dirty="0"/>
              <a:t> peut être utilisé pour continuer l'exécution du script à un autre point du programme</a:t>
            </a:r>
            <a:r>
              <a:rPr lang="fr-FR" dirty="0" smtClean="0"/>
              <a:t>.</a:t>
            </a:r>
          </a:p>
          <a:p>
            <a:r>
              <a:rPr lang="fr-FR" dirty="0" smtClean="0"/>
              <a:t>La </a:t>
            </a:r>
            <a:r>
              <a:rPr lang="fr-FR" dirty="0"/>
              <a:t>cible est spécifiée par un label, suivi de deux-</a:t>
            </a:r>
            <a:r>
              <a:rPr lang="fr-FR" dirty="0" smtClean="0"/>
              <a:t>points.</a:t>
            </a:r>
          </a:p>
          <a:p>
            <a:r>
              <a:rPr lang="fr-FR" dirty="0"/>
              <a:t>L'étiquette cible doit être dans le même contexte et </a:t>
            </a:r>
            <a:r>
              <a:rPr lang="fr-FR" dirty="0" smtClean="0"/>
              <a:t>fichier.</a:t>
            </a:r>
          </a:p>
          <a:p>
            <a:r>
              <a:rPr lang="fr-FR" dirty="0" smtClean="0"/>
              <a:t>Exemple :</a:t>
            </a:r>
            <a:br>
              <a:rPr lang="fr-FR" dirty="0" smtClean="0"/>
            </a:br>
            <a:r>
              <a:rPr lang="fr-FR" dirty="0" smtClean="0"/>
              <a:t>	</a:t>
            </a:r>
            <a:r>
              <a:rPr lang="en-US" dirty="0" smtClean="0"/>
              <a:t>&lt;</a:t>
            </a:r>
            <a:r>
              <a:rPr lang="en-US" dirty="0"/>
              <a:t>?</a:t>
            </a:r>
            <a:r>
              <a:rPr lang="en-US" dirty="0" err="1"/>
              <a:t>php</a:t>
            </a:r>
            <a:r>
              <a:rPr lang="en-US" dirty="0"/>
              <a:t/>
            </a:r>
            <a:br>
              <a:rPr lang="en-US" dirty="0"/>
            </a:br>
            <a:r>
              <a:rPr lang="en-US" dirty="0" smtClean="0"/>
              <a:t>		for</a:t>
            </a:r>
            <a:r>
              <a:rPr lang="en-US" dirty="0"/>
              <a:t>($</a:t>
            </a:r>
            <a:r>
              <a:rPr lang="en-US" dirty="0" err="1"/>
              <a:t>i</a:t>
            </a:r>
            <a:r>
              <a:rPr lang="en-US" dirty="0"/>
              <a:t>=0,$j=50; $</a:t>
            </a:r>
            <a:r>
              <a:rPr lang="en-US" dirty="0" err="1"/>
              <a:t>i</a:t>
            </a:r>
            <a:r>
              <a:rPr lang="en-US" dirty="0"/>
              <a:t>&lt;100; $</a:t>
            </a:r>
            <a:r>
              <a:rPr lang="en-US" dirty="0" err="1"/>
              <a:t>i</a:t>
            </a:r>
            <a:r>
              <a:rPr lang="en-US" dirty="0"/>
              <a:t>++) {</a:t>
            </a:r>
            <a:br>
              <a:rPr lang="en-US" dirty="0"/>
            </a:br>
            <a:r>
              <a:rPr lang="en-US" dirty="0"/>
              <a:t> </a:t>
            </a:r>
            <a:r>
              <a:rPr lang="en-US" dirty="0" smtClean="0"/>
              <a:t>		</a:t>
            </a:r>
            <a:r>
              <a:rPr lang="en-US" dirty="0"/>
              <a:t>	</a:t>
            </a:r>
            <a:r>
              <a:rPr lang="en-US" dirty="0" smtClean="0"/>
              <a:t>while</a:t>
            </a:r>
            <a:r>
              <a:rPr lang="en-US" dirty="0"/>
              <a:t>($j--) {</a:t>
            </a:r>
            <a:br>
              <a:rPr lang="en-US" dirty="0"/>
            </a:br>
            <a:r>
              <a:rPr lang="en-US" dirty="0"/>
              <a:t>    </a:t>
            </a:r>
            <a:r>
              <a:rPr lang="en-US" dirty="0" smtClean="0"/>
              <a:t>			if</a:t>
            </a:r>
            <a:r>
              <a:rPr lang="en-US" dirty="0"/>
              <a:t>($j==17) </a:t>
            </a:r>
            <a:r>
              <a:rPr lang="en-US" dirty="0" err="1"/>
              <a:t>goto</a:t>
            </a:r>
            <a:r>
              <a:rPr lang="en-US" dirty="0"/>
              <a:t> end; </a:t>
            </a:r>
            <a:br>
              <a:rPr lang="en-US" dirty="0"/>
            </a:br>
            <a:r>
              <a:rPr lang="en-US" dirty="0"/>
              <a:t>  </a:t>
            </a:r>
            <a:r>
              <a:rPr lang="en-US" dirty="0" smtClean="0"/>
              <a:t>		}</a:t>
            </a:r>
            <a:r>
              <a:rPr lang="en-US" dirty="0"/>
              <a:t>  </a:t>
            </a:r>
            <a:br>
              <a:rPr lang="en-US" dirty="0"/>
            </a:br>
            <a:r>
              <a:rPr lang="en-US" dirty="0" smtClean="0"/>
              <a:t>		}</a:t>
            </a:r>
            <a:r>
              <a:rPr lang="en-US" dirty="0"/>
              <a:t/>
            </a:r>
            <a:br>
              <a:rPr lang="en-US" dirty="0"/>
            </a:br>
            <a:r>
              <a:rPr lang="en-US" dirty="0" smtClean="0"/>
              <a:t>		echo</a:t>
            </a:r>
            <a:r>
              <a:rPr lang="en-US" dirty="0"/>
              <a:t> "</a:t>
            </a:r>
            <a:r>
              <a:rPr lang="en-US" dirty="0" err="1"/>
              <a:t>i</a:t>
            </a:r>
            <a:r>
              <a:rPr lang="en-US" dirty="0"/>
              <a:t> = $</a:t>
            </a:r>
            <a:r>
              <a:rPr lang="en-US" dirty="0" err="1"/>
              <a:t>i</a:t>
            </a:r>
            <a:r>
              <a:rPr lang="en-US" dirty="0"/>
              <a:t>";</a:t>
            </a:r>
            <a:br>
              <a:rPr lang="en-US" dirty="0"/>
            </a:br>
            <a:r>
              <a:rPr lang="en-US" dirty="0" smtClean="0"/>
              <a:t>		end</a:t>
            </a:r>
            <a:r>
              <a:rPr lang="en-US" dirty="0"/>
              <a:t>:</a:t>
            </a:r>
            <a:br>
              <a:rPr lang="en-US" dirty="0"/>
            </a:br>
            <a:r>
              <a:rPr lang="en-US" dirty="0" smtClean="0"/>
              <a:t>		echo</a:t>
            </a:r>
            <a:r>
              <a:rPr lang="en-US" dirty="0"/>
              <a:t> 'j hit 17';</a:t>
            </a:r>
            <a:br>
              <a:rPr lang="en-US" dirty="0"/>
            </a:br>
            <a:r>
              <a:rPr lang="en-US" dirty="0" smtClean="0"/>
              <a:t>	?</a:t>
            </a:r>
            <a:r>
              <a:rPr lang="en-US" dirty="0"/>
              <a:t>&gt; </a:t>
            </a:r>
          </a:p>
          <a:p>
            <a:pPr marL="0" indent="0">
              <a:buNone/>
            </a:pPr>
            <a:r>
              <a:rPr lang="fr-FR" dirty="0" smtClean="0"/>
              <a:t>	affiche : j hit 17</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67</a:t>
            </a:fld>
            <a:endParaRPr lang="fr-FR"/>
          </a:p>
        </p:txBody>
      </p:sp>
    </p:spTree>
    <p:extLst>
      <p:ext uri="{BB962C8B-B14F-4D97-AF65-F5344CB8AC3E}">
        <p14:creationId xmlns:p14="http://schemas.microsoft.com/office/powerpoint/2010/main" val="1640671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Les fonctions en PHP</a:t>
            </a:r>
            <a:endParaRPr lang="fr-FR" b="1" dirty="0">
              <a:solidFill>
                <a:srgbClr val="4F81BD"/>
              </a:solidFill>
            </a:endParaRPr>
          </a:p>
        </p:txBody>
      </p:sp>
      <p:sp>
        <p:nvSpPr>
          <p:cNvPr id="3" name="Espace réservé du contenu 2"/>
          <p:cNvSpPr>
            <a:spLocks noGrp="1"/>
          </p:cNvSpPr>
          <p:nvPr>
            <p:ph idx="1"/>
          </p:nvPr>
        </p:nvSpPr>
        <p:spPr/>
        <p:txBody>
          <a:bodyPr>
            <a:normAutofit/>
          </a:bodyPr>
          <a:lstStyle/>
          <a:p>
            <a:r>
              <a:rPr lang="fr-FR" dirty="0" smtClean="0"/>
              <a:t>Véritable puissance de PHP, plus de 1000 fonctions sont déjà implantées.</a:t>
            </a:r>
          </a:p>
          <a:p>
            <a:r>
              <a:rPr lang="fr-FR" dirty="0" smtClean="0"/>
              <a:t>Nous en avons déjà découvert un grand nombre sur le site </a:t>
            </a:r>
            <a:r>
              <a:rPr lang="fr-FR" dirty="0" smtClean="0">
                <a:hlinkClick r:id="rId2"/>
              </a:rPr>
              <a:t>www.php.net</a:t>
            </a:r>
            <a:endParaRPr lang="fr-FR" dirty="0" smtClean="0"/>
          </a:p>
          <a:p>
            <a:r>
              <a:rPr lang="fr-FR" dirty="0" smtClean="0"/>
              <a:t>Une fonction peut être appelée de n’importe quel endroit d’une page dans une séquence PHP.</a:t>
            </a:r>
          </a:p>
          <a:p>
            <a:pPr marL="0" indent="0">
              <a:buNone/>
            </a:pPr>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68</a:t>
            </a:fld>
            <a:endParaRPr lang="fr-FR"/>
          </a:p>
        </p:txBody>
      </p:sp>
    </p:spTree>
    <p:extLst>
      <p:ext uri="{BB962C8B-B14F-4D97-AF65-F5344CB8AC3E}">
        <p14:creationId xmlns:p14="http://schemas.microsoft.com/office/powerpoint/2010/main" val="1301007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a:t>
            </a:r>
            <a:r>
              <a:rPr lang="fr-FR" b="1" dirty="0" smtClean="0">
                <a:solidFill>
                  <a:srgbClr val="4F81BD"/>
                </a:solidFill>
              </a:rPr>
              <a:t>PHP </a:t>
            </a:r>
            <a:br>
              <a:rPr lang="fr-FR" b="1" dirty="0" smtClean="0">
                <a:solidFill>
                  <a:srgbClr val="4F81BD"/>
                </a:solidFill>
              </a:rPr>
            </a:br>
            <a:r>
              <a:rPr lang="fr-FR" b="1" dirty="0" smtClean="0">
                <a:solidFill>
                  <a:srgbClr val="4F81BD"/>
                </a:solidFill>
              </a:rPr>
              <a:t>Créer sa	 propre fonction</a:t>
            </a:r>
            <a:endParaRPr lang="fr-FR" b="1" dirty="0">
              <a:solidFill>
                <a:srgbClr val="4F81BD"/>
              </a:solidFill>
            </a:endParaRPr>
          </a:p>
        </p:txBody>
      </p:sp>
      <p:sp>
        <p:nvSpPr>
          <p:cNvPr id="3" name="Espace réservé du contenu 2"/>
          <p:cNvSpPr>
            <a:spLocks noGrp="1"/>
          </p:cNvSpPr>
          <p:nvPr>
            <p:ph idx="1"/>
          </p:nvPr>
        </p:nvSpPr>
        <p:spPr/>
        <p:txBody>
          <a:bodyPr>
            <a:normAutofit fontScale="62500" lnSpcReduction="20000"/>
          </a:bodyPr>
          <a:lstStyle/>
          <a:p>
            <a:r>
              <a:rPr lang="fr-FR" dirty="0"/>
              <a:t>Syntaxe d’une fonction :</a:t>
            </a:r>
          </a:p>
          <a:p>
            <a:pPr marL="0" indent="0">
              <a:buNone/>
            </a:pPr>
            <a:r>
              <a:rPr lang="fr-FR" dirty="0"/>
              <a:t>	</a:t>
            </a:r>
            <a:r>
              <a:rPr lang="fr-FR" dirty="0" err="1"/>
              <a:t>function</a:t>
            </a:r>
            <a:r>
              <a:rPr lang="fr-FR" dirty="0"/>
              <a:t> </a:t>
            </a:r>
            <a:r>
              <a:rPr lang="fr-FR" dirty="0" err="1"/>
              <a:t>nomFonction</a:t>
            </a:r>
            <a:r>
              <a:rPr lang="fr-FR" dirty="0"/>
              <a:t>() {</a:t>
            </a:r>
          </a:p>
          <a:p>
            <a:pPr marL="0" indent="0">
              <a:buNone/>
            </a:pPr>
            <a:r>
              <a:rPr lang="fr-FR" dirty="0"/>
              <a:t>		code à exécuter;	</a:t>
            </a:r>
          </a:p>
          <a:p>
            <a:pPr marL="0" indent="0">
              <a:buNone/>
            </a:pPr>
            <a:r>
              <a:rPr lang="fr-FR" dirty="0"/>
              <a:t>	}</a:t>
            </a:r>
            <a:r>
              <a:rPr lang="en-GB" dirty="0"/>
              <a:t> </a:t>
            </a:r>
            <a:endParaRPr lang="en-GB" dirty="0" smtClean="0"/>
          </a:p>
          <a:p>
            <a:pPr lvl="0"/>
            <a:r>
              <a:rPr lang="fr-FR" dirty="0"/>
              <a:t>Il est conseillé de donner à la fonction un nom qui reflète la tâche qu’elle accomplit.</a:t>
            </a:r>
            <a:endParaRPr lang="en-GB" dirty="0"/>
          </a:p>
          <a:p>
            <a:pPr lvl="0"/>
            <a:r>
              <a:rPr lang="fr-FR" dirty="0"/>
              <a:t>Le nom d’une fonction peut commencer par une lettre ou un « _ » mais pas par un chiffre</a:t>
            </a:r>
            <a:r>
              <a:rPr lang="fr-FR" dirty="0" smtClean="0"/>
              <a:t>.</a:t>
            </a:r>
          </a:p>
          <a:p>
            <a:pPr lvl="0"/>
            <a:r>
              <a:rPr lang="fr-FR" dirty="0" smtClean="0"/>
              <a:t>Un premier exemple :</a:t>
            </a:r>
            <a:br>
              <a:rPr lang="fr-FR" dirty="0" smtClean="0"/>
            </a:br>
            <a:r>
              <a:rPr lang="fr-FR" dirty="0" smtClean="0"/>
              <a:t> </a:t>
            </a:r>
            <a:br>
              <a:rPr lang="fr-FR" dirty="0" smtClean="0"/>
            </a:br>
            <a:r>
              <a:rPr lang="fr-FR" dirty="0" smtClean="0"/>
              <a:t>	</a:t>
            </a:r>
            <a:r>
              <a:rPr lang="en-GB" dirty="0" smtClean="0"/>
              <a:t>function </a:t>
            </a:r>
            <a:r>
              <a:rPr lang="en-GB" dirty="0" err="1"/>
              <a:t>ecrireNom</a:t>
            </a:r>
            <a:r>
              <a:rPr lang="en-GB" dirty="0"/>
              <a:t>() </a:t>
            </a:r>
            <a:r>
              <a:rPr lang="en-GB" dirty="0" smtClean="0"/>
              <a:t>{</a:t>
            </a:r>
            <a:br>
              <a:rPr lang="en-GB" dirty="0" smtClean="0"/>
            </a:br>
            <a:r>
              <a:rPr lang="en-GB" dirty="0"/>
              <a:t>			echo "Harry </a:t>
            </a:r>
            <a:r>
              <a:rPr lang="en-GB" dirty="0" smtClean="0"/>
              <a:t>Potter”;</a:t>
            </a:r>
            <a:br>
              <a:rPr lang="en-GB" dirty="0" smtClean="0"/>
            </a:br>
            <a:r>
              <a:rPr lang="en-GB" dirty="0" smtClean="0"/>
              <a:t>			return();</a:t>
            </a:r>
            <a:r>
              <a:rPr lang="en-GB" dirty="0" smtClean="0"/>
              <a:t/>
            </a:r>
            <a:br>
              <a:rPr lang="en-GB" dirty="0" smtClean="0"/>
            </a:br>
            <a:r>
              <a:rPr lang="en-GB" dirty="0" smtClean="0"/>
              <a:t>	}</a:t>
            </a:r>
            <a:r>
              <a:rPr lang="en-GB" dirty="0"/>
              <a:t> 		</a:t>
            </a:r>
            <a:r>
              <a:rPr lang="en-GB" dirty="0" smtClean="0"/>
              <a:t/>
            </a:r>
            <a:br>
              <a:rPr lang="en-GB" dirty="0" smtClean="0"/>
            </a:br>
            <a:r>
              <a:rPr lang="en-GB" dirty="0" smtClean="0"/>
              <a:t>	echo </a:t>
            </a:r>
            <a:r>
              <a:rPr lang="en-GB" dirty="0"/>
              <a:t>"Mon nom </a:t>
            </a:r>
            <a:r>
              <a:rPr lang="en-GB" dirty="0" err="1"/>
              <a:t>est</a:t>
            </a:r>
            <a:r>
              <a:rPr lang="en-GB" dirty="0"/>
              <a:t> "</a:t>
            </a:r>
            <a:r>
              <a:rPr lang="en-GB" dirty="0" smtClean="0"/>
              <a:t>;</a:t>
            </a:r>
            <a:br>
              <a:rPr lang="en-GB" dirty="0" smtClean="0"/>
            </a:br>
            <a:r>
              <a:rPr lang="en-GB" dirty="0" smtClean="0"/>
              <a:t>	</a:t>
            </a:r>
            <a:r>
              <a:rPr lang="en-GB" dirty="0" err="1" smtClean="0"/>
              <a:t>ecrireNom</a:t>
            </a:r>
            <a:r>
              <a:rPr lang="en-GB" dirty="0"/>
              <a:t>(); </a:t>
            </a:r>
            <a:endParaRPr lang="fr-FR" dirty="0" smtClean="0"/>
          </a:p>
          <a:p>
            <a:pPr lvl="0"/>
            <a:endParaRPr lang="en-GB" dirty="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69</a:t>
            </a:fld>
            <a:endParaRPr lang="fr-FR"/>
          </a:p>
        </p:txBody>
      </p:sp>
    </p:spTree>
    <p:extLst>
      <p:ext uri="{BB962C8B-B14F-4D97-AF65-F5344CB8AC3E}">
        <p14:creationId xmlns:p14="http://schemas.microsoft.com/office/powerpoint/2010/main" val="386999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Introduction au PHP</a:t>
            </a:r>
            <a:endParaRPr lang="fr-FR" b="1"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a:solidFill>
                  <a:schemeClr val="accent1"/>
                </a:solidFill>
              </a:rPr>
              <a:t>Qu’est-ce MySQL </a:t>
            </a:r>
            <a:r>
              <a:rPr lang="fr-FR" b="1" dirty="0" smtClean="0">
                <a:solidFill>
                  <a:schemeClr val="accent1"/>
                </a:solidFill>
              </a:rPr>
              <a:t>?</a:t>
            </a:r>
          </a:p>
          <a:p>
            <a:pPr lvl="0"/>
            <a:r>
              <a:rPr lang="fr-FR" dirty="0"/>
              <a:t>MySQL est un serveur de base de données.</a:t>
            </a:r>
            <a:endParaRPr lang="en-GB" dirty="0"/>
          </a:p>
          <a:p>
            <a:pPr lvl="0"/>
            <a:r>
              <a:rPr lang="fr-FR" dirty="0"/>
              <a:t>MySQL convient parfaitement </a:t>
            </a:r>
            <a:r>
              <a:rPr lang="fr-FR" dirty="0" smtClean="0"/>
              <a:t>aux </a:t>
            </a:r>
            <a:r>
              <a:rPr lang="fr-FR" dirty="0"/>
              <a:t>applications de petite ou de moyenne taille.</a:t>
            </a:r>
            <a:endParaRPr lang="en-GB" dirty="0"/>
          </a:p>
          <a:p>
            <a:pPr lvl="0"/>
            <a:r>
              <a:rPr lang="fr-FR" dirty="0"/>
              <a:t>MySQL est compatible avec les standard SQL (</a:t>
            </a:r>
            <a:r>
              <a:rPr lang="fr-FR" dirty="0" err="1"/>
              <a:t>Structured</a:t>
            </a:r>
            <a:r>
              <a:rPr lang="fr-FR" dirty="0"/>
              <a:t> </a:t>
            </a:r>
            <a:r>
              <a:rPr lang="fr-FR" dirty="0" err="1"/>
              <a:t>Query</a:t>
            </a:r>
            <a:r>
              <a:rPr lang="fr-FR" dirty="0"/>
              <a:t> </a:t>
            </a:r>
            <a:r>
              <a:rPr lang="fr-FR" dirty="0" err="1"/>
              <a:t>Language</a:t>
            </a:r>
            <a:r>
              <a:rPr lang="fr-FR" dirty="0"/>
              <a:t>).</a:t>
            </a:r>
            <a:endParaRPr lang="en-GB" dirty="0"/>
          </a:p>
          <a:p>
            <a:pPr lvl="0"/>
            <a:r>
              <a:rPr lang="fr-FR" dirty="0"/>
              <a:t>MySQL peut être compilé sur plusieurs systèmes d’exploitation (Unix, Linux, Windows, Mac OS… ).</a:t>
            </a:r>
            <a:endParaRPr lang="en-GB" dirty="0"/>
          </a:p>
          <a:p>
            <a:r>
              <a:rPr lang="fr-FR" dirty="0"/>
              <a:t>MySQL peut être téléchargé ou utilisé </a:t>
            </a:r>
            <a:r>
              <a:rPr lang="fr-FR" dirty="0" smtClean="0"/>
              <a:t>librement.</a:t>
            </a:r>
          </a:p>
          <a:p>
            <a:r>
              <a:rPr lang="fr-FR" dirty="0"/>
              <a:t>S</a:t>
            </a:r>
            <a:r>
              <a:rPr lang="fr-FR" dirty="0" smtClean="0"/>
              <a:t>ite </a:t>
            </a:r>
            <a:r>
              <a:rPr lang="fr-FR" dirty="0"/>
              <a:t>officiel de MySQL :</a:t>
            </a:r>
            <a:r>
              <a:rPr lang="fr-FR" u="sng" dirty="0"/>
              <a:t> http://</a:t>
            </a:r>
            <a:r>
              <a:rPr lang="fr-FR" u="sng" dirty="0" err="1" smtClean="0"/>
              <a:t>www.mysql.com</a:t>
            </a:r>
            <a:r>
              <a:rPr lang="fr-FR" dirty="0" smtClean="0"/>
              <a:t>.</a:t>
            </a:r>
            <a:r>
              <a:rPr lang="en-GB" dirty="0" smtClean="0">
                <a:effectLst/>
              </a:rPr>
              <a:t> </a:t>
            </a:r>
            <a:r>
              <a:rPr lang="en-GB" b="1" dirty="0" smtClean="0">
                <a:solidFill>
                  <a:schemeClr val="accent1"/>
                </a:solidFill>
                <a:effectLst/>
              </a:rPr>
              <a:t> </a:t>
            </a:r>
            <a:endParaRPr lang="fr-FR"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a:t>
            </a:fld>
            <a:endParaRPr lang="fr-FR"/>
          </a:p>
        </p:txBody>
      </p:sp>
    </p:spTree>
    <p:extLst>
      <p:ext uri="{BB962C8B-B14F-4D97-AF65-F5344CB8AC3E}">
        <p14:creationId xmlns:p14="http://schemas.microsoft.com/office/powerpoint/2010/main" val="37395249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PHP </a:t>
            </a:r>
            <a:r>
              <a:rPr lang="fr-FR" b="1" dirty="0" smtClean="0">
                <a:solidFill>
                  <a:srgbClr val="4F81BD"/>
                </a:solidFill>
              </a:rPr>
              <a:t>:</a:t>
            </a:r>
            <a:r>
              <a:rPr lang="fr-FR" b="1" dirty="0">
                <a:solidFill>
                  <a:srgbClr val="4F81BD"/>
                </a:solidFill>
              </a:rPr>
              <a:t/>
            </a:r>
            <a:br>
              <a:rPr lang="fr-FR" b="1" dirty="0">
                <a:solidFill>
                  <a:srgbClr val="4F81BD"/>
                </a:solidFill>
              </a:rPr>
            </a:br>
            <a:r>
              <a:rPr lang="fr-FR" b="1" dirty="0" smtClean="0">
                <a:solidFill>
                  <a:srgbClr val="4F81BD"/>
                </a:solidFill>
              </a:rPr>
              <a:t>Les variables d’entrées</a:t>
            </a:r>
            <a:endParaRPr lang="fr-FR" b="1" dirty="0">
              <a:solidFill>
                <a:srgbClr val="4F81BD"/>
              </a:solidFill>
            </a:endParaRPr>
          </a:p>
        </p:txBody>
      </p:sp>
      <p:sp>
        <p:nvSpPr>
          <p:cNvPr id="3" name="Espace réservé du contenu 2"/>
          <p:cNvSpPr>
            <a:spLocks noGrp="1"/>
          </p:cNvSpPr>
          <p:nvPr>
            <p:ph idx="1"/>
          </p:nvPr>
        </p:nvSpPr>
        <p:spPr/>
        <p:txBody>
          <a:bodyPr>
            <a:normAutofit/>
          </a:bodyPr>
          <a:lstStyle/>
          <a:p>
            <a:r>
              <a:rPr lang="fr-FR" dirty="0" smtClean="0"/>
              <a:t>Il est possible de passer des variables d’entrées par valeur ou par adresse.</a:t>
            </a:r>
          </a:p>
          <a:p>
            <a:r>
              <a:rPr lang="fr-FR" dirty="0" smtClean="0"/>
              <a:t>L’exemple suivant évoque le passage par valeur : </a:t>
            </a:r>
            <a:br>
              <a:rPr lang="fr-FR" dirty="0" smtClean="0"/>
            </a:br>
            <a:r>
              <a:rPr lang="fr-FR" dirty="0" smtClean="0"/>
              <a:t>		</a:t>
            </a:r>
            <a:r>
              <a:rPr lang="en-GB" sz="2400" dirty="0"/>
              <a:t>function add($x</a:t>
            </a:r>
            <a:r>
              <a:rPr lang="en-GB" sz="2400" dirty="0" smtClean="0"/>
              <a:t>, $</a:t>
            </a:r>
            <a:r>
              <a:rPr lang="en-GB" sz="2400" dirty="0"/>
              <a:t>y) </a:t>
            </a:r>
            <a:r>
              <a:rPr lang="en-GB" sz="2400" dirty="0" smtClean="0"/>
              <a:t>{</a:t>
            </a:r>
            <a:br>
              <a:rPr lang="en-GB" sz="2400" dirty="0" smtClean="0"/>
            </a:br>
            <a:r>
              <a:rPr lang="en-GB" sz="2400" dirty="0"/>
              <a:t>			$total=$x+$y</a:t>
            </a:r>
            <a:r>
              <a:rPr lang="en-GB" sz="2400" dirty="0" smtClean="0"/>
              <a:t>;</a:t>
            </a:r>
            <a:br>
              <a:rPr lang="en-GB" sz="2400" dirty="0" smtClean="0"/>
            </a:br>
            <a:r>
              <a:rPr lang="en-GB" sz="2400" dirty="0"/>
              <a:t>			return </a:t>
            </a:r>
            <a:r>
              <a:rPr lang="en-GB" sz="2400" dirty="0" smtClean="0"/>
              <a:t>($total);</a:t>
            </a:r>
            <a:r>
              <a:rPr lang="en-GB" sz="2400" dirty="0" smtClean="0"/>
              <a:t/>
            </a:r>
            <a:br>
              <a:rPr lang="en-GB" sz="2400" dirty="0" smtClean="0"/>
            </a:br>
            <a:r>
              <a:rPr lang="en-GB" sz="2400" dirty="0"/>
              <a:t>		</a:t>
            </a:r>
            <a:r>
              <a:rPr lang="fr-FR" sz="2400" dirty="0" smtClean="0"/>
              <a:t>}</a:t>
            </a:r>
            <a:br>
              <a:rPr lang="fr-FR" sz="2400" dirty="0" smtClean="0"/>
            </a:br>
            <a:r>
              <a:rPr lang="fr-FR" sz="2400" dirty="0"/>
              <a:t>		</a:t>
            </a:r>
            <a:r>
              <a:rPr lang="fr-FR" sz="2400" dirty="0" err="1"/>
              <a:t>echo</a:t>
            </a:r>
            <a:r>
              <a:rPr lang="fr-FR" sz="2400" dirty="0"/>
              <a:t> "1 + 16 = " . </a:t>
            </a:r>
            <a:r>
              <a:rPr lang="fr-FR" sz="2400" dirty="0" err="1"/>
              <a:t>add</a:t>
            </a:r>
            <a:r>
              <a:rPr lang="fr-FR" sz="2400" dirty="0"/>
              <a:t>(1,16);</a:t>
            </a:r>
            <a:r>
              <a:rPr lang="en-GB" sz="2400" dirty="0"/>
              <a:t> </a:t>
            </a:r>
            <a:r>
              <a:rPr lang="en-GB" sz="2200" dirty="0" smtClean="0"/>
              <a:t>	</a:t>
            </a:r>
            <a:br>
              <a:rPr lang="en-GB" sz="2200" dirty="0" smtClean="0"/>
            </a:br>
            <a:r>
              <a:rPr lang="en-GB" sz="2200" dirty="0" smtClean="0"/>
              <a:t>		=</a:t>
            </a:r>
            <a:r>
              <a:rPr lang="en-GB" sz="2200" dirty="0" smtClean="0"/>
              <a:t>&gt; </a:t>
            </a:r>
            <a:r>
              <a:rPr lang="en-GB" sz="2200" dirty="0" err="1" smtClean="0"/>
              <a:t>affiche</a:t>
            </a:r>
            <a:r>
              <a:rPr lang="en-GB" sz="2200" dirty="0" smtClean="0"/>
              <a:t> </a:t>
            </a:r>
            <a:r>
              <a:rPr lang="en-GB" sz="2200" dirty="0" smtClean="0"/>
              <a:t>: 1 + 16 = 17</a:t>
            </a:r>
            <a:endParaRPr lang="fr-FR" sz="2200"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70</a:t>
            </a:fld>
            <a:endParaRPr lang="fr-FR"/>
          </a:p>
        </p:txBody>
      </p:sp>
    </p:spTree>
    <p:extLst>
      <p:ext uri="{BB962C8B-B14F-4D97-AF65-F5344CB8AC3E}">
        <p14:creationId xmlns:p14="http://schemas.microsoft.com/office/powerpoint/2010/main" val="2792482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PHP :</a:t>
            </a:r>
            <a:br>
              <a:rPr lang="fr-FR" b="1" dirty="0">
                <a:solidFill>
                  <a:srgbClr val="4F81BD"/>
                </a:solidFill>
              </a:rPr>
            </a:br>
            <a:r>
              <a:rPr lang="fr-FR" b="1" dirty="0">
                <a:solidFill>
                  <a:srgbClr val="4F81BD"/>
                </a:solidFill>
              </a:rPr>
              <a:t>Les variables d’entrées</a:t>
            </a:r>
          </a:p>
        </p:txBody>
      </p:sp>
      <p:sp>
        <p:nvSpPr>
          <p:cNvPr id="3" name="Espace réservé du contenu 2"/>
          <p:cNvSpPr>
            <a:spLocks noGrp="1"/>
          </p:cNvSpPr>
          <p:nvPr>
            <p:ph idx="1"/>
          </p:nvPr>
        </p:nvSpPr>
        <p:spPr/>
        <p:txBody>
          <a:bodyPr>
            <a:normAutofit fontScale="85000" lnSpcReduction="20000"/>
          </a:bodyPr>
          <a:lstStyle/>
          <a:p>
            <a:r>
              <a:rPr lang="fr-FR" dirty="0" smtClean="0"/>
              <a:t>Il est aussi possible de passer les variables par adresse si l’on veut que leur valeur soit modifiée dans la fonction.</a:t>
            </a:r>
          </a:p>
          <a:p>
            <a:r>
              <a:rPr lang="fr-FR" dirty="0" smtClean="0"/>
              <a:t>L’exemple </a:t>
            </a:r>
            <a:r>
              <a:rPr lang="fr-FR" dirty="0"/>
              <a:t>suivant évoque le passage par </a:t>
            </a:r>
            <a:r>
              <a:rPr lang="fr-FR" dirty="0" smtClean="0"/>
              <a:t>adresse :</a:t>
            </a:r>
            <a:br>
              <a:rPr lang="fr-FR" dirty="0" smtClean="0"/>
            </a:br>
            <a:r>
              <a:rPr lang="fr-FR" dirty="0" smtClean="0"/>
              <a:t>		</a:t>
            </a:r>
            <a:r>
              <a:rPr lang="en-GB" dirty="0" smtClean="0"/>
              <a:t>function </a:t>
            </a:r>
            <a:r>
              <a:rPr lang="en-GB" dirty="0"/>
              <a:t>add($</a:t>
            </a:r>
            <a:r>
              <a:rPr lang="en-GB" dirty="0" err="1"/>
              <a:t>x,$y</a:t>
            </a:r>
            <a:r>
              <a:rPr lang="en-GB" dirty="0"/>
              <a:t>, &amp;$total) </a:t>
            </a:r>
            <a:r>
              <a:rPr lang="en-GB" dirty="0" smtClean="0"/>
              <a:t>{</a:t>
            </a:r>
            <a:br>
              <a:rPr lang="en-GB" dirty="0" smtClean="0"/>
            </a:br>
            <a:r>
              <a:rPr lang="en-GB" dirty="0"/>
              <a:t>			$total=$x+$y</a:t>
            </a:r>
            <a:r>
              <a:rPr lang="en-GB" dirty="0" smtClean="0"/>
              <a:t>;</a:t>
            </a:r>
            <a:br>
              <a:rPr lang="en-GB" dirty="0" smtClean="0"/>
            </a:br>
            <a:r>
              <a:rPr lang="en-GB" dirty="0" smtClean="0"/>
              <a:t>			return();</a:t>
            </a:r>
            <a:r>
              <a:rPr lang="en-GB" dirty="0" smtClean="0"/>
              <a:t/>
            </a:r>
            <a:br>
              <a:rPr lang="en-GB" dirty="0" smtClean="0"/>
            </a:br>
            <a:r>
              <a:rPr lang="en-GB" dirty="0"/>
              <a:t>	</a:t>
            </a:r>
            <a:r>
              <a:rPr lang="en-GB" dirty="0" smtClean="0"/>
              <a:t>	}</a:t>
            </a:r>
            <a:br>
              <a:rPr lang="en-GB" dirty="0" smtClean="0"/>
            </a:br>
            <a:r>
              <a:rPr lang="en-GB" dirty="0"/>
              <a:t>		$total = 0</a:t>
            </a:r>
            <a:r>
              <a:rPr lang="en-GB" dirty="0" smtClean="0"/>
              <a:t>;</a:t>
            </a:r>
            <a:r>
              <a:rPr lang="en-GB" dirty="0"/>
              <a:t/>
            </a:r>
            <a:br>
              <a:rPr lang="en-GB" dirty="0"/>
            </a:br>
            <a:r>
              <a:rPr lang="en-GB" dirty="0" smtClean="0"/>
              <a:t>		</a:t>
            </a:r>
            <a:r>
              <a:rPr lang="en-GB" dirty="0" smtClean="0"/>
              <a:t>add</a:t>
            </a:r>
            <a:r>
              <a:rPr lang="en-GB" dirty="0"/>
              <a:t>(1,16, &amp;$total)</a:t>
            </a:r>
            <a:r>
              <a:rPr lang="en-GB" dirty="0" smtClean="0"/>
              <a:t>;</a:t>
            </a:r>
            <a:br>
              <a:rPr lang="en-GB" dirty="0" smtClean="0"/>
            </a:br>
            <a:r>
              <a:rPr lang="en-GB" dirty="0"/>
              <a:t>		echo "1 + 16 = " . $total</a:t>
            </a:r>
            <a:r>
              <a:rPr lang="en-GB" dirty="0" smtClean="0"/>
              <a:t>;</a:t>
            </a:r>
            <a:br>
              <a:rPr lang="en-GB" dirty="0" smtClean="0"/>
            </a:br>
            <a:r>
              <a:rPr lang="en-GB" dirty="0" smtClean="0"/>
              <a:t> </a:t>
            </a:r>
            <a:r>
              <a:rPr lang="en-GB" dirty="0" smtClean="0"/>
              <a:t/>
            </a:r>
            <a:br>
              <a:rPr lang="en-GB" dirty="0" smtClean="0"/>
            </a:br>
            <a:r>
              <a:rPr lang="en-GB" dirty="0" smtClean="0"/>
              <a:t>		=</a:t>
            </a:r>
            <a:r>
              <a:rPr lang="en-GB" dirty="0" smtClean="0"/>
              <a:t>&gt; </a:t>
            </a:r>
            <a:r>
              <a:rPr lang="en-GB" dirty="0" err="1" smtClean="0"/>
              <a:t>affiche</a:t>
            </a:r>
            <a:r>
              <a:rPr lang="en-GB" dirty="0" smtClean="0"/>
              <a:t> : 1 + 16 = 17</a:t>
            </a: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71</a:t>
            </a:fld>
            <a:endParaRPr lang="fr-FR"/>
          </a:p>
        </p:txBody>
      </p:sp>
    </p:spTree>
    <p:extLst>
      <p:ext uri="{BB962C8B-B14F-4D97-AF65-F5344CB8AC3E}">
        <p14:creationId xmlns:p14="http://schemas.microsoft.com/office/powerpoint/2010/main" val="3621080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PHP :</a:t>
            </a:r>
            <a:br>
              <a:rPr lang="fr-FR" b="1" dirty="0">
                <a:solidFill>
                  <a:srgbClr val="4F81BD"/>
                </a:solidFill>
              </a:rPr>
            </a:br>
            <a:r>
              <a:rPr lang="fr-FR" b="1" dirty="0">
                <a:solidFill>
                  <a:srgbClr val="4F81BD"/>
                </a:solidFill>
              </a:rPr>
              <a:t>Les variables d’entrées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Il est possible de fixer une valeur par défaut à une variable d’entrée.</a:t>
            </a:r>
          </a:p>
          <a:p>
            <a:r>
              <a:rPr lang="fr-FR" dirty="0"/>
              <a:t>L’exemple suivant </a:t>
            </a:r>
            <a:r>
              <a:rPr lang="fr-FR" dirty="0" smtClean="0"/>
              <a:t>permet de fixer une valeur par défaut.</a:t>
            </a:r>
            <a:r>
              <a:rPr lang="fr-FR" dirty="0"/>
              <a:t/>
            </a:r>
            <a:br>
              <a:rPr lang="fr-FR" dirty="0"/>
            </a:br>
            <a:r>
              <a:rPr lang="fr-FR" dirty="0"/>
              <a:t>	</a:t>
            </a:r>
            <a:endParaRPr lang="fr-FR" dirty="0" smtClean="0"/>
          </a:p>
          <a:p>
            <a:pPr marL="0" indent="0">
              <a:buNone/>
            </a:pPr>
            <a:r>
              <a:rPr lang="fr-FR" dirty="0"/>
              <a:t>	</a:t>
            </a:r>
            <a:r>
              <a:rPr lang="en-US" dirty="0" smtClean="0"/>
              <a:t>function </a:t>
            </a:r>
            <a:r>
              <a:rPr lang="en-US" dirty="0" err="1"/>
              <a:t>setHeight</a:t>
            </a:r>
            <a:r>
              <a:rPr lang="en-US" dirty="0" smtClean="0"/>
              <a:t>($</a:t>
            </a:r>
            <a:r>
              <a:rPr lang="en-US" dirty="0" err="1"/>
              <a:t>minheight</a:t>
            </a:r>
            <a:r>
              <a:rPr lang="en-US" dirty="0"/>
              <a:t> = 50) {</a:t>
            </a:r>
            <a:br>
              <a:rPr lang="en-US" dirty="0"/>
            </a:br>
            <a:r>
              <a:rPr lang="en-US" dirty="0"/>
              <a:t>  </a:t>
            </a:r>
            <a:r>
              <a:rPr lang="en-US" dirty="0" smtClean="0"/>
              <a:t>		echo </a:t>
            </a:r>
            <a:r>
              <a:rPr lang="en-US" dirty="0"/>
              <a:t>"</a:t>
            </a:r>
            <a:r>
              <a:rPr lang="en-US" dirty="0" smtClean="0"/>
              <a:t>La hauteur </a:t>
            </a:r>
            <a:r>
              <a:rPr lang="en-US" dirty="0" err="1" smtClean="0"/>
              <a:t>est</a:t>
            </a:r>
            <a:r>
              <a:rPr lang="en-US" dirty="0" smtClean="0"/>
              <a:t> </a:t>
            </a:r>
            <a:r>
              <a:rPr lang="en-US" dirty="0"/>
              <a:t>: $</a:t>
            </a:r>
            <a:r>
              <a:rPr lang="en-US" dirty="0" err="1"/>
              <a:t>minheight</a:t>
            </a:r>
            <a:r>
              <a:rPr lang="en-US" dirty="0"/>
              <a:t> &lt;</a:t>
            </a:r>
            <a:r>
              <a:rPr lang="en-US" dirty="0" err="1"/>
              <a:t>br</a:t>
            </a:r>
            <a:r>
              <a:rPr lang="en-US" dirty="0"/>
              <a:t>&gt;"</a:t>
            </a:r>
            <a:r>
              <a:rPr lang="en-US" dirty="0" smtClean="0"/>
              <a:t>;</a:t>
            </a:r>
          </a:p>
          <a:p>
            <a:pPr marL="0" indent="0">
              <a:buNone/>
            </a:pPr>
            <a:r>
              <a:rPr lang="en-US" dirty="0"/>
              <a:t>	</a:t>
            </a:r>
            <a:r>
              <a:rPr lang="en-US" dirty="0" smtClean="0"/>
              <a:t>	return();</a:t>
            </a:r>
            <a:r>
              <a:rPr lang="en-US" dirty="0"/>
              <a:t/>
            </a:r>
            <a:br>
              <a:rPr lang="en-US" dirty="0"/>
            </a:br>
            <a:r>
              <a:rPr lang="en-US" dirty="0" smtClean="0"/>
              <a:t>	}</a:t>
            </a:r>
            <a:r>
              <a:rPr lang="en-US" dirty="0"/>
              <a:t/>
            </a:r>
            <a:br>
              <a:rPr lang="en-US" dirty="0"/>
            </a:br>
            <a:r>
              <a:rPr lang="en-US" dirty="0"/>
              <a:t/>
            </a:r>
            <a:br>
              <a:rPr lang="en-US" dirty="0"/>
            </a:br>
            <a:r>
              <a:rPr lang="en-US" dirty="0" smtClean="0"/>
              <a:t>	</a:t>
            </a:r>
            <a:r>
              <a:rPr lang="en-US" dirty="0" err="1" smtClean="0"/>
              <a:t>setHeight</a:t>
            </a:r>
            <a:r>
              <a:rPr lang="en-US" dirty="0"/>
              <a:t>(350);</a:t>
            </a:r>
            <a:br>
              <a:rPr lang="en-US" dirty="0"/>
            </a:br>
            <a:r>
              <a:rPr lang="en-US" dirty="0" smtClean="0"/>
              <a:t>	</a:t>
            </a:r>
            <a:r>
              <a:rPr lang="en-US" dirty="0" err="1" smtClean="0"/>
              <a:t>setHeight</a:t>
            </a:r>
            <a:r>
              <a:rPr lang="en-US" dirty="0"/>
              <a:t>(); </a:t>
            </a:r>
            <a:r>
              <a:rPr lang="en-US" dirty="0" smtClean="0"/>
              <a:t>		</a:t>
            </a:r>
            <a:r>
              <a:rPr lang="fr-FR" dirty="0" smtClean="0"/>
              <a:t>// utilise dans ce cas la valeur par défaut</a:t>
            </a:r>
            <a:br>
              <a:rPr lang="fr-FR" dirty="0" smtClean="0"/>
            </a:br>
            <a:r>
              <a:rPr lang="en-US" dirty="0" smtClean="0"/>
              <a:t>	</a:t>
            </a:r>
            <a:r>
              <a:rPr lang="en-US" dirty="0" err="1" smtClean="0"/>
              <a:t>setHeight</a:t>
            </a:r>
            <a:r>
              <a:rPr lang="en-US" dirty="0"/>
              <a:t>(135);</a:t>
            </a:r>
            <a:br>
              <a:rPr lang="en-US" dirty="0"/>
            </a:br>
            <a:r>
              <a:rPr lang="en-US" dirty="0" smtClean="0"/>
              <a:t>	</a:t>
            </a:r>
            <a:r>
              <a:rPr lang="en-US" dirty="0" err="1" smtClean="0"/>
              <a:t>setHeight</a:t>
            </a:r>
            <a:r>
              <a:rPr lang="en-US" dirty="0"/>
              <a:t>(80);</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72</a:t>
            </a:fld>
            <a:endParaRPr lang="fr-FR"/>
          </a:p>
        </p:txBody>
      </p:sp>
    </p:spTree>
    <p:extLst>
      <p:ext uri="{BB962C8B-B14F-4D97-AF65-F5344CB8AC3E}">
        <p14:creationId xmlns:p14="http://schemas.microsoft.com/office/powerpoint/2010/main" val="522983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PHP :</a:t>
            </a:r>
            <a:br>
              <a:rPr lang="fr-FR" b="1" dirty="0">
                <a:solidFill>
                  <a:srgbClr val="4F81BD"/>
                </a:solidFill>
              </a:rPr>
            </a:br>
            <a:r>
              <a:rPr lang="fr-FR" b="1" dirty="0" smtClean="0">
                <a:solidFill>
                  <a:srgbClr val="4F81BD"/>
                </a:solidFill>
              </a:rPr>
              <a:t>Variable retournée</a:t>
            </a:r>
            <a:endParaRPr lang="fr-FR" b="1" dirty="0">
              <a:solidFill>
                <a:srgbClr val="4F81BD"/>
              </a:solidFill>
            </a:endParaRPr>
          </a:p>
        </p:txBody>
      </p:sp>
      <p:sp>
        <p:nvSpPr>
          <p:cNvPr id="3" name="Espace réservé du contenu 2"/>
          <p:cNvSpPr>
            <a:spLocks noGrp="1"/>
          </p:cNvSpPr>
          <p:nvPr>
            <p:ph idx="1"/>
          </p:nvPr>
        </p:nvSpPr>
        <p:spPr/>
        <p:txBody>
          <a:bodyPr>
            <a:normAutofit fontScale="55000" lnSpcReduction="20000"/>
          </a:bodyPr>
          <a:lstStyle/>
          <a:p>
            <a:r>
              <a:rPr lang="fr-FR" dirty="0" smtClean="0"/>
              <a:t>L’instruction return permet de terminer une fonction sans rien retourner si elle est appelée sans variable.</a:t>
            </a:r>
          </a:p>
          <a:p>
            <a:r>
              <a:rPr lang="fr-FR" dirty="0" smtClean="0"/>
              <a:t>L’instruction return permet de retourner une valeur (nombre, table, chaîne de caractères) qui lui est passée en argument.</a:t>
            </a:r>
          </a:p>
          <a:p>
            <a:r>
              <a:rPr lang="fr-FR" dirty="0" smtClean="0"/>
              <a:t>Exemple : </a:t>
            </a:r>
            <a:br>
              <a:rPr lang="fr-FR" dirty="0" smtClean="0"/>
            </a:br>
            <a:r>
              <a:rPr lang="fr-FR" dirty="0" smtClean="0"/>
              <a:t>		</a:t>
            </a:r>
            <a:r>
              <a:rPr lang="fr-FR" dirty="0" err="1" smtClean="0"/>
              <a:t>function</a:t>
            </a:r>
            <a:r>
              <a:rPr lang="fr-FR" dirty="0" smtClean="0"/>
              <a:t> </a:t>
            </a:r>
            <a:r>
              <a:rPr lang="fr-FR" dirty="0" err="1" smtClean="0"/>
              <a:t>pv</a:t>
            </a:r>
            <a:r>
              <a:rPr lang="fr-FR" dirty="0" smtClean="0"/>
              <a:t>($x,</a:t>
            </a:r>
            <a:r>
              <a:rPr lang="fr-FR" dirty="0"/>
              <a:t> </a:t>
            </a:r>
            <a:r>
              <a:rPr lang="fr-FR" dirty="0" smtClean="0"/>
              <a:t>$y) {</a:t>
            </a:r>
            <a:br>
              <a:rPr lang="fr-FR" dirty="0" smtClean="0"/>
            </a:br>
            <a:r>
              <a:rPr lang="fr-FR" dirty="0" smtClean="0"/>
              <a:t>			</a:t>
            </a:r>
            <a:r>
              <a:rPr lang="fr-FR" dirty="0" err="1" smtClean="0"/>
              <a:t>foreach</a:t>
            </a:r>
            <a:r>
              <a:rPr lang="fr-FR" dirty="0" smtClean="0"/>
              <a:t>($x as $k =&gt; $v)</a:t>
            </a:r>
            <a:br>
              <a:rPr lang="fr-FR" dirty="0" smtClean="0"/>
            </a:br>
            <a:r>
              <a:rPr lang="fr-FR" dirty="0" smtClean="0"/>
              <a:t>				$r[$k] = $v + $y[$k];</a:t>
            </a:r>
            <a:br>
              <a:rPr lang="fr-FR" dirty="0" smtClean="0"/>
            </a:br>
            <a:r>
              <a:rPr lang="fr-FR" dirty="0" smtClean="0"/>
              <a:t>			return($r);</a:t>
            </a:r>
            <a:br>
              <a:rPr lang="fr-FR" dirty="0" smtClean="0"/>
            </a:br>
            <a:r>
              <a:rPr lang="fr-FR" dirty="0" smtClean="0"/>
              <a:t>		}</a:t>
            </a:r>
            <a:br>
              <a:rPr lang="fr-FR" dirty="0" smtClean="0"/>
            </a:br>
            <a:r>
              <a:rPr lang="fr-FR" dirty="0" smtClean="0"/>
              <a:t>		$v = </a:t>
            </a:r>
            <a:r>
              <a:rPr lang="fr-FR" dirty="0" err="1" smtClean="0"/>
              <a:t>array</a:t>
            </a:r>
            <a:r>
              <a:rPr lang="fr-FR" dirty="0" smtClean="0"/>
              <a:t>(1, 2, 3); $y = </a:t>
            </a:r>
            <a:r>
              <a:rPr lang="fr-FR" dirty="0" err="1" smtClean="0"/>
              <a:t>array</a:t>
            </a:r>
            <a:r>
              <a:rPr lang="fr-FR" dirty="0" smtClean="0"/>
              <a:t>(3, 4, 5);</a:t>
            </a:r>
            <a:br>
              <a:rPr lang="fr-FR" dirty="0" smtClean="0"/>
            </a:br>
            <a:r>
              <a:rPr lang="fr-FR" dirty="0" smtClean="0"/>
              <a:t>		$</a:t>
            </a:r>
            <a:r>
              <a:rPr lang="fr-FR" dirty="0" err="1" smtClean="0"/>
              <a:t>res</a:t>
            </a:r>
            <a:r>
              <a:rPr lang="fr-FR" dirty="0" smtClean="0"/>
              <a:t> = </a:t>
            </a:r>
            <a:r>
              <a:rPr lang="fr-FR" dirty="0" err="1" smtClean="0"/>
              <a:t>pv</a:t>
            </a:r>
            <a:r>
              <a:rPr lang="fr-FR" dirty="0" smtClean="0"/>
              <a:t>( $v, $y);</a:t>
            </a:r>
            <a:br>
              <a:rPr lang="fr-FR" dirty="0" smtClean="0"/>
            </a:br>
            <a:r>
              <a:rPr lang="fr-FR" dirty="0" smtClean="0"/>
              <a:t>		</a:t>
            </a:r>
            <a:r>
              <a:rPr lang="fr-FR" dirty="0" err="1" smtClean="0"/>
              <a:t>print_r</a:t>
            </a:r>
            <a:r>
              <a:rPr lang="fr-FR" dirty="0" smtClean="0"/>
              <a:t>($</a:t>
            </a:r>
            <a:r>
              <a:rPr lang="fr-FR" dirty="0" err="1" smtClean="0"/>
              <a:t>res</a:t>
            </a:r>
            <a:r>
              <a:rPr lang="fr-FR" dirty="0" smtClean="0"/>
              <a:t>); </a:t>
            </a:r>
            <a:r>
              <a:rPr lang="fr-FR" dirty="0" smtClean="0"/>
              <a:t/>
            </a:r>
            <a:br>
              <a:rPr lang="fr-FR" dirty="0" smtClean="0"/>
            </a:br>
            <a:r>
              <a:rPr lang="fr-FR" dirty="0" smtClean="0"/>
              <a:t/>
            </a:r>
            <a:br>
              <a:rPr lang="fr-FR" dirty="0" smtClean="0"/>
            </a:br>
            <a:r>
              <a:rPr lang="fr-FR" dirty="0" smtClean="0"/>
              <a:t>	</a:t>
            </a:r>
            <a:r>
              <a:rPr lang="fr-FR" dirty="0" smtClean="0"/>
              <a:t>	=</a:t>
            </a:r>
            <a:r>
              <a:rPr lang="fr-FR" dirty="0" smtClean="0"/>
              <a:t>&gt; donne le résultat :</a:t>
            </a:r>
            <a:br>
              <a:rPr lang="fr-FR" dirty="0" smtClean="0"/>
            </a:br>
            <a:r>
              <a:rPr lang="fr-FR" dirty="0" smtClean="0"/>
              <a:t>	</a:t>
            </a:r>
            <a:r>
              <a:rPr lang="fr-FR" dirty="0"/>
              <a:t>	</a:t>
            </a:r>
            <a:r>
              <a:rPr lang="fr-FR" dirty="0" err="1" smtClean="0"/>
              <a:t>res</a:t>
            </a:r>
            <a:r>
              <a:rPr lang="fr-FR" dirty="0" smtClean="0"/>
              <a:t>[0] = 4</a:t>
            </a:r>
            <a:br>
              <a:rPr lang="fr-FR" dirty="0" smtClean="0"/>
            </a:br>
            <a:r>
              <a:rPr lang="fr-FR" dirty="0" smtClean="0"/>
              <a:t>		</a:t>
            </a:r>
            <a:r>
              <a:rPr lang="fr-FR" dirty="0" err="1" smtClean="0"/>
              <a:t>res</a:t>
            </a:r>
            <a:r>
              <a:rPr lang="fr-FR" dirty="0" smtClean="0"/>
              <a:t>[1] = 6</a:t>
            </a:r>
            <a:br>
              <a:rPr lang="fr-FR" dirty="0" smtClean="0"/>
            </a:br>
            <a:r>
              <a:rPr lang="fr-FR" dirty="0" smtClean="0"/>
              <a:t>		</a:t>
            </a:r>
            <a:r>
              <a:rPr lang="fr-FR" dirty="0" err="1" smtClean="0"/>
              <a:t>res</a:t>
            </a:r>
            <a:r>
              <a:rPr lang="fr-FR" dirty="0" smtClean="0"/>
              <a:t>[2] = 8</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73</a:t>
            </a:fld>
            <a:endParaRPr lang="fr-FR"/>
          </a:p>
        </p:txBody>
      </p:sp>
    </p:spTree>
    <p:extLst>
      <p:ext uri="{BB962C8B-B14F-4D97-AF65-F5344CB8AC3E}">
        <p14:creationId xmlns:p14="http://schemas.microsoft.com/office/powerpoint/2010/main" val="108652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a:t>
            </a:r>
            <a:r>
              <a:rPr lang="fr-FR" b="1" dirty="0" smtClean="0">
                <a:solidFill>
                  <a:srgbClr val="4F81BD"/>
                </a:solidFill>
              </a:rPr>
              <a:t>PHP 7 </a:t>
            </a:r>
            <a:r>
              <a:rPr lang="fr-FR" b="1" dirty="0">
                <a:solidFill>
                  <a:srgbClr val="4F81BD"/>
                </a:solidFill>
              </a:rPr>
              <a:t>:</a:t>
            </a:r>
            <a:br>
              <a:rPr lang="fr-FR" b="1" dirty="0">
                <a:solidFill>
                  <a:srgbClr val="4F81BD"/>
                </a:solidFill>
              </a:rPr>
            </a:br>
            <a:r>
              <a:rPr lang="fr-FR" b="1" dirty="0" smtClean="0">
                <a:solidFill>
                  <a:srgbClr val="4F81BD"/>
                </a:solidFill>
              </a:rPr>
              <a:t>Appel typé : variables d’entrée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L’appel des fonctions en php7 peut être typé, dans ce cas il faut utiliser l’instruction « </a:t>
            </a:r>
            <a:r>
              <a:rPr lang="fr-FR" dirty="0" err="1" smtClean="0"/>
              <a:t>declare</a:t>
            </a:r>
            <a:r>
              <a:rPr lang="fr-FR" dirty="0" smtClean="0"/>
              <a:t> » et comme en langage C, indiquer le type des variables d’entrée et celui de la variable renvoyée.</a:t>
            </a:r>
            <a:br>
              <a:rPr lang="fr-FR" dirty="0" smtClean="0"/>
            </a:br>
            <a:r>
              <a:rPr lang="fr-FR" dirty="0" smtClean="0"/>
              <a:t> </a:t>
            </a:r>
          </a:p>
          <a:p>
            <a:r>
              <a:rPr lang="fr-FR" dirty="0" smtClean="0"/>
              <a:t>Exemple de type : </a:t>
            </a:r>
            <a:r>
              <a:rPr lang="fr-FR" dirty="0" err="1" smtClean="0"/>
              <a:t>int</a:t>
            </a:r>
            <a:r>
              <a:rPr lang="fr-FR" dirty="0" smtClean="0"/>
              <a:t>, </a:t>
            </a:r>
            <a:r>
              <a:rPr lang="fr-FR" dirty="0" err="1" smtClean="0"/>
              <a:t>float</a:t>
            </a:r>
            <a:r>
              <a:rPr lang="fr-FR" dirty="0" smtClean="0"/>
              <a:t>, string, </a:t>
            </a:r>
            <a:r>
              <a:rPr lang="fr-FR" dirty="0" err="1" smtClean="0"/>
              <a:t>boolean</a:t>
            </a:r>
            <a:r>
              <a:rPr lang="fr-FR" dirty="0"/>
              <a:t>.</a:t>
            </a:r>
            <a:endParaRPr lang="fr-FR" dirty="0" smtClean="0"/>
          </a:p>
          <a:p>
            <a:pPr marL="0" indent="0">
              <a:buNone/>
            </a:pPr>
            <a:endParaRPr lang="fr-FR" dirty="0" smtClean="0"/>
          </a:p>
          <a:p>
            <a:pPr marL="0" indent="0">
              <a:buNone/>
            </a:pPr>
            <a:r>
              <a:rPr lang="en-US" dirty="0" smtClean="0"/>
              <a:t>	/</a:t>
            </a:r>
            <a:r>
              <a:rPr lang="fr-FR" dirty="0" smtClean="0"/>
              <a:t>/ instruction à exécuter pour un appel </a:t>
            </a:r>
            <a:r>
              <a:rPr lang="fr-FR" dirty="0" err="1" smtClean="0"/>
              <a:t>tystrict</a:t>
            </a:r>
            <a:r>
              <a:rPr lang="fr-FR" dirty="0" smtClean="0"/>
              <a:t> </a:t>
            </a:r>
          </a:p>
          <a:p>
            <a:pPr marL="0" indent="0">
              <a:buNone/>
            </a:pPr>
            <a:r>
              <a:rPr lang="en-US" b="1" dirty="0" smtClean="0"/>
              <a:t>	declare</a:t>
            </a:r>
            <a:r>
              <a:rPr lang="en-US" b="1" dirty="0"/>
              <a:t>(</a:t>
            </a:r>
            <a:r>
              <a:rPr lang="en-US" b="1" dirty="0" err="1"/>
              <a:t>strict_types</a:t>
            </a:r>
            <a:r>
              <a:rPr lang="en-US" b="1" dirty="0"/>
              <a:t>=1); </a:t>
            </a:r>
            <a:endParaRPr lang="en-US" b="1" dirty="0" smtClean="0"/>
          </a:p>
          <a:p>
            <a:pPr marL="0" indent="0">
              <a:buNone/>
            </a:pPr>
            <a:r>
              <a:rPr lang="en-US" dirty="0" smtClean="0"/>
              <a:t>	function </a:t>
            </a:r>
            <a:r>
              <a:rPr lang="en-US" dirty="0" err="1"/>
              <a:t>addNumbers</a:t>
            </a:r>
            <a:r>
              <a:rPr lang="en-US" dirty="0"/>
              <a:t>(</a:t>
            </a:r>
            <a:r>
              <a:rPr lang="en-US" b="1" dirty="0" err="1" smtClean="0"/>
              <a:t>in</a:t>
            </a:r>
            <a:r>
              <a:rPr lang="en-US" dirty="0" err="1" smtClean="0"/>
              <a:t>t</a:t>
            </a:r>
            <a:r>
              <a:rPr lang="en-US" dirty="0" smtClean="0"/>
              <a:t> </a:t>
            </a:r>
            <a:r>
              <a:rPr lang="en-US" dirty="0"/>
              <a:t>$a, </a:t>
            </a:r>
            <a:r>
              <a:rPr lang="en-US" b="1" dirty="0" err="1"/>
              <a:t>int</a:t>
            </a:r>
            <a:r>
              <a:rPr lang="en-US" dirty="0"/>
              <a:t> $b</a:t>
            </a:r>
            <a:r>
              <a:rPr lang="en-US" dirty="0" smtClean="0"/>
              <a:t>) </a:t>
            </a:r>
            <a:r>
              <a:rPr lang="en-US" b="1" dirty="0" smtClean="0"/>
              <a:t>: </a:t>
            </a:r>
            <a:r>
              <a:rPr lang="en-US" b="1" dirty="0" err="1" smtClean="0"/>
              <a:t>int</a:t>
            </a:r>
            <a:r>
              <a:rPr lang="en-US" b="1" dirty="0" smtClean="0"/>
              <a:t> </a:t>
            </a:r>
            <a:r>
              <a:rPr lang="en-US" dirty="0"/>
              <a:t>{</a:t>
            </a:r>
          </a:p>
          <a:p>
            <a:pPr marL="0" indent="0">
              <a:buNone/>
            </a:pPr>
            <a:r>
              <a:rPr lang="en-US" dirty="0"/>
              <a:t>  </a:t>
            </a:r>
            <a:r>
              <a:rPr lang="en-US" dirty="0" smtClean="0"/>
              <a:t>		return </a:t>
            </a:r>
            <a:r>
              <a:rPr lang="en-US" dirty="0" smtClean="0"/>
              <a:t>($</a:t>
            </a:r>
            <a:r>
              <a:rPr lang="en-US" dirty="0"/>
              <a:t>a + $</a:t>
            </a:r>
            <a:r>
              <a:rPr lang="en-US" dirty="0" smtClean="0"/>
              <a:t>b);</a:t>
            </a:r>
            <a:endParaRPr lang="en-US" dirty="0"/>
          </a:p>
          <a:p>
            <a:pPr marL="0" indent="0">
              <a:buNone/>
            </a:pPr>
            <a:r>
              <a:rPr lang="en-US" dirty="0" smtClean="0"/>
              <a:t>	}</a:t>
            </a:r>
            <a:endParaRPr lang="en-US" dirty="0"/>
          </a:p>
          <a:p>
            <a:pPr marL="0" indent="0">
              <a:buNone/>
            </a:pPr>
            <a:r>
              <a:rPr lang="en-US" dirty="0" smtClean="0"/>
              <a:t>	echo </a:t>
            </a:r>
            <a:r>
              <a:rPr lang="en-US" dirty="0" err="1"/>
              <a:t>addNumbers</a:t>
            </a:r>
            <a:r>
              <a:rPr lang="en-US" dirty="0"/>
              <a:t>(5, "5 days")</a:t>
            </a:r>
            <a:r>
              <a:rPr lang="en-US" dirty="0" smtClean="0"/>
              <a:t>; </a:t>
            </a:r>
          </a:p>
          <a:p>
            <a:pPr marL="0" indent="0">
              <a:buNone/>
            </a:pPr>
            <a:r>
              <a:rPr lang="en-US" dirty="0" smtClean="0"/>
              <a:t>	// </a:t>
            </a:r>
            <a:r>
              <a:rPr lang="en-US" dirty="0" err="1" smtClean="0"/>
              <a:t>retourne</a:t>
            </a:r>
            <a:r>
              <a:rPr lang="en-US" dirty="0" smtClean="0"/>
              <a:t> </a:t>
            </a:r>
            <a:r>
              <a:rPr lang="en-US" dirty="0" err="1" smtClean="0"/>
              <a:t>une</a:t>
            </a:r>
            <a:r>
              <a:rPr lang="en-US" dirty="0" smtClean="0"/>
              <a:t> </a:t>
            </a:r>
            <a:r>
              <a:rPr lang="en-US" dirty="0" err="1" smtClean="0"/>
              <a:t>erreur</a:t>
            </a:r>
            <a:r>
              <a:rPr lang="en-US" dirty="0" smtClean="0"/>
              <a:t> car </a:t>
            </a:r>
            <a:r>
              <a:rPr lang="en-US" dirty="0"/>
              <a:t>"5 </a:t>
            </a:r>
            <a:r>
              <a:rPr lang="en-US" dirty="0" smtClean="0"/>
              <a:t>days</a:t>
            </a:r>
            <a:r>
              <a:rPr lang="en-US" dirty="0"/>
              <a:t>"</a:t>
            </a:r>
            <a:r>
              <a:rPr lang="en-US" dirty="0" smtClean="0"/>
              <a:t> </a:t>
            </a:r>
            <a:r>
              <a:rPr lang="en-US" dirty="0" err="1" smtClean="0"/>
              <a:t>n’est</a:t>
            </a:r>
            <a:r>
              <a:rPr lang="en-US" dirty="0" smtClean="0"/>
              <a:t> pas </a:t>
            </a:r>
            <a:r>
              <a:rPr lang="en-US" dirty="0" err="1" smtClean="0"/>
              <a:t>entier</a:t>
            </a:r>
            <a:endParaRPr lang="en-US" dirty="0" smtClean="0"/>
          </a:p>
          <a:p>
            <a:pPr marL="0" indent="0">
              <a:buNone/>
            </a:pPr>
            <a:endParaRPr lang="en-US" dirty="0" smtClean="0"/>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74</a:t>
            </a:fld>
            <a:endParaRPr lang="fr-FR"/>
          </a:p>
        </p:txBody>
      </p:sp>
    </p:spTree>
    <p:extLst>
      <p:ext uri="{BB962C8B-B14F-4D97-AF65-F5344CB8AC3E}">
        <p14:creationId xmlns:p14="http://schemas.microsoft.com/office/powerpoint/2010/main" val="1272351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PHP 7 :</a:t>
            </a:r>
            <a:br>
              <a:rPr lang="fr-FR" b="1" dirty="0">
                <a:solidFill>
                  <a:srgbClr val="4F81BD"/>
                </a:solidFill>
              </a:rPr>
            </a:br>
            <a:r>
              <a:rPr lang="fr-FR" b="1" dirty="0">
                <a:solidFill>
                  <a:srgbClr val="4F81BD"/>
                </a:solidFill>
              </a:rPr>
              <a:t>Appel typé : variables d’entrée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Cas de des tables : </a:t>
            </a:r>
          </a:p>
          <a:p>
            <a:pPr marL="457200" lvl="1" indent="0">
              <a:buNone/>
            </a:pPr>
            <a:r>
              <a:rPr lang="fr-FR" dirty="0" err="1"/>
              <a:t>function</a:t>
            </a:r>
            <a:r>
              <a:rPr lang="fr-FR" dirty="0"/>
              <a:t>  </a:t>
            </a:r>
            <a:r>
              <a:rPr lang="fr-FR" dirty="0" err="1"/>
              <a:t>multmatrice</a:t>
            </a:r>
            <a:r>
              <a:rPr lang="fr-FR" dirty="0"/>
              <a:t> (</a:t>
            </a:r>
            <a:r>
              <a:rPr lang="fr-FR" dirty="0" err="1"/>
              <a:t>array</a:t>
            </a:r>
            <a:r>
              <a:rPr lang="fr-FR" dirty="0"/>
              <a:t> $m, </a:t>
            </a:r>
            <a:r>
              <a:rPr lang="fr-FR" dirty="0" err="1"/>
              <a:t>array</a:t>
            </a:r>
            <a:r>
              <a:rPr lang="fr-FR" dirty="0"/>
              <a:t> $n</a:t>
            </a:r>
            <a:r>
              <a:rPr lang="fr-FR" dirty="0" smtClean="0"/>
              <a:t>) : </a:t>
            </a:r>
            <a:r>
              <a:rPr lang="fr-FR" dirty="0" err="1" smtClean="0"/>
              <a:t>array</a:t>
            </a:r>
            <a:r>
              <a:rPr lang="fr-FR" dirty="0" smtClean="0"/>
              <a:t> {</a:t>
            </a:r>
            <a:endParaRPr lang="fr-FR" dirty="0"/>
          </a:p>
          <a:p>
            <a:pPr marL="457200" lvl="1" indent="0">
              <a:buNone/>
            </a:pPr>
            <a:r>
              <a:rPr lang="fr-FR" dirty="0"/>
              <a:t>	</a:t>
            </a:r>
            <a:r>
              <a:rPr lang="mr-IN" dirty="0"/>
              <a:t>…</a:t>
            </a:r>
            <a:endParaRPr lang="fr-FR" dirty="0"/>
          </a:p>
          <a:p>
            <a:pPr marL="457200" lvl="1" indent="0">
              <a:buNone/>
            </a:pPr>
            <a:r>
              <a:rPr lang="fr-FR" dirty="0"/>
              <a:t>	return($</a:t>
            </a:r>
            <a:r>
              <a:rPr lang="fr-FR" dirty="0" err="1"/>
              <a:t>mXn</a:t>
            </a:r>
            <a:r>
              <a:rPr lang="fr-FR" dirty="0"/>
              <a:t>);</a:t>
            </a:r>
          </a:p>
          <a:p>
            <a:pPr marL="457200" lvl="1" indent="0">
              <a:buNone/>
            </a:pPr>
            <a:r>
              <a:rPr lang="fr-FR" dirty="0" smtClean="0"/>
              <a:t>} </a:t>
            </a:r>
          </a:p>
          <a:p>
            <a:pPr marL="0" indent="0">
              <a:buNone/>
            </a:pPr>
            <a:r>
              <a:rPr lang="fr-FR" dirty="0" smtClean="0"/>
              <a:t> </a:t>
            </a:r>
          </a:p>
          <a:p>
            <a:r>
              <a:rPr lang="fr-FR" dirty="0" smtClean="0"/>
              <a:t>Reprenons l’exemple précédent, la nouvelle formulation devient :</a:t>
            </a:r>
            <a:br>
              <a:rPr lang="fr-FR" dirty="0" smtClean="0"/>
            </a:br>
            <a:r>
              <a:rPr lang="fr-FR" dirty="0" smtClean="0"/>
              <a:t> </a:t>
            </a:r>
            <a:r>
              <a:rPr lang="fr-FR" dirty="0"/>
              <a:t/>
            </a:r>
            <a:br>
              <a:rPr lang="fr-FR" dirty="0"/>
            </a:br>
            <a:r>
              <a:rPr lang="fr-FR" dirty="0"/>
              <a:t>		</a:t>
            </a:r>
            <a:r>
              <a:rPr lang="fr-FR" dirty="0" err="1"/>
              <a:t>function</a:t>
            </a:r>
            <a:r>
              <a:rPr lang="fr-FR" dirty="0"/>
              <a:t> </a:t>
            </a:r>
            <a:r>
              <a:rPr lang="fr-FR" dirty="0" err="1"/>
              <a:t>pv</a:t>
            </a:r>
            <a:r>
              <a:rPr lang="fr-FR" dirty="0"/>
              <a:t>(</a:t>
            </a:r>
            <a:r>
              <a:rPr lang="fr-FR" dirty="0" err="1"/>
              <a:t>array</a:t>
            </a:r>
            <a:r>
              <a:rPr lang="fr-FR" dirty="0"/>
              <a:t> $</a:t>
            </a:r>
            <a:r>
              <a:rPr lang="fr-FR" dirty="0" err="1"/>
              <a:t>x,array</a:t>
            </a:r>
            <a:r>
              <a:rPr lang="fr-FR" dirty="0"/>
              <a:t>  $y</a:t>
            </a:r>
            <a:r>
              <a:rPr lang="fr-FR" dirty="0" smtClean="0"/>
              <a:t>) </a:t>
            </a:r>
            <a:r>
              <a:rPr lang="fr-FR" dirty="0"/>
              <a:t>{</a:t>
            </a:r>
            <a:br>
              <a:rPr lang="fr-FR" dirty="0"/>
            </a:br>
            <a:r>
              <a:rPr lang="fr-FR" dirty="0"/>
              <a:t>			</a:t>
            </a:r>
            <a:r>
              <a:rPr lang="fr-FR" dirty="0" err="1"/>
              <a:t>foreach</a:t>
            </a:r>
            <a:r>
              <a:rPr lang="fr-FR" dirty="0"/>
              <a:t>($x as $k =&gt; $v)</a:t>
            </a:r>
            <a:br>
              <a:rPr lang="fr-FR" dirty="0"/>
            </a:br>
            <a:r>
              <a:rPr lang="fr-FR" dirty="0"/>
              <a:t>				$r[$k] = $v + $y[$k];</a:t>
            </a:r>
            <a:br>
              <a:rPr lang="fr-FR" dirty="0"/>
            </a:br>
            <a:r>
              <a:rPr lang="fr-FR" dirty="0"/>
              <a:t>			return($r);</a:t>
            </a:r>
            <a:br>
              <a:rPr lang="fr-FR" dirty="0"/>
            </a:br>
            <a:r>
              <a:rPr lang="fr-FR" dirty="0"/>
              <a:t>		}</a:t>
            </a:r>
            <a:br>
              <a:rPr lang="fr-FR" dirty="0"/>
            </a:br>
            <a:r>
              <a:rPr lang="fr-FR" dirty="0"/>
              <a:t>		</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75</a:t>
            </a:fld>
            <a:endParaRPr lang="fr-FR"/>
          </a:p>
        </p:txBody>
      </p:sp>
    </p:spTree>
    <p:extLst>
      <p:ext uri="{BB962C8B-B14F-4D97-AF65-F5344CB8AC3E}">
        <p14:creationId xmlns:p14="http://schemas.microsoft.com/office/powerpoint/2010/main" val="213036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fonctions en PHP 7 :</a:t>
            </a:r>
            <a:br>
              <a:rPr lang="fr-FR" b="1" dirty="0">
                <a:solidFill>
                  <a:srgbClr val="4F81BD"/>
                </a:solidFill>
              </a:rPr>
            </a:br>
            <a:r>
              <a:rPr lang="fr-FR" b="1" dirty="0">
                <a:solidFill>
                  <a:srgbClr val="4F81BD"/>
                </a:solidFill>
              </a:rPr>
              <a:t>Appel typé : </a:t>
            </a:r>
            <a:r>
              <a:rPr lang="fr-FR" b="1" dirty="0" smtClean="0">
                <a:solidFill>
                  <a:srgbClr val="4F81BD"/>
                </a:solidFill>
              </a:rPr>
              <a:t>variable renvoyée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Dans le cas d’une fonction ne retournant rien :</a:t>
            </a:r>
            <a:br>
              <a:rPr lang="fr-FR" dirty="0" smtClean="0"/>
            </a:br>
            <a:r>
              <a:rPr lang="fr-FR" dirty="0" smtClean="0"/>
              <a:t>		</a:t>
            </a:r>
            <a:r>
              <a:rPr lang="fr-FR" dirty="0" err="1" smtClean="0"/>
              <a:t>function</a:t>
            </a:r>
            <a:r>
              <a:rPr lang="fr-FR" dirty="0" smtClean="0"/>
              <a:t> </a:t>
            </a:r>
            <a:r>
              <a:rPr lang="fr-FR" dirty="0" err="1" smtClean="0"/>
              <a:t>setVar</a:t>
            </a:r>
            <a:r>
              <a:rPr lang="fr-FR" dirty="0" smtClean="0"/>
              <a:t> ( </a:t>
            </a:r>
            <a:r>
              <a:rPr lang="mr-IN" dirty="0" smtClean="0"/>
              <a:t>…</a:t>
            </a:r>
            <a:r>
              <a:rPr lang="fr-FR" dirty="0" smtClean="0"/>
              <a:t> ) : </a:t>
            </a:r>
            <a:r>
              <a:rPr lang="fr-FR" dirty="0" err="1" smtClean="0"/>
              <a:t>void</a:t>
            </a:r>
            <a:r>
              <a:rPr lang="fr-FR" dirty="0" smtClean="0"/>
              <a:t> {</a:t>
            </a:r>
            <a:br>
              <a:rPr lang="fr-FR" dirty="0" smtClean="0"/>
            </a:br>
            <a:r>
              <a:rPr lang="fr-FR" dirty="0" smtClean="0"/>
              <a:t>			</a:t>
            </a:r>
            <a:r>
              <a:rPr lang="mr-IN" dirty="0" smtClean="0"/>
              <a:t>…</a:t>
            </a:r>
            <a:r>
              <a:rPr lang="fr-FR" dirty="0" smtClean="0"/>
              <a:t> return();</a:t>
            </a:r>
            <a:br>
              <a:rPr lang="fr-FR" dirty="0" smtClean="0"/>
            </a:br>
            <a:r>
              <a:rPr lang="fr-FR" dirty="0" smtClean="0"/>
              <a:t>		} </a:t>
            </a:r>
          </a:p>
          <a:p>
            <a:r>
              <a:rPr lang="fr-FR" dirty="0" smtClean="0"/>
              <a:t>Dans le cas d’une fonction retournant une variable : </a:t>
            </a:r>
            <a:br>
              <a:rPr lang="fr-FR" dirty="0" smtClean="0"/>
            </a:br>
            <a:r>
              <a:rPr lang="fr-FR" dirty="0"/>
              <a:t>		</a:t>
            </a:r>
            <a:r>
              <a:rPr lang="fr-FR" dirty="0" err="1"/>
              <a:t>function</a:t>
            </a:r>
            <a:r>
              <a:rPr lang="fr-FR" dirty="0"/>
              <a:t> </a:t>
            </a:r>
            <a:r>
              <a:rPr lang="fr-FR" dirty="0" smtClean="0"/>
              <a:t>somme ($</a:t>
            </a:r>
            <a:r>
              <a:rPr lang="fr-FR" dirty="0" err="1" smtClean="0"/>
              <a:t>int</a:t>
            </a:r>
            <a:r>
              <a:rPr lang="fr-FR" dirty="0" smtClean="0"/>
              <a:t> $x, </a:t>
            </a:r>
            <a:r>
              <a:rPr lang="fr-FR" dirty="0" err="1" smtClean="0"/>
              <a:t>int</a:t>
            </a:r>
            <a:r>
              <a:rPr lang="fr-FR" dirty="0" smtClean="0"/>
              <a:t> $y) </a:t>
            </a:r>
            <a:r>
              <a:rPr lang="fr-FR" dirty="0"/>
              <a:t>: </a:t>
            </a:r>
            <a:r>
              <a:rPr lang="fr-FR" dirty="0" err="1" smtClean="0"/>
              <a:t>int</a:t>
            </a:r>
            <a:r>
              <a:rPr lang="fr-FR" dirty="0" smtClean="0"/>
              <a:t> </a:t>
            </a:r>
            <a:r>
              <a:rPr lang="fr-FR" dirty="0"/>
              <a:t>{</a:t>
            </a:r>
            <a:br>
              <a:rPr lang="fr-FR" dirty="0"/>
            </a:br>
            <a:r>
              <a:rPr lang="fr-FR" dirty="0"/>
              <a:t>	</a:t>
            </a:r>
            <a:r>
              <a:rPr lang="fr-FR" dirty="0" smtClean="0"/>
              <a:t>			return($x + $y)</a:t>
            </a:r>
            <a:r>
              <a:rPr lang="fr-FR" dirty="0"/>
              <a:t>;</a:t>
            </a:r>
            <a:br>
              <a:rPr lang="fr-FR" dirty="0"/>
            </a:br>
            <a:r>
              <a:rPr lang="fr-FR" dirty="0"/>
              <a:t>		</a:t>
            </a:r>
            <a:r>
              <a:rPr lang="fr-FR" dirty="0" smtClean="0"/>
              <a:t>}</a:t>
            </a:r>
          </a:p>
          <a:p>
            <a:r>
              <a:rPr lang="fr-FR" dirty="0" smtClean="0"/>
              <a:t>Dans le cas d’une fonction retournant une table : </a:t>
            </a:r>
            <a:r>
              <a:rPr lang="fr-FR" dirty="0"/>
              <a:t/>
            </a:r>
            <a:br>
              <a:rPr lang="fr-FR" dirty="0"/>
            </a:br>
            <a:r>
              <a:rPr lang="fr-FR" dirty="0" smtClean="0"/>
              <a:t>		</a:t>
            </a:r>
            <a:r>
              <a:rPr lang="fr-FR" dirty="0" err="1" smtClean="0"/>
              <a:t>function</a:t>
            </a:r>
            <a:r>
              <a:rPr lang="fr-FR" dirty="0" smtClean="0"/>
              <a:t> </a:t>
            </a:r>
            <a:r>
              <a:rPr lang="fr-FR" dirty="0" err="1"/>
              <a:t>pv</a:t>
            </a:r>
            <a:r>
              <a:rPr lang="fr-FR" dirty="0"/>
              <a:t>(</a:t>
            </a:r>
            <a:r>
              <a:rPr lang="fr-FR" dirty="0" err="1"/>
              <a:t>array</a:t>
            </a:r>
            <a:r>
              <a:rPr lang="fr-FR" dirty="0"/>
              <a:t> $</a:t>
            </a:r>
            <a:r>
              <a:rPr lang="fr-FR" dirty="0" err="1"/>
              <a:t>x,array</a:t>
            </a:r>
            <a:r>
              <a:rPr lang="fr-FR" dirty="0"/>
              <a:t>  $y</a:t>
            </a:r>
            <a:r>
              <a:rPr lang="fr-FR" dirty="0" smtClean="0"/>
              <a:t>) : </a:t>
            </a:r>
            <a:r>
              <a:rPr lang="fr-FR" dirty="0" err="1" smtClean="0"/>
              <a:t>array</a:t>
            </a:r>
            <a:r>
              <a:rPr lang="fr-FR" dirty="0" smtClean="0"/>
              <a:t> </a:t>
            </a:r>
            <a:r>
              <a:rPr lang="fr-FR" dirty="0"/>
              <a:t>{</a:t>
            </a:r>
            <a:br>
              <a:rPr lang="fr-FR" dirty="0"/>
            </a:br>
            <a:r>
              <a:rPr lang="fr-FR" dirty="0"/>
              <a:t>			</a:t>
            </a:r>
            <a:r>
              <a:rPr lang="fr-FR" dirty="0" err="1"/>
              <a:t>foreach</a:t>
            </a:r>
            <a:r>
              <a:rPr lang="fr-FR" dirty="0"/>
              <a:t>($x as $k =&gt; $v)</a:t>
            </a:r>
            <a:br>
              <a:rPr lang="fr-FR" dirty="0"/>
            </a:br>
            <a:r>
              <a:rPr lang="fr-FR" dirty="0"/>
              <a:t>				$r[$k] = $v + $y[$k];</a:t>
            </a:r>
            <a:br>
              <a:rPr lang="fr-FR" dirty="0"/>
            </a:br>
            <a:r>
              <a:rPr lang="fr-FR" dirty="0"/>
              <a:t>			return($r);</a:t>
            </a:r>
            <a:br>
              <a:rPr lang="fr-FR" dirty="0"/>
            </a:br>
            <a:r>
              <a:rPr lang="fr-FR" dirty="0"/>
              <a:t>		}</a:t>
            </a:r>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76</a:t>
            </a:fld>
            <a:endParaRPr lang="fr-FR"/>
          </a:p>
        </p:txBody>
      </p:sp>
    </p:spTree>
    <p:extLst>
      <p:ext uri="{BB962C8B-B14F-4D97-AF65-F5344CB8AC3E}">
        <p14:creationId xmlns:p14="http://schemas.microsoft.com/office/powerpoint/2010/main" val="1574180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a:t>
            </a:r>
            <a:r>
              <a:rPr lang="fr-FR" b="1" dirty="0" smtClean="0">
                <a:solidFill>
                  <a:srgbClr val="4F81BD"/>
                </a:solidFill>
              </a:rPr>
              <a:t>fonctions  « callback »</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Les fonctions en « callback » sont celles passées en argument d’une autre fonction.</a:t>
            </a:r>
            <a:br>
              <a:rPr lang="fr-FR" dirty="0" smtClean="0"/>
            </a:br>
            <a:endParaRPr lang="fr-FR" dirty="0" smtClean="0"/>
          </a:p>
          <a:p>
            <a:r>
              <a:rPr lang="fr-FR" dirty="0" smtClean="0"/>
              <a:t>L’exemple ci dessus illustre leurs utilisations : </a:t>
            </a:r>
            <a:br>
              <a:rPr lang="fr-FR" dirty="0" smtClean="0"/>
            </a:br>
            <a:r>
              <a:rPr lang="fr-FR" dirty="0" smtClean="0"/>
              <a:t> </a:t>
            </a:r>
            <a:br>
              <a:rPr lang="fr-FR" dirty="0" smtClean="0"/>
            </a:br>
            <a:r>
              <a:rPr lang="en-US" dirty="0"/>
              <a:t>&lt;?</a:t>
            </a:r>
            <a:r>
              <a:rPr lang="en-US" dirty="0" err="1"/>
              <a:t>php</a:t>
            </a:r>
            <a:r>
              <a:rPr lang="en-US" dirty="0"/>
              <a:t/>
            </a:r>
            <a:br>
              <a:rPr lang="en-US" dirty="0"/>
            </a:br>
            <a:r>
              <a:rPr lang="en-US" dirty="0"/>
              <a:t>function </a:t>
            </a:r>
            <a:r>
              <a:rPr lang="en-US" dirty="0" err="1" smtClean="0"/>
              <a:t>ajout_exclamation</a:t>
            </a:r>
            <a:r>
              <a:rPr lang="en-US" dirty="0" smtClean="0"/>
              <a:t>(</a:t>
            </a:r>
            <a:r>
              <a:rPr lang="en-US" dirty="0"/>
              <a:t>$</a:t>
            </a:r>
            <a:r>
              <a:rPr lang="en-US" dirty="0" err="1"/>
              <a:t>str</a:t>
            </a:r>
            <a:r>
              <a:rPr lang="en-US" dirty="0"/>
              <a:t>) {</a:t>
            </a:r>
            <a:br>
              <a:rPr lang="en-US" dirty="0"/>
            </a:br>
            <a:r>
              <a:rPr lang="en-US" dirty="0"/>
              <a:t>  return $</a:t>
            </a:r>
            <a:r>
              <a:rPr lang="en-US" dirty="0" err="1"/>
              <a:t>str</a:t>
            </a:r>
            <a:r>
              <a:rPr lang="en-US" dirty="0"/>
              <a:t> . "! ";</a:t>
            </a:r>
            <a:br>
              <a:rPr lang="en-US" dirty="0"/>
            </a:br>
            <a:r>
              <a:rPr lang="en-US" dirty="0"/>
              <a:t>}</a:t>
            </a:r>
            <a:br>
              <a:rPr lang="en-US" dirty="0"/>
            </a:br>
            <a:r>
              <a:rPr lang="en-US" dirty="0"/>
              <a:t/>
            </a:r>
            <a:br>
              <a:rPr lang="en-US" dirty="0"/>
            </a:br>
            <a:r>
              <a:rPr lang="en-US" dirty="0"/>
              <a:t>function </a:t>
            </a:r>
            <a:r>
              <a:rPr lang="en-US" dirty="0" err="1" smtClean="0"/>
              <a:t>ajout_interrogation</a:t>
            </a:r>
            <a:r>
              <a:rPr lang="en-US" dirty="0" smtClean="0"/>
              <a:t>(</a:t>
            </a:r>
            <a:r>
              <a:rPr lang="en-US" dirty="0"/>
              <a:t>$</a:t>
            </a:r>
            <a:r>
              <a:rPr lang="en-US" dirty="0" err="1"/>
              <a:t>str</a:t>
            </a:r>
            <a:r>
              <a:rPr lang="en-US" dirty="0"/>
              <a:t>) {</a:t>
            </a:r>
            <a:br>
              <a:rPr lang="en-US" dirty="0"/>
            </a:br>
            <a:r>
              <a:rPr lang="en-US" dirty="0"/>
              <a:t>  return $</a:t>
            </a:r>
            <a:r>
              <a:rPr lang="en-US" dirty="0" err="1"/>
              <a:t>str</a:t>
            </a:r>
            <a:r>
              <a:rPr lang="en-US" dirty="0"/>
              <a:t> . "? ";</a:t>
            </a:r>
            <a:br>
              <a:rPr lang="en-US" dirty="0"/>
            </a:br>
            <a:r>
              <a:rPr lang="en-US" dirty="0"/>
              <a:t>}</a:t>
            </a:r>
            <a:br>
              <a:rPr lang="en-US" dirty="0"/>
            </a:br>
            <a:r>
              <a:rPr lang="en-US" dirty="0"/>
              <a:t/>
            </a:r>
            <a:br>
              <a:rPr lang="en-US" dirty="0"/>
            </a:br>
            <a:r>
              <a:rPr lang="en-US" dirty="0"/>
              <a:t>function </a:t>
            </a:r>
            <a:r>
              <a:rPr lang="en-US" dirty="0" err="1"/>
              <a:t>printFormatted</a:t>
            </a:r>
            <a:r>
              <a:rPr lang="en-US" dirty="0"/>
              <a:t>($</a:t>
            </a:r>
            <a:r>
              <a:rPr lang="en-US" dirty="0" err="1"/>
              <a:t>str</a:t>
            </a:r>
            <a:r>
              <a:rPr lang="en-US" dirty="0"/>
              <a:t>, $format) {</a:t>
            </a:r>
            <a:br>
              <a:rPr lang="en-US" dirty="0"/>
            </a:br>
            <a:r>
              <a:rPr lang="en-US" dirty="0"/>
              <a:t>  // </a:t>
            </a:r>
            <a:r>
              <a:rPr lang="en-US" dirty="0" err="1" smtClean="0"/>
              <a:t>Appel</a:t>
            </a:r>
            <a:r>
              <a:rPr lang="en-US" dirty="0" smtClean="0"/>
              <a:t> de la </a:t>
            </a:r>
            <a:r>
              <a:rPr lang="en-US" dirty="0" err="1" smtClean="0"/>
              <a:t>fonction</a:t>
            </a:r>
            <a:r>
              <a:rPr lang="en-US" dirty="0" smtClean="0"/>
              <a:t> </a:t>
            </a:r>
            <a:r>
              <a:rPr lang="en-US" dirty="0"/>
              <a:t>$format </a:t>
            </a:r>
            <a:r>
              <a:rPr lang="en-US" dirty="0" smtClean="0"/>
              <a:t>en </a:t>
            </a:r>
            <a:r>
              <a:rPr lang="en-US" dirty="0" err="1" smtClean="0"/>
              <a:t>tant</a:t>
            </a:r>
            <a:r>
              <a:rPr lang="en-US" dirty="0" smtClean="0"/>
              <a:t> </a:t>
            </a:r>
            <a:r>
              <a:rPr lang="en-US" dirty="0" err="1" smtClean="0"/>
              <a:t>que</a:t>
            </a:r>
            <a:r>
              <a:rPr lang="en-US" dirty="0" smtClean="0"/>
              <a:t> </a:t>
            </a:r>
            <a:r>
              <a:rPr lang="en-US" dirty="0" err="1" smtClean="0"/>
              <a:t>fonction</a:t>
            </a:r>
            <a:r>
              <a:rPr lang="en-US" dirty="0" smtClean="0"/>
              <a:t> “callback”</a:t>
            </a:r>
            <a:r>
              <a:rPr lang="en-US" dirty="0"/>
              <a:t/>
            </a:r>
            <a:br>
              <a:rPr lang="en-US" dirty="0"/>
            </a:br>
            <a:r>
              <a:rPr lang="en-US" dirty="0"/>
              <a:t>  echo $format($</a:t>
            </a:r>
            <a:r>
              <a:rPr lang="en-US" dirty="0" err="1"/>
              <a:t>str</a:t>
            </a:r>
            <a:r>
              <a:rPr lang="en-US" dirty="0"/>
              <a:t>);</a:t>
            </a:r>
            <a:br>
              <a:rPr lang="en-US" dirty="0"/>
            </a:br>
            <a:r>
              <a:rPr lang="en-US" dirty="0"/>
              <a:t>}</a:t>
            </a:r>
            <a:br>
              <a:rPr lang="en-US" dirty="0"/>
            </a:br>
            <a:r>
              <a:rPr lang="en-US" dirty="0"/>
              <a:t/>
            </a:r>
            <a:br>
              <a:rPr lang="en-US" dirty="0"/>
            </a:br>
            <a:r>
              <a:rPr lang="en-US" dirty="0"/>
              <a:t>// </a:t>
            </a:r>
            <a:r>
              <a:rPr lang="en-US" dirty="0" smtClean="0"/>
              <a:t>Passage des </a:t>
            </a:r>
            <a:r>
              <a:rPr lang="en-US" dirty="0" err="1" smtClean="0"/>
              <a:t>fonctions</a:t>
            </a:r>
            <a:r>
              <a:rPr lang="en-US" dirty="0" smtClean="0"/>
              <a:t> </a:t>
            </a:r>
            <a:r>
              <a:rPr lang="en-US" dirty="0" err="1" smtClean="0"/>
              <a:t>ajout_exclamation</a:t>
            </a:r>
            <a:r>
              <a:rPr lang="en-US" dirty="0" smtClean="0"/>
              <a:t> et </a:t>
            </a:r>
            <a:r>
              <a:rPr lang="en-US" dirty="0" err="1" smtClean="0"/>
              <a:t>ajout_interrogation</a:t>
            </a:r>
            <a:r>
              <a:rPr lang="en-US" dirty="0" smtClean="0"/>
              <a:t> </a:t>
            </a:r>
            <a:br>
              <a:rPr lang="en-US" dirty="0" smtClean="0"/>
            </a:br>
            <a:r>
              <a:rPr lang="en-US" dirty="0" smtClean="0"/>
              <a:t>// </a:t>
            </a:r>
            <a:r>
              <a:rPr lang="en-US" dirty="0" err="1" smtClean="0"/>
              <a:t>à</a:t>
            </a:r>
            <a:r>
              <a:rPr lang="en-US" dirty="0" smtClean="0"/>
              <a:t>  </a:t>
            </a:r>
            <a:r>
              <a:rPr lang="en-US" dirty="0" err="1" smtClean="0"/>
              <a:t>printFormatted</a:t>
            </a:r>
            <a:r>
              <a:rPr lang="en-US" dirty="0"/>
              <a:t>()</a:t>
            </a:r>
            <a:br>
              <a:rPr lang="en-US" dirty="0"/>
            </a:br>
            <a:r>
              <a:rPr lang="en-US" dirty="0" err="1"/>
              <a:t>printFormatted</a:t>
            </a:r>
            <a:r>
              <a:rPr lang="en-US" dirty="0"/>
              <a:t>("Hello world", </a:t>
            </a:r>
            <a:r>
              <a:rPr lang="en-US" dirty="0"/>
              <a:t>"</a:t>
            </a:r>
            <a:r>
              <a:rPr lang="en-US" dirty="0" err="1"/>
              <a:t>ajout_exclamation</a:t>
            </a:r>
            <a:r>
              <a:rPr lang="en-US" dirty="0"/>
              <a:t>"</a:t>
            </a:r>
            <a:r>
              <a:rPr lang="en-US" dirty="0"/>
              <a:t>);</a:t>
            </a:r>
            <a:br>
              <a:rPr lang="en-US" dirty="0"/>
            </a:br>
            <a:r>
              <a:rPr lang="en-US" dirty="0" err="1"/>
              <a:t>printFormatted</a:t>
            </a:r>
            <a:r>
              <a:rPr lang="en-US" dirty="0"/>
              <a:t>("Hello world", </a:t>
            </a:r>
            <a:r>
              <a:rPr lang="en-US" dirty="0"/>
              <a:t>"</a:t>
            </a:r>
            <a:r>
              <a:rPr lang="en-US" dirty="0" err="1"/>
              <a:t>ajout_interrogation</a:t>
            </a:r>
            <a:r>
              <a:rPr lang="en-US" dirty="0"/>
              <a:t>"</a:t>
            </a:r>
            <a:r>
              <a:rPr lang="en-US" dirty="0"/>
              <a: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77</a:t>
            </a:fld>
            <a:endParaRPr lang="fr-FR"/>
          </a:p>
        </p:txBody>
      </p:sp>
    </p:spTree>
    <p:extLst>
      <p:ext uri="{BB962C8B-B14F-4D97-AF65-F5344CB8AC3E}">
        <p14:creationId xmlns:p14="http://schemas.microsoft.com/office/powerpoint/2010/main" val="120378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4F81BD"/>
                </a:solidFill>
              </a:rPr>
              <a:t>Portée des variables</a:t>
            </a:r>
            <a:endParaRPr lang="fr-FR" b="1" dirty="0">
              <a:solidFill>
                <a:srgbClr val="4F81BD"/>
              </a:solidFill>
            </a:endParaRPr>
          </a:p>
        </p:txBody>
      </p:sp>
      <p:sp>
        <p:nvSpPr>
          <p:cNvPr id="3" name="Espace réservé du contenu 2"/>
          <p:cNvSpPr>
            <a:spLocks noGrp="1"/>
          </p:cNvSpPr>
          <p:nvPr>
            <p:ph idx="1"/>
          </p:nvPr>
        </p:nvSpPr>
        <p:spPr/>
        <p:txBody>
          <a:bodyPr>
            <a:normAutofit fontScale="77500" lnSpcReduction="20000"/>
          </a:bodyPr>
          <a:lstStyle/>
          <a:p>
            <a:r>
              <a:rPr lang="fr-FR" dirty="0"/>
              <a:t>T</a:t>
            </a:r>
            <a:r>
              <a:rPr lang="fr-FR" dirty="0" smtClean="0"/>
              <a:t>oute </a:t>
            </a:r>
            <a:r>
              <a:rPr lang="fr-FR" dirty="0"/>
              <a:t>variable </a:t>
            </a:r>
            <a:r>
              <a:rPr lang="fr-FR" dirty="0" smtClean="0"/>
              <a:t>dans une fonction qui </a:t>
            </a:r>
            <a:r>
              <a:rPr lang="fr-FR" dirty="0"/>
              <a:t>n’est pas passée </a:t>
            </a:r>
            <a:r>
              <a:rPr lang="fr-FR" dirty="0" smtClean="0"/>
              <a:t>en tant que variable d’entrée est </a:t>
            </a:r>
            <a:r>
              <a:rPr lang="fr-FR" dirty="0"/>
              <a:t>considérée comme une variable interne à la fonction</a:t>
            </a:r>
            <a:r>
              <a:rPr lang="fr-FR" dirty="0" smtClean="0"/>
              <a:t>.</a:t>
            </a:r>
          </a:p>
          <a:p>
            <a:r>
              <a:rPr lang="fr-FR" dirty="0" smtClean="0"/>
              <a:t>Les variables globales et les constantes font exception à cette règle.</a:t>
            </a:r>
          </a:p>
          <a:p>
            <a:r>
              <a:rPr lang="fr-FR" dirty="0" smtClean="0"/>
              <a:t>Par conséquent si une variable nommée $a est déclarée à l’extérieur d’une fonction et une autre variable nommée aussi $a est utilisée dans cette fonction, cette dernière sera différente de celle qui est à l’extérieur.</a:t>
            </a:r>
          </a:p>
          <a:p>
            <a:r>
              <a:rPr lang="fr-FR" dirty="0" smtClean="0"/>
              <a:t>Pour qu’une variable externe soit reconnue dans une fonction il faut la « </a:t>
            </a:r>
            <a:r>
              <a:rPr lang="fr-FR" dirty="0" err="1" smtClean="0"/>
              <a:t>re</a:t>
            </a:r>
            <a:r>
              <a:rPr lang="fr-FR" dirty="0" smtClean="0"/>
              <a:t>-déclarer » dans la fonction en la précédent de l’instruction </a:t>
            </a:r>
            <a:r>
              <a:rPr lang="fr-FR" i="1" dirty="0" smtClean="0"/>
              <a:t>global</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78</a:t>
            </a:fld>
            <a:endParaRPr lang="fr-FR"/>
          </a:p>
        </p:txBody>
      </p:sp>
    </p:spTree>
    <p:extLst>
      <p:ext uri="{BB962C8B-B14F-4D97-AF65-F5344CB8AC3E}">
        <p14:creationId xmlns:p14="http://schemas.microsoft.com/office/powerpoint/2010/main" val="139834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4F81BD"/>
                </a:solidFill>
              </a:rPr>
              <a:t>Portée </a:t>
            </a:r>
            <a:r>
              <a:rPr lang="fr-FR" b="1" dirty="0">
                <a:solidFill>
                  <a:srgbClr val="4F81BD"/>
                </a:solidFill>
              </a:rPr>
              <a:t>des variables</a:t>
            </a:r>
          </a:p>
        </p:txBody>
      </p:sp>
      <p:sp>
        <p:nvSpPr>
          <p:cNvPr id="3" name="Espace réservé du contenu 2"/>
          <p:cNvSpPr>
            <a:spLocks noGrp="1"/>
          </p:cNvSpPr>
          <p:nvPr>
            <p:ph idx="1"/>
          </p:nvPr>
        </p:nvSpPr>
        <p:spPr/>
        <p:txBody>
          <a:bodyPr>
            <a:normAutofit fontScale="70000" lnSpcReduction="20000"/>
          </a:bodyPr>
          <a:lstStyle/>
          <a:p>
            <a:r>
              <a:rPr lang="fr-FR" dirty="0" smtClean="0"/>
              <a:t>Exemple :</a:t>
            </a:r>
            <a:br>
              <a:rPr lang="fr-FR" dirty="0" smtClean="0"/>
            </a:br>
            <a:r>
              <a:rPr lang="fr-FR" dirty="0" smtClean="0"/>
              <a:t>		</a:t>
            </a:r>
            <a:r>
              <a:rPr lang="fr-FR" dirty="0" err="1" smtClean="0"/>
              <a:t>function</a:t>
            </a:r>
            <a:r>
              <a:rPr lang="fr-FR" dirty="0" smtClean="0"/>
              <a:t> </a:t>
            </a:r>
            <a:r>
              <a:rPr lang="fr-FR" dirty="0" err="1"/>
              <a:t>testPorteeVariable</a:t>
            </a:r>
            <a:r>
              <a:rPr lang="fr-FR" dirty="0"/>
              <a:t> () </a:t>
            </a:r>
            <a:r>
              <a:rPr lang="fr-FR" dirty="0" smtClean="0"/>
              <a:t>{</a:t>
            </a:r>
            <a:br>
              <a:rPr lang="fr-FR" dirty="0" smtClean="0"/>
            </a:br>
            <a:r>
              <a:rPr lang="fr-FR" dirty="0" smtClean="0"/>
              <a:t>			</a:t>
            </a:r>
            <a:r>
              <a:rPr lang="fr-FR" b="1" dirty="0" smtClean="0"/>
              <a:t>global</a:t>
            </a:r>
            <a:r>
              <a:rPr lang="fr-FR" dirty="0" smtClean="0"/>
              <a:t> $b;</a:t>
            </a:r>
            <a:br>
              <a:rPr lang="fr-FR" dirty="0" smtClean="0"/>
            </a:br>
            <a:r>
              <a:rPr lang="fr-FR" dirty="0"/>
              <a:t>			</a:t>
            </a:r>
            <a:r>
              <a:rPr lang="fr-FR" dirty="0" err="1"/>
              <a:t>echo</a:t>
            </a:r>
            <a:r>
              <a:rPr lang="fr-FR" dirty="0"/>
              <a:t> "Dans la fonction la valeur de \$a est: ".$</a:t>
            </a:r>
            <a:r>
              <a:rPr lang="fr-FR" dirty="0" smtClean="0"/>
              <a:t>a.</a:t>
            </a:r>
            <a:r>
              <a:rPr lang="en-GB" dirty="0" smtClean="0"/>
              <a:t>"</a:t>
            </a:r>
            <a:r>
              <a:rPr lang="en-GB" dirty="0"/>
              <a:t>&lt;</a:t>
            </a:r>
            <a:r>
              <a:rPr lang="en-GB" dirty="0" err="1"/>
              <a:t>br</a:t>
            </a:r>
            <a:r>
              <a:rPr lang="en-GB" dirty="0"/>
              <a:t>/&gt;"</a:t>
            </a:r>
            <a:r>
              <a:rPr lang="en-GB" dirty="0" smtClean="0"/>
              <a:t>;</a:t>
            </a:r>
            <a:br>
              <a:rPr lang="en-GB" dirty="0" smtClean="0"/>
            </a:br>
            <a:r>
              <a:rPr lang="en-GB" dirty="0" smtClean="0"/>
              <a:t>			</a:t>
            </a:r>
            <a:r>
              <a:rPr lang="fr-FR" dirty="0" err="1"/>
              <a:t>echo</a:t>
            </a:r>
            <a:r>
              <a:rPr lang="fr-FR" dirty="0"/>
              <a:t> "Dans la fonction la valeur de \</a:t>
            </a:r>
            <a:r>
              <a:rPr lang="fr-FR" dirty="0" smtClean="0"/>
              <a:t>$b </a:t>
            </a:r>
            <a:r>
              <a:rPr lang="fr-FR" dirty="0"/>
              <a:t>est: ".</a:t>
            </a:r>
            <a:r>
              <a:rPr lang="fr-FR" dirty="0" smtClean="0"/>
              <a:t>$b.</a:t>
            </a:r>
            <a:r>
              <a:rPr lang="en-GB" dirty="0"/>
              <a:t>"&lt;</a:t>
            </a:r>
            <a:r>
              <a:rPr lang="en-GB" dirty="0" err="1"/>
              <a:t>br</a:t>
            </a:r>
            <a:r>
              <a:rPr lang="en-GB" dirty="0"/>
              <a:t>/&gt;";</a:t>
            </a:r>
            <a:br>
              <a:rPr lang="en-GB" dirty="0"/>
            </a:br>
            <a:r>
              <a:rPr lang="fr-FR" dirty="0"/>
              <a:t>	</a:t>
            </a:r>
            <a:r>
              <a:rPr lang="en-GB" dirty="0"/>
              <a:t>		</a:t>
            </a:r>
            <a:r>
              <a:rPr lang="en-GB" dirty="0" smtClean="0"/>
              <a:t>$</a:t>
            </a:r>
            <a:r>
              <a:rPr lang="en-GB" dirty="0"/>
              <a:t>a = 10;	</a:t>
            </a:r>
            <a:r>
              <a:rPr lang="en-GB" dirty="0" smtClean="0"/>
              <a:t/>
            </a:r>
            <a:br>
              <a:rPr lang="en-GB" dirty="0" smtClean="0"/>
            </a:br>
            <a:r>
              <a:rPr lang="en-GB" dirty="0"/>
              <a:t>	</a:t>
            </a:r>
            <a:r>
              <a:rPr lang="en-GB" dirty="0" smtClean="0"/>
              <a:t>	}</a:t>
            </a:r>
            <a:br>
              <a:rPr lang="en-GB" dirty="0" smtClean="0"/>
            </a:br>
            <a:r>
              <a:rPr lang="en-GB" dirty="0"/>
              <a:t>	</a:t>
            </a:r>
            <a:r>
              <a:rPr lang="en-GB" dirty="0" smtClean="0"/>
              <a:t>	$</a:t>
            </a:r>
            <a:r>
              <a:rPr lang="en-GB" dirty="0"/>
              <a:t>a = 4</a:t>
            </a:r>
            <a:r>
              <a:rPr lang="en-GB" dirty="0" smtClean="0"/>
              <a:t>; $b = 6;</a:t>
            </a:r>
            <a:br>
              <a:rPr lang="en-GB" dirty="0" smtClean="0"/>
            </a:br>
            <a:r>
              <a:rPr lang="en-GB" dirty="0"/>
              <a:t>	</a:t>
            </a:r>
            <a:r>
              <a:rPr lang="en-GB" dirty="0" smtClean="0"/>
              <a:t>	</a:t>
            </a:r>
            <a:r>
              <a:rPr lang="en-GB" dirty="0" err="1" smtClean="0"/>
              <a:t>testPorteeVariable</a:t>
            </a:r>
            <a:r>
              <a:rPr lang="en-GB" dirty="0" smtClean="0"/>
              <a:t> </a:t>
            </a:r>
            <a:r>
              <a:rPr lang="en-GB" dirty="0"/>
              <a:t>()</a:t>
            </a:r>
            <a:r>
              <a:rPr lang="en-GB" dirty="0" smtClean="0"/>
              <a:t>;</a:t>
            </a:r>
            <a:br>
              <a:rPr lang="en-GB" dirty="0" smtClean="0"/>
            </a:br>
            <a:r>
              <a:rPr lang="en-GB" dirty="0"/>
              <a:t>	</a:t>
            </a:r>
            <a:r>
              <a:rPr lang="en-GB" dirty="0" smtClean="0"/>
              <a:t>	</a:t>
            </a:r>
            <a:r>
              <a:rPr lang="fr-FR" dirty="0" err="1" smtClean="0"/>
              <a:t>echo</a:t>
            </a:r>
            <a:r>
              <a:rPr lang="fr-FR" dirty="0" smtClean="0"/>
              <a:t> </a:t>
            </a:r>
            <a:r>
              <a:rPr lang="fr-FR" dirty="0"/>
              <a:t>"Hors de la fonction la valeur de \$a est: ".$a</a:t>
            </a:r>
            <a:r>
              <a:rPr lang="fr-FR" dirty="0" smtClean="0"/>
              <a:t>;</a:t>
            </a:r>
            <a:r>
              <a:rPr lang="en-GB" dirty="0" smtClean="0"/>
              <a:t/>
            </a:r>
            <a:br>
              <a:rPr lang="en-GB" dirty="0" smtClean="0"/>
            </a:br>
            <a:endParaRPr lang="en-GB" dirty="0" smtClean="0"/>
          </a:p>
          <a:p>
            <a:pPr marL="0" indent="0">
              <a:buNone/>
            </a:pPr>
            <a:r>
              <a:rPr lang="en-GB" dirty="0"/>
              <a:t>	</a:t>
            </a:r>
            <a:r>
              <a:rPr lang="en-GB" dirty="0" smtClean="0"/>
              <a:t>	</a:t>
            </a:r>
            <a:r>
              <a:rPr lang="en-GB" dirty="0" smtClean="0"/>
              <a:t>=</a:t>
            </a:r>
            <a:r>
              <a:rPr lang="en-GB" dirty="0" smtClean="0"/>
              <a:t>&gt; </a:t>
            </a:r>
            <a:r>
              <a:rPr lang="en-GB" dirty="0" err="1" smtClean="0"/>
              <a:t>donne</a:t>
            </a:r>
            <a:r>
              <a:rPr lang="en-GB" dirty="0" smtClean="0"/>
              <a:t> </a:t>
            </a:r>
            <a:r>
              <a:rPr lang="en-GB" dirty="0" err="1" smtClean="0"/>
              <a:t>comme</a:t>
            </a:r>
            <a:r>
              <a:rPr lang="en-GB" dirty="0" smtClean="0"/>
              <a:t> </a:t>
            </a:r>
            <a:r>
              <a:rPr lang="en-GB" dirty="0" err="1" smtClean="0"/>
              <a:t>résultat</a:t>
            </a:r>
            <a:r>
              <a:rPr lang="en-GB" dirty="0" smtClean="0"/>
              <a:t> :</a:t>
            </a:r>
            <a:r>
              <a:rPr lang="fr-FR" dirty="0"/>
              <a:t/>
            </a:r>
            <a:br>
              <a:rPr lang="fr-FR" dirty="0"/>
            </a:br>
            <a:r>
              <a:rPr lang="fr-FR" dirty="0" smtClean="0"/>
              <a:t>		</a:t>
            </a:r>
            <a:r>
              <a:rPr lang="fr-FR" dirty="0"/>
              <a:t>Dans la fonction la valeur de $a est </a:t>
            </a:r>
            <a:r>
              <a:rPr lang="fr-FR" dirty="0" smtClean="0"/>
              <a:t>:</a:t>
            </a:r>
            <a:br>
              <a:rPr lang="fr-FR" dirty="0" smtClean="0"/>
            </a:br>
            <a:r>
              <a:rPr lang="fr-FR" dirty="0" smtClean="0"/>
              <a:t>		</a:t>
            </a:r>
            <a:r>
              <a:rPr lang="fr-FR" dirty="0"/>
              <a:t>Dans la fonction la valeur de </a:t>
            </a:r>
            <a:r>
              <a:rPr lang="fr-FR" dirty="0" smtClean="0"/>
              <a:t>$b </a:t>
            </a:r>
            <a:r>
              <a:rPr lang="fr-FR" dirty="0"/>
              <a:t>est </a:t>
            </a:r>
            <a:r>
              <a:rPr lang="fr-FR" dirty="0" smtClean="0"/>
              <a:t>: 6</a:t>
            </a:r>
            <a:endParaRPr lang="en-GB" dirty="0"/>
          </a:p>
          <a:p>
            <a:pPr marL="0" indent="0">
              <a:buNone/>
            </a:pPr>
            <a:r>
              <a:rPr lang="fr-FR" dirty="0"/>
              <a:t>	</a:t>
            </a:r>
            <a:r>
              <a:rPr lang="fr-FR" dirty="0" smtClean="0"/>
              <a:t>	Hors </a:t>
            </a:r>
            <a:r>
              <a:rPr lang="fr-FR" dirty="0"/>
              <a:t>de la fonction la valeur de $a est : 4</a:t>
            </a:r>
            <a:r>
              <a:rPr lang="en-GB" dirty="0"/>
              <a:t> </a:t>
            </a:r>
            <a:endParaRPr lang="en-GB"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79</a:t>
            </a:fld>
            <a:endParaRPr lang="fr-FR"/>
          </a:p>
        </p:txBody>
      </p:sp>
    </p:spTree>
    <p:extLst>
      <p:ext uri="{BB962C8B-B14F-4D97-AF65-F5344CB8AC3E}">
        <p14:creationId xmlns:p14="http://schemas.microsoft.com/office/powerpoint/2010/main" val="194674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Introduction au PHP</a:t>
            </a:r>
            <a:endParaRPr lang="fr-FR" b="1" dirty="0"/>
          </a:p>
        </p:txBody>
      </p:sp>
      <p:sp>
        <p:nvSpPr>
          <p:cNvPr id="3" name="Espace réservé du contenu 2"/>
          <p:cNvSpPr>
            <a:spLocks noGrp="1"/>
          </p:cNvSpPr>
          <p:nvPr>
            <p:ph idx="1"/>
          </p:nvPr>
        </p:nvSpPr>
        <p:spPr/>
        <p:txBody>
          <a:bodyPr/>
          <a:lstStyle/>
          <a:p>
            <a:pPr marL="0" indent="0">
              <a:buNone/>
            </a:pPr>
            <a:r>
              <a:rPr lang="fr-FR" b="1" dirty="0">
                <a:solidFill>
                  <a:schemeClr val="tx2"/>
                </a:solidFill>
              </a:rPr>
              <a:t>PHP et </a:t>
            </a:r>
            <a:r>
              <a:rPr lang="fr-FR" b="1" dirty="0" smtClean="0">
                <a:solidFill>
                  <a:schemeClr val="tx2"/>
                </a:solidFill>
              </a:rPr>
              <a:t>MySQL</a:t>
            </a:r>
          </a:p>
          <a:p>
            <a:r>
              <a:rPr lang="fr-FR" sz="2800" dirty="0" smtClean="0">
                <a:solidFill>
                  <a:srgbClr val="000000"/>
                </a:solidFill>
              </a:rPr>
              <a:t>MySQL, comme d’autres SGBD, possède une interface complète de fonctions PHP.</a:t>
            </a:r>
          </a:p>
          <a:p>
            <a:r>
              <a:rPr lang="fr-FR" sz="2800" dirty="0" smtClean="0">
                <a:solidFill>
                  <a:srgbClr val="000000"/>
                </a:solidFill>
              </a:rPr>
              <a:t>PHP permet d’exécuter tout type d’opérations sur une base de données en MySQL.</a:t>
            </a:r>
          </a:p>
          <a:p>
            <a:r>
              <a:rPr lang="fr-FR" sz="2800" dirty="0" smtClean="0">
                <a:solidFill>
                  <a:srgbClr val="000000"/>
                </a:solidFill>
              </a:rPr>
              <a:t>PHP s’utilise avec MySQL quelque soit le système d’exploitation, exemple : </a:t>
            </a:r>
          </a:p>
          <a:p>
            <a:pPr lvl="1"/>
            <a:r>
              <a:rPr lang="fr-FR" sz="2400" dirty="0" smtClean="0">
                <a:solidFill>
                  <a:srgbClr val="000000"/>
                </a:solidFill>
              </a:rPr>
              <a:t>Développement sous </a:t>
            </a:r>
            <a:r>
              <a:rPr lang="fr-FR" sz="2400" dirty="0" err="1" smtClean="0">
                <a:solidFill>
                  <a:srgbClr val="000000"/>
                </a:solidFill>
              </a:rPr>
              <a:t>windows</a:t>
            </a:r>
            <a:r>
              <a:rPr lang="fr-FR" sz="2400" dirty="0" smtClean="0">
                <a:solidFill>
                  <a:srgbClr val="000000"/>
                </a:solidFill>
              </a:rPr>
              <a:t>.</a:t>
            </a:r>
          </a:p>
          <a:p>
            <a:pPr lvl="1"/>
            <a:r>
              <a:rPr lang="fr-FR" sz="2400" dirty="0" smtClean="0">
                <a:solidFill>
                  <a:srgbClr val="000000"/>
                </a:solidFill>
              </a:rPr>
              <a:t>Exécution sur un serveur sous UNIX ou Linux.</a:t>
            </a:r>
          </a:p>
          <a:p>
            <a:pPr lvl="1"/>
            <a:endParaRPr lang="fr-FR" sz="2000" dirty="0" smtClean="0">
              <a:solidFill>
                <a:srgbClr val="000000"/>
              </a:solidFill>
            </a:endParaRPr>
          </a:p>
          <a:p>
            <a:pPr marL="0" indent="0">
              <a:buNone/>
            </a:pPr>
            <a:endParaRPr lang="fr-FR" sz="2800" dirty="0" smtClean="0">
              <a:solidFill>
                <a:srgbClr val="000000"/>
              </a:solidFill>
            </a:endParaRPr>
          </a:p>
          <a:p>
            <a:endParaRPr lang="fr-FR" sz="2800" dirty="0">
              <a:solidFill>
                <a:srgbClr val="000000"/>
              </a:solidFill>
            </a:endParaRPr>
          </a:p>
          <a:p>
            <a:endParaRPr lang="fr-FR" sz="2800" dirty="0" smtClean="0">
              <a:solidFill>
                <a:srgbClr val="000000"/>
              </a:solidFill>
            </a:endParaRPr>
          </a:p>
          <a:p>
            <a:endParaRPr lang="fr-FR" sz="2800" dirty="0">
              <a:solidFill>
                <a:srgbClr val="000000"/>
              </a:solidFill>
            </a:endParaRPr>
          </a:p>
          <a:p>
            <a:endParaRPr lang="fr-FR" sz="2800" dirty="0" smtClean="0">
              <a:solidFill>
                <a:srgbClr val="000000"/>
              </a:solidFill>
            </a:endParaRPr>
          </a:p>
          <a:p>
            <a:endParaRPr lang="en-GB" sz="2800" dirty="0">
              <a:solidFill>
                <a:srgbClr val="4F81BD"/>
              </a:solidFill>
            </a:endParaRP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a:t>
            </a:fld>
            <a:endParaRPr lang="fr-FR"/>
          </a:p>
        </p:txBody>
      </p:sp>
    </p:spTree>
    <p:extLst>
      <p:ext uri="{BB962C8B-B14F-4D97-AF65-F5344CB8AC3E}">
        <p14:creationId xmlns:p14="http://schemas.microsoft.com/office/powerpoint/2010/main" val="2152787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Portée des variables</a:t>
            </a:r>
            <a:endParaRPr lang="fr-FR" dirty="0"/>
          </a:p>
        </p:txBody>
      </p:sp>
      <p:sp>
        <p:nvSpPr>
          <p:cNvPr id="3" name="Espace réservé du contenu 2"/>
          <p:cNvSpPr>
            <a:spLocks noGrp="1"/>
          </p:cNvSpPr>
          <p:nvPr>
            <p:ph idx="1"/>
          </p:nvPr>
        </p:nvSpPr>
        <p:spPr/>
        <p:txBody>
          <a:bodyPr/>
          <a:lstStyle/>
          <a:p>
            <a:pPr marL="0" indent="0">
              <a:buNone/>
            </a:pPr>
            <a:r>
              <a:rPr lang="fr-FR" dirty="0" smtClean="0"/>
              <a:t>Une variable est globale si elle est déclarée à l’aide de la table </a:t>
            </a:r>
            <a:r>
              <a:rPr lang="fr-FR" b="1" dirty="0" smtClean="0"/>
              <a:t>GLOBAL</a:t>
            </a:r>
            <a:r>
              <a:rPr lang="fr-FR" dirty="0" smtClean="0"/>
              <a:t> : </a:t>
            </a:r>
          </a:p>
          <a:p>
            <a:pPr marL="0" indent="0">
              <a:buNone/>
            </a:pPr>
            <a:r>
              <a:rPr lang="fr-FR" dirty="0" smtClean="0"/>
              <a:t>	$GLOBAL[</a:t>
            </a:r>
            <a:r>
              <a:rPr lang="en-GB" dirty="0"/>
              <a:t>"</a:t>
            </a:r>
            <a:r>
              <a:rPr lang="en-GB" dirty="0" smtClean="0"/>
              <a:t>a</a:t>
            </a:r>
            <a:r>
              <a:rPr lang="en-GB" dirty="0"/>
              <a:t>"</a:t>
            </a:r>
            <a:r>
              <a:rPr lang="en-GB" dirty="0" smtClean="0"/>
              <a:t>] = 10;</a:t>
            </a:r>
          </a:p>
          <a:p>
            <a:pPr marL="0" indent="0">
              <a:buNone/>
            </a:pPr>
            <a:r>
              <a:rPr lang="fr-FR" dirty="0" smtClean="0"/>
              <a:t>Le contenu de la table GLOBAL est aussi bien vu dans le corps du programme qu’à l’intérieur de la fonction qui lui fait appel.</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80</a:t>
            </a:fld>
            <a:endParaRPr lang="fr-FR"/>
          </a:p>
        </p:txBody>
      </p:sp>
    </p:spTree>
    <p:extLst>
      <p:ext uri="{BB962C8B-B14F-4D97-AF65-F5344CB8AC3E}">
        <p14:creationId xmlns:p14="http://schemas.microsoft.com/office/powerpoint/2010/main" val="937465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tx2"/>
                </a:solidFill>
              </a:rPr>
              <a:t>Les fonctions « date » et « </a:t>
            </a:r>
            <a:r>
              <a:rPr lang="fr-FR" b="1" dirty="0" err="1" smtClean="0">
                <a:solidFill>
                  <a:schemeClr val="tx2"/>
                </a:solidFill>
              </a:rPr>
              <a:t>mktime</a:t>
            </a:r>
            <a:r>
              <a:rPr lang="fr-FR" b="1" dirty="0" smtClean="0">
                <a:solidFill>
                  <a:schemeClr val="tx2"/>
                </a:solidFill>
              </a:rPr>
              <a:t> »</a:t>
            </a:r>
            <a:endParaRPr lang="fr-FR" b="1" dirty="0">
              <a:solidFill>
                <a:schemeClr val="tx2"/>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solidFill>
                  <a:srgbClr val="4F81BD"/>
                </a:solidFill>
              </a:rPr>
              <a:t>La fonction date</a:t>
            </a:r>
          </a:p>
          <a:p>
            <a:r>
              <a:rPr lang="fr-FR" sz="2800" dirty="0" smtClean="0"/>
              <a:t>Elle </a:t>
            </a:r>
            <a:r>
              <a:rPr lang="fr-FR" sz="2800" dirty="0"/>
              <a:t>retourne une chaine de caractère relative à la date et à l’heure. </a:t>
            </a:r>
            <a:endParaRPr lang="fr-FR" sz="2800" dirty="0" smtClean="0"/>
          </a:p>
          <a:p>
            <a:r>
              <a:rPr lang="fr-FR" sz="2800" dirty="0" smtClean="0"/>
              <a:t>Syntaxe : </a:t>
            </a:r>
            <a:r>
              <a:rPr lang="fr-FR" sz="2800" dirty="0"/>
              <a:t>date(format [, </a:t>
            </a:r>
            <a:r>
              <a:rPr lang="fr-FR" sz="2800" dirty="0" err="1"/>
              <a:t>timestamp</a:t>
            </a:r>
            <a:r>
              <a:rPr lang="fr-FR" sz="2800" dirty="0"/>
              <a:t>])</a:t>
            </a:r>
            <a:r>
              <a:rPr lang="en-GB" sz="2800" dirty="0"/>
              <a:t> </a:t>
            </a:r>
            <a:r>
              <a:rPr lang="en-GB" sz="2800" dirty="0" err="1" smtClean="0"/>
              <a:t>où</a:t>
            </a:r>
            <a:r>
              <a:rPr lang="en-GB" sz="2800" dirty="0" smtClean="0"/>
              <a:t> : </a:t>
            </a:r>
            <a:endParaRPr lang="en-GB" sz="2800" dirty="0"/>
          </a:p>
          <a:p>
            <a:pPr lvl="1">
              <a:buFont typeface="Wingdings" charset="2"/>
              <a:buChar char="Ø"/>
            </a:pPr>
            <a:r>
              <a:rPr lang="fr-FR" dirty="0"/>
              <a:t> </a:t>
            </a:r>
            <a:r>
              <a:rPr lang="fr-FR" dirty="0" smtClean="0"/>
              <a:t>format représente le format de la date,</a:t>
            </a:r>
          </a:p>
          <a:p>
            <a:pPr lvl="1">
              <a:buFont typeface="Wingdings" charset="2"/>
              <a:buChar char="Ø"/>
            </a:pPr>
            <a:r>
              <a:rPr lang="fr-FR" dirty="0" smtClean="0"/>
              <a:t> </a:t>
            </a:r>
            <a:r>
              <a:rPr lang="fr-FR" dirty="0" err="1" smtClean="0"/>
              <a:t>timestamp</a:t>
            </a:r>
            <a:r>
              <a:rPr lang="fr-FR" dirty="0" smtClean="0"/>
              <a:t>, paramètre facultatif représente la date imposée; il représente le nombre de seconde entre le 01/01/1970 et la date que vous souhaitez.</a:t>
            </a:r>
          </a:p>
          <a:p>
            <a:r>
              <a:rPr lang="fr-FR" sz="2800" dirty="0" smtClean="0"/>
              <a:t>La fonction </a:t>
            </a:r>
            <a:r>
              <a:rPr lang="fr-FR" sz="2800" dirty="0" err="1" smtClean="0"/>
              <a:t>mktime</a:t>
            </a:r>
            <a:r>
              <a:rPr lang="fr-FR" sz="2800" dirty="0" smtClean="0"/>
              <a:t>() permet de calculer un </a:t>
            </a:r>
            <a:r>
              <a:rPr lang="fr-FR" sz="2800" dirty="0" err="1" smtClean="0"/>
              <a:t>timestamp</a:t>
            </a:r>
            <a:r>
              <a:rPr lang="fr-FR" sz="2800" dirty="0" smtClean="0"/>
              <a:t>, sa syntaxe d’appel est la suivante : </a:t>
            </a:r>
            <a:r>
              <a:rPr lang="fr-FR" dirty="0" smtClean="0"/>
              <a:t/>
            </a:r>
            <a:br>
              <a:rPr lang="fr-FR" dirty="0" smtClean="0"/>
            </a:br>
            <a:r>
              <a:rPr lang="fr-FR" dirty="0" smtClean="0"/>
              <a:t>		</a:t>
            </a:r>
            <a:r>
              <a:rPr lang="fr-FR" sz="2400" dirty="0" err="1" smtClean="0"/>
              <a:t>mktime</a:t>
            </a:r>
            <a:r>
              <a:rPr lang="fr-FR" sz="2400" dirty="0"/>
              <a:t>(heure, minute, seconde, mois, jour, année, </a:t>
            </a:r>
            <a:r>
              <a:rPr lang="fr-FR" sz="2400" dirty="0" err="1"/>
              <a:t>is_dst</a:t>
            </a:r>
            <a:r>
              <a:rPr lang="fr-FR" sz="2400" dirty="0"/>
              <a:t>)</a:t>
            </a:r>
            <a:r>
              <a:rPr lang="en-GB" sz="2400" dirty="0"/>
              <a:t> </a:t>
            </a:r>
            <a:r>
              <a:rPr lang="en-GB" sz="2400" dirty="0" smtClean="0"/>
              <a:t/>
            </a:r>
            <a:br>
              <a:rPr lang="en-GB" sz="2400" dirty="0" smtClean="0"/>
            </a:br>
            <a:r>
              <a:rPr lang="en-GB" sz="2800" dirty="0" err="1" smtClean="0"/>
              <a:t>soit</a:t>
            </a:r>
            <a:r>
              <a:rPr lang="en-GB" sz="2800" dirty="0" smtClean="0"/>
              <a:t> par </a:t>
            </a:r>
            <a:r>
              <a:rPr lang="en-GB" sz="2800" dirty="0" err="1" smtClean="0"/>
              <a:t>exemple</a:t>
            </a:r>
            <a:r>
              <a:rPr lang="en-GB" sz="2800" dirty="0" smtClean="0"/>
              <a:t> : </a:t>
            </a:r>
            <a:br>
              <a:rPr lang="en-GB" sz="2800" dirty="0" smtClean="0"/>
            </a:br>
            <a:r>
              <a:rPr lang="en-GB" sz="2400" dirty="0" smtClean="0"/>
              <a:t>		</a:t>
            </a:r>
            <a:r>
              <a:rPr lang="fr-FR" sz="2000" dirty="0"/>
              <a:t>$demain = </a:t>
            </a:r>
            <a:r>
              <a:rPr lang="fr-FR" sz="2000" dirty="0" err="1"/>
              <a:t>mktime</a:t>
            </a:r>
            <a:r>
              <a:rPr lang="fr-FR" sz="2000" dirty="0"/>
              <a:t>(0,0,0,date("m"),date("d")+1,date("Y"));</a:t>
            </a:r>
            <a:r>
              <a:rPr lang="en-GB" sz="2000" dirty="0"/>
              <a:t> </a:t>
            </a:r>
            <a:endParaRPr lang="en-GB" sz="2400" dirty="0" smtClean="0"/>
          </a:p>
          <a:p>
            <a:endParaRPr lang="fr-FR" sz="24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81</a:t>
            </a:fld>
            <a:endParaRPr lang="fr-FR"/>
          </a:p>
        </p:txBody>
      </p:sp>
    </p:spTree>
    <p:extLst>
      <p:ext uri="{BB962C8B-B14F-4D97-AF65-F5344CB8AC3E}">
        <p14:creationId xmlns:p14="http://schemas.microsoft.com/office/powerpoint/2010/main" val="1081037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2"/>
                </a:solidFill>
              </a:rPr>
              <a:t>Les fonctions « date » et « </a:t>
            </a:r>
            <a:r>
              <a:rPr lang="fr-FR" b="1" dirty="0" err="1">
                <a:solidFill>
                  <a:schemeClr val="tx2"/>
                </a:solidFill>
              </a:rPr>
              <a:t>mktime</a:t>
            </a:r>
            <a:r>
              <a:rPr lang="fr-FR" b="1">
                <a:solidFill>
                  <a:schemeClr val="tx2"/>
                </a:solidFill>
              </a:rPr>
              <a:t> »</a:t>
            </a:r>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solidFill>
                  <a:srgbClr val="4F81BD"/>
                </a:solidFill>
              </a:rPr>
              <a:t>Le format de la fonction </a:t>
            </a:r>
            <a:r>
              <a:rPr lang="fr-FR" dirty="0">
                <a:solidFill>
                  <a:srgbClr val="4F81BD"/>
                </a:solidFill>
              </a:rPr>
              <a:t>date</a:t>
            </a:r>
          </a:p>
          <a:p>
            <a:r>
              <a:rPr lang="fr-FR" dirty="0" smtClean="0"/>
              <a:t>Le format de la fonction date peut être déterminé à l’aide de caractères clés.</a:t>
            </a:r>
          </a:p>
          <a:p>
            <a:r>
              <a:rPr lang="fr-FR" dirty="0" smtClean="0"/>
              <a:t>Par exemple </a:t>
            </a:r>
            <a:r>
              <a:rPr lang="fr-FR" dirty="0"/>
              <a:t>l</a:t>
            </a:r>
            <a:r>
              <a:rPr lang="fr-FR" dirty="0" smtClean="0"/>
              <a:t>es caractères comme « /</a:t>
            </a:r>
            <a:r>
              <a:rPr lang="fr-FR" dirty="0"/>
              <a:t>»</a:t>
            </a:r>
            <a:r>
              <a:rPr lang="fr-FR" dirty="0" smtClean="0"/>
              <a:t>, « .</a:t>
            </a:r>
            <a:r>
              <a:rPr lang="fr-FR" dirty="0"/>
              <a:t>» ou </a:t>
            </a:r>
            <a:r>
              <a:rPr lang="fr-FR" dirty="0" smtClean="0"/>
              <a:t>« - » </a:t>
            </a:r>
            <a:r>
              <a:rPr lang="fr-FR" dirty="0"/>
              <a:t>peuvent être insérés pour mieux </a:t>
            </a:r>
            <a:r>
              <a:rPr lang="fr-FR" dirty="0" smtClean="0"/>
              <a:t>formater </a:t>
            </a:r>
            <a:r>
              <a:rPr lang="fr-FR" dirty="0"/>
              <a:t>la </a:t>
            </a:r>
            <a:r>
              <a:rPr lang="fr-FR" dirty="0" smtClean="0"/>
              <a:t>date.</a:t>
            </a:r>
          </a:p>
          <a:p>
            <a:r>
              <a:rPr lang="fr-FR" dirty="0" smtClean="0"/>
              <a:t>Quelques exemples de formatage sont donnés comme suit : </a:t>
            </a:r>
          </a:p>
          <a:p>
            <a:pPr lvl="1">
              <a:buFont typeface="Wingdings" charset="2"/>
              <a:buChar char="Ø"/>
            </a:pPr>
            <a:r>
              <a:rPr lang="fr-FR" dirty="0" err="1"/>
              <a:t>echo</a:t>
            </a:r>
            <a:r>
              <a:rPr lang="fr-FR" dirty="0"/>
              <a:t> date("Y/m/d") </a:t>
            </a:r>
            <a:r>
              <a:rPr lang="fr-FR" dirty="0" smtClean="0"/>
              <a:t> donne 2015</a:t>
            </a:r>
            <a:r>
              <a:rPr lang="fr-FR" dirty="0" smtClean="0"/>
              <a:t>/</a:t>
            </a:r>
            <a:r>
              <a:rPr lang="fr-FR" dirty="0" smtClean="0"/>
              <a:t>09</a:t>
            </a:r>
            <a:r>
              <a:rPr lang="fr-FR" dirty="0" smtClean="0"/>
              <a:t>/</a:t>
            </a:r>
            <a:r>
              <a:rPr lang="fr-FR" dirty="0" smtClean="0"/>
              <a:t>22</a:t>
            </a:r>
            <a:endParaRPr lang="fr-FR" dirty="0" smtClean="0"/>
          </a:p>
          <a:p>
            <a:pPr lvl="1">
              <a:buFont typeface="Wingdings" charset="2"/>
              <a:buChar char="Ø"/>
            </a:pPr>
            <a:r>
              <a:rPr lang="fr-FR" dirty="0" smtClean="0"/>
              <a:t>date</a:t>
            </a:r>
            <a:r>
              <a:rPr lang="fr-FR" dirty="0"/>
              <a:t>("</a:t>
            </a:r>
            <a:r>
              <a:rPr lang="fr-FR" dirty="0" err="1" smtClean="0"/>
              <a:t>Y.m.d</a:t>
            </a:r>
            <a:r>
              <a:rPr lang="fr-FR" dirty="0" smtClean="0"/>
              <a:t> ») donne </a:t>
            </a:r>
            <a:r>
              <a:rPr lang="fr-FR" dirty="0" smtClean="0"/>
              <a:t>2015.09.22</a:t>
            </a:r>
            <a:endParaRPr lang="fr-FR" dirty="0" smtClean="0"/>
          </a:p>
          <a:p>
            <a:pPr lvl="1">
              <a:buFont typeface="Wingdings" charset="2"/>
              <a:buChar char="Ø"/>
            </a:pPr>
            <a:r>
              <a:rPr lang="fr-FR" dirty="0" err="1" smtClean="0"/>
              <a:t>echo</a:t>
            </a:r>
            <a:r>
              <a:rPr lang="fr-FR" dirty="0" smtClean="0"/>
              <a:t> </a:t>
            </a:r>
            <a:r>
              <a:rPr lang="fr-FR" dirty="0"/>
              <a:t>date("Y-m-d")</a:t>
            </a:r>
            <a:r>
              <a:rPr lang="en-GB" dirty="0"/>
              <a:t> </a:t>
            </a:r>
            <a:r>
              <a:rPr lang="fr-FR" dirty="0" smtClean="0"/>
              <a:t>donne 2015</a:t>
            </a:r>
            <a:r>
              <a:rPr lang="fr-FR" dirty="0" smtClean="0"/>
              <a:t>-09-22</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82</a:t>
            </a:fld>
            <a:endParaRPr lang="fr-FR"/>
          </a:p>
        </p:txBody>
      </p:sp>
    </p:spTree>
    <p:extLst>
      <p:ext uri="{BB962C8B-B14F-4D97-AF65-F5344CB8AC3E}">
        <p14:creationId xmlns:p14="http://schemas.microsoft.com/office/powerpoint/2010/main" val="16453440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Les variables « </a:t>
            </a:r>
            <a:r>
              <a:rPr lang="fr-FR" b="1" dirty="0" err="1" smtClean="0">
                <a:solidFill>
                  <a:srgbClr val="4F81BD"/>
                </a:solidFill>
              </a:rPr>
              <a:t>superglobals</a:t>
            </a:r>
            <a:r>
              <a:rPr lang="fr-FR" b="1" dirty="0" smtClean="0">
                <a:solidFill>
                  <a:srgbClr val="4F81BD"/>
                </a:solidFill>
              </a:rPr>
              <a:t> »</a:t>
            </a:r>
            <a:endParaRPr lang="fr-FR" b="1" dirty="0">
              <a:solidFill>
                <a:srgbClr val="4F81BD"/>
              </a:solidFill>
            </a:endParaRPr>
          </a:p>
        </p:txBody>
      </p:sp>
      <p:sp>
        <p:nvSpPr>
          <p:cNvPr id="3" name="Espace réservé du contenu 2"/>
          <p:cNvSpPr>
            <a:spLocks noGrp="1"/>
          </p:cNvSpPr>
          <p:nvPr>
            <p:ph idx="1"/>
          </p:nvPr>
        </p:nvSpPr>
        <p:spPr/>
        <p:txBody>
          <a:bodyPr>
            <a:normAutofit fontScale="62500" lnSpcReduction="20000"/>
          </a:bodyPr>
          <a:lstStyle/>
          <a:p>
            <a:r>
              <a:rPr lang="fr-FR" dirty="0" smtClean="0"/>
              <a:t>Des variables globales dites aussi « </a:t>
            </a:r>
            <a:r>
              <a:rPr lang="fr-FR" dirty="0" err="1" smtClean="0"/>
              <a:t>superglobals</a:t>
            </a:r>
            <a:r>
              <a:rPr lang="fr-FR" dirty="0" smtClean="0"/>
              <a:t> » sont prévues en PHP.</a:t>
            </a:r>
          </a:p>
          <a:p>
            <a:r>
              <a:rPr lang="fr-FR" dirty="0" smtClean="0"/>
              <a:t>Elles sont accessibles par l’ensemble des fichiers PHP.</a:t>
            </a:r>
          </a:p>
          <a:p>
            <a:r>
              <a:rPr lang="fr-FR" dirty="0" smtClean="0"/>
              <a:t>Ces variables sont des tables associatives, leur liste est donnée ci-dessous : </a:t>
            </a:r>
          </a:p>
          <a:p>
            <a:pPr lvl="1">
              <a:buFont typeface="Wingdings" charset="2"/>
              <a:buChar char="Ø"/>
            </a:pPr>
            <a:r>
              <a:rPr lang="fr-FR" dirty="0"/>
              <a:t>$</a:t>
            </a:r>
            <a:r>
              <a:rPr lang="fr-FR" dirty="0" smtClean="0"/>
              <a:t>GLOBAL</a:t>
            </a:r>
            <a:endParaRPr lang="fr-FR" dirty="0"/>
          </a:p>
          <a:p>
            <a:pPr lvl="1">
              <a:buFont typeface="Wingdings" charset="2"/>
              <a:buChar char="Ø"/>
            </a:pPr>
            <a:r>
              <a:rPr lang="fr-FR" dirty="0"/>
              <a:t>$_SERVER</a:t>
            </a:r>
          </a:p>
          <a:p>
            <a:pPr lvl="1">
              <a:buFont typeface="Wingdings" charset="2"/>
              <a:buChar char="Ø"/>
            </a:pPr>
            <a:r>
              <a:rPr lang="fr-FR" dirty="0"/>
              <a:t>$_REQUEST</a:t>
            </a:r>
          </a:p>
          <a:p>
            <a:pPr lvl="1">
              <a:buFont typeface="Wingdings" charset="2"/>
              <a:buChar char="Ø"/>
            </a:pPr>
            <a:r>
              <a:rPr lang="fr-FR" dirty="0"/>
              <a:t>$_POST</a:t>
            </a:r>
          </a:p>
          <a:p>
            <a:pPr lvl="1">
              <a:buFont typeface="Wingdings" charset="2"/>
              <a:buChar char="Ø"/>
            </a:pPr>
            <a:r>
              <a:rPr lang="fr-FR" dirty="0"/>
              <a:t>$_GET</a:t>
            </a:r>
          </a:p>
          <a:p>
            <a:pPr lvl="1">
              <a:buFont typeface="Wingdings" charset="2"/>
              <a:buChar char="Ø"/>
            </a:pPr>
            <a:r>
              <a:rPr lang="fr-FR" dirty="0"/>
              <a:t>$_FILES</a:t>
            </a:r>
          </a:p>
          <a:p>
            <a:pPr lvl="1">
              <a:buFont typeface="Wingdings" charset="2"/>
              <a:buChar char="Ø"/>
            </a:pPr>
            <a:r>
              <a:rPr lang="fr-FR" dirty="0"/>
              <a:t>$_ENV</a:t>
            </a:r>
          </a:p>
          <a:p>
            <a:pPr lvl="1">
              <a:buFont typeface="Wingdings" charset="2"/>
              <a:buChar char="Ø"/>
            </a:pPr>
            <a:r>
              <a:rPr lang="fr-FR" dirty="0"/>
              <a:t>$_COOKIE</a:t>
            </a:r>
          </a:p>
          <a:p>
            <a:pPr lvl="1">
              <a:buFont typeface="Wingdings" charset="2"/>
              <a:buChar char="Ø"/>
            </a:pPr>
            <a:r>
              <a:rPr lang="fr-FR" dirty="0"/>
              <a:t>$_SESSION</a:t>
            </a:r>
          </a:p>
          <a:p>
            <a:r>
              <a:rPr lang="fr-FR" dirty="0" smtClean="0"/>
              <a:t>Nous étudierons en détail $GLOBAL, $_SERVER, $_ENV. Les autres variables seront définies au fur et à mesure de l’avancement du cours.</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83</a:t>
            </a:fld>
            <a:endParaRPr lang="fr-FR"/>
          </a:p>
        </p:txBody>
      </p:sp>
    </p:spTree>
    <p:extLst>
      <p:ext uri="{BB962C8B-B14F-4D97-AF65-F5344CB8AC3E}">
        <p14:creationId xmlns:p14="http://schemas.microsoft.com/office/powerpoint/2010/main" val="1796073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4F81BD"/>
                </a:solidFill>
              </a:rPr>
              <a:t>Les variables « </a:t>
            </a:r>
            <a:r>
              <a:rPr lang="fr-FR" b="1" dirty="0" err="1">
                <a:solidFill>
                  <a:srgbClr val="4F81BD"/>
                </a:solidFill>
              </a:rPr>
              <a:t>superglobals</a:t>
            </a:r>
            <a:r>
              <a:rPr lang="fr-FR" b="1" dirty="0">
                <a:solidFill>
                  <a:srgbClr val="4F81BD"/>
                </a:solidFill>
              </a:rPr>
              <a:t>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a:t>
            </a:r>
            <a:r>
              <a:rPr lang="fr-FR" dirty="0" err="1" smtClean="0"/>
              <a:t>php_errormsg</a:t>
            </a:r>
            <a:r>
              <a:rPr lang="fr-FR" dirty="0" smtClean="0"/>
              <a:t> : Le </a:t>
            </a:r>
            <a:r>
              <a:rPr lang="fr-FR" dirty="0"/>
              <a:t>dernier message </a:t>
            </a:r>
            <a:r>
              <a:rPr lang="fr-FR" dirty="0" smtClean="0"/>
              <a:t>d'erreur</a:t>
            </a:r>
          </a:p>
          <a:p>
            <a:r>
              <a:rPr lang="fr-FR" dirty="0" smtClean="0"/>
              <a:t>$HTTP_RAW_POST_DATA : Données </a:t>
            </a:r>
            <a:r>
              <a:rPr lang="fr-FR" dirty="0"/>
              <a:t>POST </a:t>
            </a:r>
            <a:r>
              <a:rPr lang="fr-FR" dirty="0" smtClean="0"/>
              <a:t>brutes</a:t>
            </a:r>
          </a:p>
          <a:p>
            <a:r>
              <a:rPr lang="fr-FR" dirty="0" smtClean="0"/>
              <a:t>$</a:t>
            </a:r>
            <a:r>
              <a:rPr lang="fr-FR" dirty="0" err="1" smtClean="0"/>
              <a:t>http_response_header</a:t>
            </a:r>
            <a:r>
              <a:rPr lang="fr-FR" dirty="0" smtClean="0"/>
              <a:t> : En</a:t>
            </a:r>
            <a:r>
              <a:rPr lang="fr-FR" dirty="0"/>
              <a:t>-têtes de réponse </a:t>
            </a:r>
            <a:r>
              <a:rPr lang="fr-FR" dirty="0" smtClean="0"/>
              <a:t>HTTP</a:t>
            </a:r>
          </a:p>
          <a:p>
            <a:r>
              <a:rPr lang="fr-FR" dirty="0" smtClean="0"/>
              <a:t>$</a:t>
            </a:r>
            <a:r>
              <a:rPr lang="fr-FR" dirty="0" err="1" smtClean="0"/>
              <a:t>argc</a:t>
            </a:r>
            <a:r>
              <a:rPr lang="fr-FR" dirty="0" smtClean="0"/>
              <a:t> : Le </a:t>
            </a:r>
            <a:r>
              <a:rPr lang="fr-FR" dirty="0"/>
              <a:t>nombre d'arguments passés au </a:t>
            </a:r>
            <a:r>
              <a:rPr lang="fr-FR" dirty="0" smtClean="0"/>
              <a:t>script. Lorsque l’on exécute sur le serveur la commande </a:t>
            </a:r>
            <a:r>
              <a:rPr lang="it-IT" dirty="0" err="1" smtClean="0"/>
              <a:t>php</a:t>
            </a:r>
            <a:r>
              <a:rPr lang="it-IT" dirty="0" smtClean="0"/>
              <a:t> </a:t>
            </a:r>
            <a:r>
              <a:rPr lang="it-IT" dirty="0" err="1"/>
              <a:t>script.php</a:t>
            </a:r>
            <a:r>
              <a:rPr lang="it-IT" dirty="0"/>
              <a:t> arg1 arg2 arg3 </a:t>
            </a:r>
            <a:r>
              <a:rPr lang="it-IT" dirty="0" smtClean="0"/>
              <a:t>=&gt; $</a:t>
            </a:r>
            <a:r>
              <a:rPr lang="it-IT" dirty="0" err="1" smtClean="0"/>
              <a:t>argc</a:t>
            </a:r>
            <a:r>
              <a:rPr lang="it-IT" dirty="0" smtClean="0"/>
              <a:t> </a:t>
            </a:r>
            <a:r>
              <a:rPr lang="it-IT" dirty="0" err="1" smtClean="0"/>
              <a:t>vaut</a:t>
            </a:r>
            <a:r>
              <a:rPr lang="it-IT" dirty="0" smtClean="0"/>
              <a:t> 3</a:t>
            </a:r>
            <a:endParaRPr lang="fr-FR" dirty="0" smtClean="0"/>
          </a:p>
          <a:p>
            <a:r>
              <a:rPr lang="fr-FR" dirty="0" smtClean="0"/>
              <a:t>$</a:t>
            </a:r>
            <a:r>
              <a:rPr lang="fr-FR" dirty="0" err="1" smtClean="0"/>
              <a:t>argv</a:t>
            </a:r>
            <a:r>
              <a:rPr lang="fr-FR" dirty="0" smtClean="0"/>
              <a:t> : Tableau </a:t>
            </a:r>
            <a:r>
              <a:rPr lang="fr-FR" dirty="0"/>
              <a:t>d'arguments passés au </a:t>
            </a:r>
            <a:r>
              <a:rPr lang="fr-FR" dirty="0" smtClean="0"/>
              <a:t>script. Soit par rapport à l’exemple précédent $</a:t>
            </a:r>
            <a:r>
              <a:rPr lang="fr-FR" dirty="0" err="1" smtClean="0"/>
              <a:t>argv</a:t>
            </a:r>
            <a:r>
              <a:rPr lang="fr-FR" dirty="0" smtClean="0"/>
              <a:t>[0] vaut arg1, </a:t>
            </a:r>
            <a:r>
              <a:rPr lang="fr-FR" dirty="0"/>
              <a:t>$</a:t>
            </a:r>
            <a:r>
              <a:rPr lang="fr-FR" dirty="0" err="1"/>
              <a:t>argv</a:t>
            </a:r>
            <a:r>
              <a:rPr lang="fr-FR" dirty="0" smtClean="0"/>
              <a:t>[1] </a:t>
            </a:r>
            <a:r>
              <a:rPr lang="fr-FR" dirty="0"/>
              <a:t>vaut </a:t>
            </a:r>
            <a:r>
              <a:rPr lang="fr-FR" dirty="0" smtClean="0"/>
              <a:t>arg2 et $</a:t>
            </a:r>
            <a:r>
              <a:rPr lang="fr-FR" dirty="0" err="1"/>
              <a:t>argv</a:t>
            </a:r>
            <a:r>
              <a:rPr lang="fr-FR" dirty="0" smtClean="0"/>
              <a:t>[2] </a:t>
            </a:r>
            <a:r>
              <a:rPr lang="fr-FR" dirty="0"/>
              <a:t>vaut </a:t>
            </a:r>
            <a:r>
              <a:rPr lang="fr-FR" dirty="0" smtClean="0"/>
              <a:t>arg2; </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84</a:t>
            </a:fld>
            <a:endParaRPr lang="fr-FR"/>
          </a:p>
        </p:txBody>
      </p:sp>
    </p:spTree>
    <p:extLst>
      <p:ext uri="{BB962C8B-B14F-4D97-AF65-F5344CB8AC3E}">
        <p14:creationId xmlns:p14="http://schemas.microsoft.com/office/powerpoint/2010/main" val="21118550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variables « </a:t>
            </a:r>
            <a:r>
              <a:rPr lang="fr-FR" b="1" dirty="0" err="1" smtClean="0">
                <a:solidFill>
                  <a:srgbClr val="4F81BD"/>
                </a:solidFill>
              </a:rPr>
              <a:t>superglobals</a:t>
            </a:r>
            <a:r>
              <a:rPr lang="fr-FR" b="1" dirty="0">
                <a:solidFill>
                  <a:srgbClr val="4F81BD"/>
                </a:solidFill>
              </a:rPr>
              <a:t> </a:t>
            </a:r>
            <a:r>
              <a:rPr lang="fr-FR" b="1" dirty="0" smtClean="0">
                <a:solidFill>
                  <a:srgbClr val="4F81BD"/>
                </a:solidFill>
              </a:rPr>
              <a:t>»: $GLOBAL</a:t>
            </a:r>
            <a:endParaRPr lang="fr-FR" b="1" dirty="0">
              <a:solidFill>
                <a:srgbClr val="4F81BD"/>
              </a:solidFill>
            </a:endParaRPr>
          </a:p>
        </p:txBody>
      </p:sp>
      <p:sp>
        <p:nvSpPr>
          <p:cNvPr id="3" name="Espace réservé du contenu 2"/>
          <p:cNvSpPr>
            <a:spLocks noGrp="1"/>
          </p:cNvSpPr>
          <p:nvPr>
            <p:ph idx="1"/>
          </p:nvPr>
        </p:nvSpPr>
        <p:spPr/>
        <p:txBody>
          <a:bodyPr/>
          <a:lstStyle/>
          <a:p>
            <a:r>
              <a:rPr lang="fr-FR" dirty="0" smtClean="0"/>
              <a:t>Cette table associative permet de définir des variables globales communes à tous les fichiers PHP.</a:t>
            </a:r>
            <a:br>
              <a:rPr lang="fr-FR" dirty="0" smtClean="0"/>
            </a:br>
            <a:endParaRPr lang="fr-FR" dirty="0" smtClean="0"/>
          </a:p>
          <a:p>
            <a:r>
              <a:rPr lang="fr-FR" dirty="0" smtClean="0"/>
              <a:t>La définition des variables se fait comme suit : </a:t>
            </a:r>
            <a:br>
              <a:rPr lang="fr-FR" dirty="0" smtClean="0"/>
            </a:br>
            <a:r>
              <a:rPr lang="fr-FR" dirty="0" smtClean="0"/>
              <a:t>$GLOBAL[ </a:t>
            </a:r>
            <a:r>
              <a:rPr lang="fr-FR" dirty="0"/>
              <a:t>"</a:t>
            </a:r>
            <a:r>
              <a:rPr lang="fr-FR" dirty="0" err="1" smtClean="0"/>
              <a:t>IUTsiteName</a:t>
            </a:r>
            <a:r>
              <a:rPr lang="fr-FR" dirty="0" smtClean="0"/>
              <a:t>"] = </a:t>
            </a:r>
            <a:r>
              <a:rPr lang="fr-FR" dirty="0"/>
              <a:t>"</a:t>
            </a:r>
            <a:r>
              <a:rPr lang="fr-FR" dirty="0" smtClean="0"/>
              <a:t>IUT – Unice »;</a:t>
            </a:r>
            <a:br>
              <a:rPr lang="fr-FR" dirty="0" smtClean="0"/>
            </a:br>
            <a:r>
              <a:rPr lang="fr-FR" dirty="0" smtClean="0"/>
              <a:t>$GLOBAL[ "PI</a:t>
            </a:r>
            <a:r>
              <a:rPr lang="fr-FR" dirty="0"/>
              <a:t>"</a:t>
            </a:r>
            <a:r>
              <a:rPr lang="fr-FR" dirty="0" smtClean="0"/>
              <a:t>] = 3,1415;</a:t>
            </a:r>
            <a:br>
              <a:rPr lang="fr-FR" dirty="0" smtClean="0"/>
            </a:br>
            <a:r>
              <a:rPr lang="fr-FR" dirty="0" smtClean="0"/>
              <a:t>$GLOBAL[ "KPI</a:t>
            </a:r>
            <a:r>
              <a:rPr lang="fr-FR" dirty="0"/>
              <a:t>"</a:t>
            </a:r>
            <a:r>
              <a:rPr lang="fr-FR" dirty="0" smtClean="0"/>
              <a:t>] = 10 * </a:t>
            </a:r>
            <a:r>
              <a:rPr lang="fr-FR" dirty="0"/>
              <a:t>$GLOBAL[ "PI"] </a:t>
            </a:r>
            <a:r>
              <a:rPr lang="fr-FR" dirty="0" smtClean="0"/>
              <a:t>;</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85</a:t>
            </a:fld>
            <a:endParaRPr lang="fr-FR"/>
          </a:p>
        </p:txBody>
      </p:sp>
    </p:spTree>
    <p:extLst>
      <p:ext uri="{BB962C8B-B14F-4D97-AF65-F5344CB8AC3E}">
        <p14:creationId xmlns:p14="http://schemas.microsoft.com/office/powerpoint/2010/main" val="1793931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variables « </a:t>
            </a:r>
            <a:r>
              <a:rPr lang="fr-FR" b="1" dirty="0" err="1" smtClean="0">
                <a:solidFill>
                  <a:srgbClr val="4F81BD"/>
                </a:solidFill>
              </a:rPr>
              <a:t>superglobals</a:t>
            </a:r>
            <a:r>
              <a:rPr lang="fr-FR" b="1" dirty="0">
                <a:solidFill>
                  <a:srgbClr val="4F81BD"/>
                </a:solidFill>
              </a:rPr>
              <a:t> »: </a:t>
            </a:r>
            <a:r>
              <a:rPr lang="fr-FR" b="1" dirty="0" smtClean="0">
                <a:solidFill>
                  <a:srgbClr val="4F81BD"/>
                </a:solidFill>
              </a:rPr>
              <a:t>$_SERVER</a:t>
            </a:r>
            <a:endParaRPr lang="fr-FR" b="1" dirty="0">
              <a:solidFill>
                <a:srgbClr val="4F81BD"/>
              </a:solidFill>
            </a:endParaRPr>
          </a:p>
        </p:txBody>
      </p:sp>
      <p:sp>
        <p:nvSpPr>
          <p:cNvPr id="3" name="Espace réservé du contenu 2"/>
          <p:cNvSpPr>
            <a:spLocks noGrp="1"/>
          </p:cNvSpPr>
          <p:nvPr>
            <p:ph idx="1"/>
          </p:nvPr>
        </p:nvSpPr>
        <p:spPr/>
        <p:txBody>
          <a:bodyPr>
            <a:normAutofit fontScale="32500" lnSpcReduction="20000"/>
          </a:bodyPr>
          <a:lstStyle/>
          <a:p>
            <a:r>
              <a:rPr lang="fr-FR" sz="4500" dirty="0" smtClean="0"/>
              <a:t>La table associative $_SERVER permet de définir l’ensemble des informations relatives aux :</a:t>
            </a:r>
          </a:p>
          <a:p>
            <a:pPr lvl="1">
              <a:buFont typeface="Wingdings" charset="2"/>
              <a:buChar char="Ø"/>
            </a:pPr>
            <a:r>
              <a:rPr lang="fr-FR" sz="4500" dirty="0" smtClean="0"/>
              <a:t> Entêtes,</a:t>
            </a:r>
            <a:endParaRPr lang="fr-FR" sz="4500" dirty="0"/>
          </a:p>
          <a:p>
            <a:pPr lvl="1">
              <a:buFont typeface="Wingdings" charset="2"/>
              <a:buChar char="Ø"/>
            </a:pPr>
            <a:r>
              <a:rPr lang="fr-FR" sz="4500" dirty="0" smtClean="0"/>
              <a:t> Chemins d’accès,</a:t>
            </a:r>
            <a:endParaRPr lang="fr-FR" sz="4500" dirty="0"/>
          </a:p>
          <a:p>
            <a:pPr lvl="1">
              <a:buFont typeface="Wingdings" charset="2"/>
              <a:buChar char="Ø"/>
            </a:pPr>
            <a:r>
              <a:rPr lang="fr-FR" sz="4500" dirty="0" smtClean="0"/>
              <a:t> Emplacement de scripts.</a:t>
            </a:r>
          </a:p>
          <a:p>
            <a:pPr marL="514350" indent="-457200"/>
            <a:r>
              <a:rPr lang="fr-FR" sz="4500" dirty="0" smtClean="0"/>
              <a:t>Nous pouvons retrouver l’ensemble des définitions sur la page : </a:t>
            </a:r>
            <a:br>
              <a:rPr lang="fr-FR" sz="4500" dirty="0" smtClean="0"/>
            </a:br>
            <a:r>
              <a:rPr lang="en-US" sz="4500" dirty="0">
                <a:hlinkClick r:id="rId2"/>
              </a:rPr>
              <a:t>https://secure.php.net/manual/fr/</a:t>
            </a:r>
            <a:r>
              <a:rPr lang="en-US" sz="4500" dirty="0" smtClean="0">
                <a:hlinkClick r:id="rId2"/>
              </a:rPr>
              <a:t>reserved.variables.server.php</a:t>
            </a:r>
            <a:endParaRPr lang="en-US" sz="4500" dirty="0" smtClean="0"/>
          </a:p>
          <a:p>
            <a:pPr marL="514350" indent="-457200"/>
            <a:r>
              <a:rPr lang="en-US" sz="4500" dirty="0" err="1" smtClean="0"/>
              <a:t>Cependant</a:t>
            </a:r>
            <a:r>
              <a:rPr lang="en-US" sz="4500" dirty="0" smtClean="0"/>
              <a:t> les plus </a:t>
            </a:r>
            <a:r>
              <a:rPr lang="en-US" sz="4500" dirty="0" err="1" smtClean="0"/>
              <a:t>utilisées</a:t>
            </a:r>
            <a:r>
              <a:rPr lang="en-US" sz="4500" dirty="0" smtClean="0"/>
              <a:t> </a:t>
            </a:r>
            <a:r>
              <a:rPr lang="en-US" sz="4500" dirty="0" err="1" smtClean="0"/>
              <a:t>sont</a:t>
            </a:r>
            <a:r>
              <a:rPr lang="en-US" sz="4500" dirty="0" smtClean="0"/>
              <a:t> </a:t>
            </a:r>
            <a:r>
              <a:rPr lang="en-US" sz="4500" dirty="0" err="1" smtClean="0"/>
              <a:t>définies</a:t>
            </a:r>
            <a:r>
              <a:rPr lang="en-US" sz="4500" dirty="0" smtClean="0"/>
              <a:t> par : </a:t>
            </a:r>
          </a:p>
          <a:p>
            <a:pPr lvl="1">
              <a:buFont typeface="Wingdings" charset="2"/>
              <a:buChar char="Ø"/>
            </a:pPr>
            <a:r>
              <a:rPr lang="fr-FR" sz="3700" dirty="0"/>
              <a:t>$_SERVER['PHP_SELF'] : Le nom du fichier du script en cours </a:t>
            </a:r>
            <a:r>
              <a:rPr lang="fr-FR" sz="3700" dirty="0" smtClean="0"/>
              <a:t>d'exécution, la constante __FILE__ contient aussi cette valeur.</a:t>
            </a:r>
          </a:p>
          <a:p>
            <a:pPr lvl="1">
              <a:buFont typeface="Wingdings" charset="2"/>
              <a:buChar char="Ø"/>
            </a:pPr>
            <a:r>
              <a:rPr lang="fr-FR" sz="3700" dirty="0"/>
              <a:t>$_SERVER['GATEWAY_INTERFACE'] : Numéro de révision de l'interface CGI du serveur : i.e. '</a:t>
            </a:r>
            <a:r>
              <a:rPr lang="fr-FR" sz="3700" i="1" dirty="0"/>
              <a:t>CGI/1.1</a:t>
            </a:r>
            <a:r>
              <a:rPr lang="fr-FR" sz="3700" dirty="0"/>
              <a:t>'.</a:t>
            </a:r>
            <a:endParaRPr lang="fr-FR" sz="3700" dirty="0" smtClean="0"/>
          </a:p>
          <a:p>
            <a:pPr lvl="1">
              <a:buFont typeface="Wingdings" charset="2"/>
              <a:buChar char="Ø"/>
            </a:pPr>
            <a:r>
              <a:rPr lang="fr-FR" sz="3700" dirty="0"/>
              <a:t>$_SERVER['SERVER_ADDR'] : L'adresse IP du serveur sous lequel le script courant est en train d'être </a:t>
            </a:r>
            <a:r>
              <a:rPr lang="fr-FR" sz="3700" dirty="0" smtClean="0"/>
              <a:t>exécuté</a:t>
            </a:r>
          </a:p>
          <a:p>
            <a:pPr lvl="1">
              <a:buFont typeface="Wingdings" charset="2"/>
              <a:buChar char="Ø"/>
            </a:pPr>
            <a:r>
              <a:rPr lang="fr-FR" sz="3700" dirty="0"/>
              <a:t>$_SERVER['SERVER_NAME'] : Le nom du serveur hôte qui exécute le </a:t>
            </a:r>
            <a:r>
              <a:rPr lang="fr-FR" sz="3700" dirty="0" smtClean="0"/>
              <a:t>script.</a:t>
            </a:r>
          </a:p>
          <a:p>
            <a:pPr lvl="1">
              <a:buFont typeface="Wingdings" charset="2"/>
              <a:buChar char="Ø"/>
            </a:pPr>
            <a:r>
              <a:rPr lang="fr-FR" sz="3700" dirty="0"/>
              <a:t>$_SERVER['DOCUMENT_ROOT'] : La racine sous laquelle le script courant est </a:t>
            </a:r>
            <a:r>
              <a:rPr lang="fr-FR" sz="3700" dirty="0" smtClean="0"/>
              <a:t>exécuté.</a:t>
            </a:r>
          </a:p>
          <a:p>
            <a:pPr lvl="1">
              <a:buFont typeface="Wingdings" charset="2"/>
              <a:buChar char="Ø"/>
            </a:pPr>
            <a:r>
              <a:rPr lang="fr-FR" sz="3700" dirty="0"/>
              <a:t>$_SERVER['</a:t>
            </a:r>
            <a:r>
              <a:rPr lang="fr-FR" sz="3700" dirty="0" smtClean="0"/>
              <a:t>HTTP_HOST'</a:t>
            </a:r>
            <a:r>
              <a:rPr lang="fr-FR" sz="3700" dirty="0"/>
              <a:t>] : Contenu de l'en-tête </a:t>
            </a:r>
            <a:r>
              <a:rPr lang="fr-FR" sz="3700" i="1" dirty="0"/>
              <a:t>Host:</a:t>
            </a:r>
            <a:r>
              <a:rPr lang="fr-FR" sz="3700" dirty="0"/>
              <a:t> de la requête courante, si elle existe. </a:t>
            </a:r>
            <a:endParaRPr lang="fr-FR" sz="3700" dirty="0" smtClean="0"/>
          </a:p>
          <a:p>
            <a:pPr lvl="1">
              <a:buFont typeface="Wingdings" charset="2"/>
              <a:buChar char="Ø"/>
            </a:pPr>
            <a:r>
              <a:rPr lang="fr-FR" sz="3700" dirty="0" smtClean="0"/>
              <a:t>$</a:t>
            </a:r>
            <a:r>
              <a:rPr lang="fr-FR" sz="3700" dirty="0"/>
              <a:t>_SERVER['HTTP_REFERER'] : L'adresse de la page (si elle existe) qui a conduit le client à la page courante.</a:t>
            </a:r>
            <a:endParaRPr lang="fr-FR" sz="3700" dirty="0" smtClean="0"/>
          </a:p>
          <a:p>
            <a:pPr lvl="1">
              <a:buFont typeface="Wingdings" charset="2"/>
              <a:buChar char="Ø"/>
            </a:pPr>
            <a:r>
              <a:rPr lang="fr-FR" sz="3700" dirty="0"/>
              <a:t>$_SERVER['</a:t>
            </a:r>
            <a:r>
              <a:rPr lang="fr-FR" sz="3700" dirty="0" smtClean="0"/>
              <a:t>HTTP_USER_AGENT</a:t>
            </a:r>
            <a:r>
              <a:rPr lang="fr-FR" sz="3700" dirty="0"/>
              <a:t>'] : Contenu de l'en-tête </a:t>
            </a:r>
            <a:r>
              <a:rPr lang="fr-FR" sz="3700" i="1" dirty="0" err="1"/>
              <a:t>User_Agent</a:t>
            </a:r>
            <a:r>
              <a:rPr lang="fr-FR" sz="3700" i="1" dirty="0"/>
              <a:t>:</a:t>
            </a:r>
            <a:r>
              <a:rPr lang="fr-FR" sz="3700" dirty="0"/>
              <a:t> de la requête courante, si elle existe. </a:t>
            </a:r>
            <a:endParaRPr lang="fr-FR" sz="3700" dirty="0" smtClean="0"/>
          </a:p>
          <a:p>
            <a:pPr lvl="1">
              <a:buFont typeface="Wingdings" charset="2"/>
              <a:buChar char="Ø"/>
            </a:pPr>
            <a:r>
              <a:rPr lang="fr-FR" sz="3700" dirty="0"/>
              <a:t>$_SERVER['SCRIPT_NAME'] : Contient le nom du script courant. </a:t>
            </a:r>
            <a:endParaRPr lang="fr-FR" sz="3700" dirty="0" smtClean="0"/>
          </a:p>
          <a:p>
            <a:pPr lvl="1">
              <a:buFont typeface="Wingdings" charset="2"/>
              <a:buChar char="Ø"/>
            </a:pPr>
            <a:r>
              <a:rPr lang="fr-FR" sz="3700" dirty="0"/>
              <a:t>$_SERVER['</a:t>
            </a:r>
            <a:r>
              <a:rPr lang="fr-FR" sz="3700" dirty="0" smtClean="0"/>
              <a:t>SCRIPT_URI'] : Retourne l’URI de la page courante.</a:t>
            </a:r>
            <a:endParaRPr lang="fr-FR" sz="3700" dirty="0"/>
          </a:p>
          <a:p>
            <a:pPr marL="514350" indent="-457200"/>
            <a:endParaRPr lang="fr-FR" dirty="0"/>
          </a:p>
          <a:p>
            <a:pPr marL="514350" indent="-457200"/>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86</a:t>
            </a:fld>
            <a:endParaRPr lang="fr-FR"/>
          </a:p>
        </p:txBody>
      </p:sp>
    </p:spTree>
    <p:extLst>
      <p:ext uri="{BB962C8B-B14F-4D97-AF65-F5344CB8AC3E}">
        <p14:creationId xmlns:p14="http://schemas.microsoft.com/office/powerpoint/2010/main" val="15379868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variables « </a:t>
            </a:r>
            <a:r>
              <a:rPr lang="fr-FR" b="1" dirty="0" err="1">
                <a:solidFill>
                  <a:srgbClr val="4F81BD"/>
                </a:solidFill>
              </a:rPr>
              <a:t>superglobals</a:t>
            </a:r>
            <a:r>
              <a:rPr lang="fr-FR" b="1" dirty="0">
                <a:solidFill>
                  <a:srgbClr val="4F81BD"/>
                </a:solidFill>
              </a:rPr>
              <a:t> »: </a:t>
            </a:r>
            <a:r>
              <a:rPr lang="fr-FR" b="1" dirty="0" smtClean="0">
                <a:solidFill>
                  <a:srgbClr val="4F81BD"/>
                </a:solidFill>
              </a:rPr>
              <a:t>$_ENV</a:t>
            </a:r>
            <a:endParaRPr lang="fr-FR" b="1" dirty="0">
              <a:solidFill>
                <a:srgbClr val="4F81BD"/>
              </a:solidFill>
            </a:endParaRPr>
          </a:p>
        </p:txBody>
      </p:sp>
      <p:sp>
        <p:nvSpPr>
          <p:cNvPr id="3" name="Espace réservé du contenu 2"/>
          <p:cNvSpPr>
            <a:spLocks noGrp="1"/>
          </p:cNvSpPr>
          <p:nvPr>
            <p:ph idx="1"/>
          </p:nvPr>
        </p:nvSpPr>
        <p:spPr/>
        <p:txBody>
          <a:bodyPr>
            <a:normAutofit fontScale="55000" lnSpcReduction="20000"/>
          </a:bodyPr>
          <a:lstStyle/>
          <a:p>
            <a:r>
              <a:rPr lang="fr-FR" dirty="0" smtClean="0"/>
              <a:t>La table $_ENV contient les valeurs des variables d’environnement au niveau du serveur.</a:t>
            </a:r>
          </a:p>
          <a:p>
            <a:r>
              <a:rPr lang="fr-FR" dirty="0" smtClean="0"/>
              <a:t>Les variables d’environnement sont aussi récupérables via la fonction </a:t>
            </a:r>
            <a:r>
              <a:rPr lang="fr-FR" dirty="0" err="1" smtClean="0"/>
              <a:t>getenv</a:t>
            </a:r>
            <a:r>
              <a:rPr lang="fr-FR" dirty="0" smtClean="0"/>
              <a:t>().</a:t>
            </a:r>
          </a:p>
          <a:p>
            <a:r>
              <a:rPr lang="fr-FR" dirty="0" smtClean="0"/>
              <a:t>Exemple : prenons le cas d’un environnement </a:t>
            </a:r>
            <a:r>
              <a:rPr lang="fr-FR" dirty="0" err="1" smtClean="0"/>
              <a:t>shell</a:t>
            </a:r>
            <a:r>
              <a:rPr lang="fr-FR" dirty="0" smtClean="0"/>
              <a:t> du compte « manager » où un extrait des variables d’environnement est donné par : </a:t>
            </a:r>
            <a:endParaRPr lang="en-US" dirty="0" smtClean="0"/>
          </a:p>
          <a:p>
            <a:pPr lvl="1">
              <a:buFont typeface="Wingdings" charset="2"/>
              <a:buChar char="Ø"/>
            </a:pPr>
            <a:r>
              <a:rPr lang="en-US" dirty="0" smtClean="0"/>
              <a:t>LANG=fr_FR.UTF-8</a:t>
            </a:r>
          </a:p>
          <a:p>
            <a:pPr lvl="1">
              <a:buFont typeface="Wingdings" charset="2"/>
              <a:buChar char="Ø"/>
            </a:pPr>
            <a:r>
              <a:rPr lang="en-US" dirty="0" smtClean="0"/>
              <a:t>USER</a:t>
            </a:r>
            <a:r>
              <a:rPr lang="en-US" dirty="0"/>
              <a:t>=manager</a:t>
            </a:r>
          </a:p>
          <a:p>
            <a:pPr lvl="1">
              <a:buFont typeface="Wingdings" charset="2"/>
              <a:buChar char="Ø"/>
            </a:pPr>
            <a:r>
              <a:rPr lang="en-US" dirty="0"/>
              <a:t>LOGNAME=manager</a:t>
            </a:r>
          </a:p>
          <a:p>
            <a:pPr lvl="1">
              <a:buFont typeface="Wingdings" charset="2"/>
              <a:buChar char="Ø"/>
            </a:pPr>
            <a:r>
              <a:rPr lang="en-US" dirty="0"/>
              <a:t>HOME=/home/manager</a:t>
            </a:r>
          </a:p>
          <a:p>
            <a:pPr lvl="1">
              <a:buFont typeface="Wingdings" charset="2"/>
              <a:buChar char="Ø"/>
            </a:pPr>
            <a:r>
              <a:rPr lang="en-US" dirty="0"/>
              <a:t>PATH=/home/manager/</a:t>
            </a:r>
            <a:r>
              <a:rPr lang="en-US" dirty="0" err="1"/>
              <a:t>sbin</a:t>
            </a:r>
            <a:r>
              <a:rPr lang="en-US" dirty="0"/>
              <a:t>:/home/manager/bin:/</a:t>
            </a:r>
            <a:r>
              <a:rPr lang="en-US" dirty="0" err="1"/>
              <a:t>usr</a:t>
            </a:r>
            <a:r>
              <a:rPr lang="en-US" dirty="0"/>
              <a:t>/local/</a:t>
            </a:r>
            <a:r>
              <a:rPr lang="en-US" dirty="0" err="1"/>
              <a:t>sbin</a:t>
            </a:r>
            <a:r>
              <a:rPr lang="en-US" dirty="0"/>
              <a:t>:/</a:t>
            </a:r>
            <a:r>
              <a:rPr lang="en-US" dirty="0" err="1"/>
              <a:t>usr</a:t>
            </a:r>
            <a:r>
              <a:rPr lang="en-US" dirty="0"/>
              <a:t>/local/bin:/</a:t>
            </a:r>
            <a:r>
              <a:rPr lang="en-US" dirty="0" err="1"/>
              <a:t>usr</a:t>
            </a:r>
            <a:r>
              <a:rPr lang="en-US" dirty="0"/>
              <a:t>/</a:t>
            </a:r>
            <a:r>
              <a:rPr lang="en-US" dirty="0" err="1"/>
              <a:t>sbin</a:t>
            </a:r>
            <a:r>
              <a:rPr lang="en-US" dirty="0"/>
              <a:t>:/</a:t>
            </a:r>
            <a:r>
              <a:rPr lang="en-US" dirty="0" err="1"/>
              <a:t>usr</a:t>
            </a:r>
            <a:r>
              <a:rPr lang="en-US" dirty="0"/>
              <a:t>/bin:/</a:t>
            </a:r>
            <a:r>
              <a:rPr lang="en-US" dirty="0" err="1"/>
              <a:t>sbin</a:t>
            </a:r>
            <a:r>
              <a:rPr lang="en-US" dirty="0"/>
              <a:t>:/bin:/</a:t>
            </a:r>
            <a:r>
              <a:rPr lang="en-US" dirty="0" err="1"/>
              <a:t>usr</a:t>
            </a:r>
            <a:r>
              <a:rPr lang="en-US" dirty="0"/>
              <a:t>/bin/X11</a:t>
            </a:r>
          </a:p>
          <a:p>
            <a:pPr lvl="1">
              <a:buFont typeface="Wingdings" charset="2"/>
              <a:buChar char="Ø"/>
            </a:pPr>
            <a:r>
              <a:rPr lang="en-US" dirty="0"/>
              <a:t>MAIL=/</a:t>
            </a:r>
            <a:r>
              <a:rPr lang="en-US" dirty="0" err="1"/>
              <a:t>var</a:t>
            </a:r>
            <a:r>
              <a:rPr lang="en-US" dirty="0"/>
              <a:t>/mail/manager</a:t>
            </a:r>
          </a:p>
          <a:p>
            <a:pPr lvl="1">
              <a:buFont typeface="Wingdings" charset="2"/>
              <a:buChar char="Ø"/>
            </a:pPr>
            <a:r>
              <a:rPr lang="en-US" dirty="0"/>
              <a:t>SHELL=/bin/</a:t>
            </a:r>
            <a:r>
              <a:rPr lang="en-US" dirty="0" err="1" smtClean="0"/>
              <a:t>tcsh</a:t>
            </a:r>
            <a:endParaRPr lang="en-US" dirty="0" smtClean="0"/>
          </a:p>
          <a:p>
            <a:pPr marL="457200" lvl="1" indent="0">
              <a:buNone/>
            </a:pPr>
            <a:r>
              <a:rPr lang="en-US" dirty="0" smtClean="0"/>
              <a:t>=&gt; </a:t>
            </a:r>
            <a:br>
              <a:rPr lang="en-US" dirty="0" smtClean="0"/>
            </a:br>
            <a:r>
              <a:rPr lang="en-US" dirty="0"/>
              <a:t>$_ENV[</a:t>
            </a:r>
            <a:r>
              <a:rPr lang="fr-FR" dirty="0" smtClean="0"/>
              <a:t>'</a:t>
            </a:r>
            <a:r>
              <a:rPr lang="en-US" dirty="0"/>
              <a:t>LANG</a:t>
            </a:r>
            <a:r>
              <a:rPr lang="fr-FR" dirty="0" smtClean="0"/>
              <a:t>'</a:t>
            </a:r>
            <a:r>
              <a:rPr lang="en-US" dirty="0"/>
              <a:t>] </a:t>
            </a:r>
            <a:r>
              <a:rPr lang="en-US" dirty="0" err="1"/>
              <a:t>vaut</a:t>
            </a:r>
            <a:r>
              <a:rPr lang="en-US" dirty="0"/>
              <a:t> fr_FR.UTF-8</a:t>
            </a:r>
            <a:r>
              <a:rPr lang="en-US" dirty="0" smtClean="0"/>
              <a:t/>
            </a:r>
            <a:br>
              <a:rPr lang="en-US" dirty="0" smtClean="0"/>
            </a:br>
            <a:r>
              <a:rPr lang="en-US" dirty="0" smtClean="0"/>
              <a:t>$_ENV[</a:t>
            </a:r>
            <a:r>
              <a:rPr lang="fr-FR" dirty="0"/>
              <a:t>'</a:t>
            </a:r>
            <a:r>
              <a:rPr lang="en-US" dirty="0" smtClean="0"/>
              <a:t>USER</a:t>
            </a:r>
            <a:r>
              <a:rPr lang="fr-FR" dirty="0"/>
              <a:t>'</a:t>
            </a:r>
            <a:r>
              <a:rPr lang="en-US" dirty="0" smtClean="0"/>
              <a:t>] </a:t>
            </a:r>
            <a:r>
              <a:rPr lang="en-US" dirty="0" err="1" smtClean="0"/>
              <a:t>vaut</a:t>
            </a:r>
            <a:r>
              <a:rPr lang="en-US" dirty="0" smtClean="0"/>
              <a:t> manager</a:t>
            </a:r>
            <a:br>
              <a:rPr lang="en-US" dirty="0" smtClean="0"/>
            </a:br>
            <a:r>
              <a:rPr lang="en-US" dirty="0"/>
              <a:t>$_ENV</a:t>
            </a:r>
            <a:r>
              <a:rPr lang="en-US" dirty="0" smtClean="0"/>
              <a:t>[</a:t>
            </a:r>
            <a:r>
              <a:rPr lang="fr-FR" dirty="0"/>
              <a:t>'</a:t>
            </a:r>
            <a:r>
              <a:rPr lang="en-US" dirty="0" smtClean="0"/>
              <a:t>HOME</a:t>
            </a:r>
            <a:r>
              <a:rPr lang="fr-FR" dirty="0"/>
              <a:t>'</a:t>
            </a:r>
            <a:r>
              <a:rPr lang="en-US" dirty="0" smtClean="0"/>
              <a:t>] </a:t>
            </a:r>
            <a:r>
              <a:rPr lang="fr-FR" dirty="0"/>
              <a:t>v</a:t>
            </a:r>
            <a:r>
              <a:rPr lang="en-US" dirty="0" err="1" smtClean="0"/>
              <a:t>aut</a:t>
            </a:r>
            <a:r>
              <a:rPr lang="en-US" dirty="0" smtClean="0"/>
              <a:t> </a:t>
            </a:r>
            <a:r>
              <a:rPr lang="en-US" dirty="0"/>
              <a:t>/home/</a:t>
            </a:r>
            <a:r>
              <a:rPr lang="en-US" dirty="0" smtClean="0"/>
              <a:t>manager</a:t>
            </a:r>
            <a:br>
              <a:rPr lang="en-US" dirty="0" smtClean="0"/>
            </a:br>
            <a:r>
              <a:rPr lang="en-US" dirty="0" smtClean="0"/>
              <a:t>$_ENV[</a:t>
            </a:r>
            <a:r>
              <a:rPr lang="fr-FR" dirty="0"/>
              <a:t>'</a:t>
            </a:r>
            <a:r>
              <a:rPr lang="en-US" dirty="0" smtClean="0"/>
              <a:t>SHELL</a:t>
            </a:r>
            <a:r>
              <a:rPr lang="fr-FR" dirty="0"/>
              <a:t>'</a:t>
            </a:r>
            <a:r>
              <a:rPr lang="en-US" dirty="0" smtClean="0"/>
              <a:t>] </a:t>
            </a:r>
            <a:r>
              <a:rPr lang="en-US" dirty="0" err="1" smtClean="0"/>
              <a:t>vaut</a:t>
            </a:r>
            <a:r>
              <a:rPr lang="en-US" dirty="0" smtClean="0"/>
              <a:t> /bin/</a:t>
            </a:r>
            <a:r>
              <a:rPr lang="en-US" dirty="0" err="1" smtClean="0"/>
              <a:t>tcsh</a:t>
            </a:r>
            <a:endParaRPr lang="en-US" dirty="0"/>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87</a:t>
            </a:fld>
            <a:endParaRPr lang="fr-FR"/>
          </a:p>
        </p:txBody>
      </p:sp>
    </p:spTree>
    <p:extLst>
      <p:ext uri="{BB962C8B-B14F-4D97-AF65-F5344CB8AC3E}">
        <p14:creationId xmlns:p14="http://schemas.microsoft.com/office/powerpoint/2010/main" val="3992317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Les </a:t>
            </a:r>
            <a:r>
              <a:rPr lang="fr-FR" b="1" dirty="0" smtClean="0">
                <a:solidFill>
                  <a:srgbClr val="4F81BD"/>
                </a:solidFill>
              </a:rPr>
              <a:t>expressions régulières : </a:t>
            </a:r>
            <a:br>
              <a:rPr lang="fr-FR" b="1" dirty="0" smtClean="0">
                <a:solidFill>
                  <a:srgbClr val="4F81BD"/>
                </a:solidFill>
              </a:rPr>
            </a:br>
            <a:r>
              <a:rPr lang="fr-FR" b="1" dirty="0" smtClean="0">
                <a:solidFill>
                  <a:srgbClr val="4F81BD"/>
                </a:solidFill>
              </a:rPr>
              <a:t>La fonction de filtrage : </a:t>
            </a:r>
            <a:r>
              <a:rPr lang="fr-FR" b="1" dirty="0" err="1" smtClean="0">
                <a:solidFill>
                  <a:srgbClr val="4F81BD"/>
                </a:solidFill>
              </a:rPr>
              <a:t>RegEx</a:t>
            </a:r>
            <a:endParaRPr lang="fr-FR" dirty="0"/>
          </a:p>
        </p:txBody>
      </p:sp>
      <p:sp>
        <p:nvSpPr>
          <p:cNvPr id="3" name="Espace réservé du contenu 2"/>
          <p:cNvSpPr>
            <a:spLocks noGrp="1"/>
          </p:cNvSpPr>
          <p:nvPr>
            <p:ph idx="1"/>
          </p:nvPr>
        </p:nvSpPr>
        <p:spPr/>
        <p:txBody>
          <a:bodyPr/>
          <a:lstStyle/>
          <a:p>
            <a:r>
              <a:rPr lang="fr-FR" dirty="0" smtClean="0"/>
              <a:t>Une expression régulière est une suite de caractères qui constitue un critère de recherche pour un modèle donné.</a:t>
            </a:r>
          </a:p>
          <a:p>
            <a:r>
              <a:rPr lang="fr-FR" dirty="0" smtClean="0"/>
              <a:t>Syntaxe : </a:t>
            </a:r>
            <a:r>
              <a:rPr lang="en-US" dirty="0"/>
              <a:t>$</a:t>
            </a:r>
            <a:r>
              <a:rPr lang="en-US" dirty="0" err="1"/>
              <a:t>exp</a:t>
            </a:r>
            <a:r>
              <a:rPr lang="en-US" dirty="0"/>
              <a:t> = "</a:t>
            </a:r>
            <a:r>
              <a:rPr lang="en-US" dirty="0" smtClean="0"/>
              <a:t>/</a:t>
            </a:r>
            <a:r>
              <a:rPr lang="en-US" dirty="0" err="1" smtClean="0"/>
              <a:t>Ceci</a:t>
            </a:r>
            <a:r>
              <a:rPr lang="en-US" dirty="0" smtClean="0"/>
              <a:t> </a:t>
            </a:r>
            <a:r>
              <a:rPr lang="en-US" dirty="0" err="1" smtClean="0"/>
              <a:t>est</a:t>
            </a:r>
            <a:r>
              <a:rPr lang="en-US" dirty="0" smtClean="0"/>
              <a:t> un </a:t>
            </a:r>
            <a:r>
              <a:rPr lang="en-US" dirty="0" err="1" smtClean="0"/>
              <a:t>exemple</a:t>
            </a:r>
            <a:r>
              <a:rPr lang="en-US" dirty="0" smtClean="0"/>
              <a:t>/</a:t>
            </a:r>
            <a:r>
              <a:rPr lang="en-US" dirty="0" err="1"/>
              <a:t>i</a:t>
            </a:r>
            <a:r>
              <a:rPr lang="en-US" dirty="0"/>
              <a:t>"</a:t>
            </a:r>
            <a:r>
              <a:rPr lang="en-US" dirty="0" smtClean="0"/>
              <a:t>;</a:t>
            </a:r>
          </a:p>
          <a:p>
            <a:pPr lvl="1">
              <a:buFont typeface="Wingdings" charset="2"/>
              <a:buChar char="Ø"/>
            </a:pPr>
            <a:r>
              <a:rPr lang="en-US" dirty="0" smtClean="0"/>
              <a:t>/ </a:t>
            </a:r>
            <a:r>
              <a:rPr lang="en-US" dirty="0" err="1" smtClean="0"/>
              <a:t>est</a:t>
            </a:r>
            <a:r>
              <a:rPr lang="en-US" dirty="0" smtClean="0"/>
              <a:t> un </a:t>
            </a:r>
            <a:r>
              <a:rPr lang="en-US" dirty="0" err="1" smtClean="0"/>
              <a:t>délimiteur</a:t>
            </a:r>
            <a:r>
              <a:rPr lang="en-US" dirty="0" smtClean="0"/>
              <a:t>,</a:t>
            </a:r>
          </a:p>
          <a:p>
            <a:pPr lvl="1">
              <a:buFont typeface="Wingdings" charset="2"/>
              <a:buChar char="Ø"/>
            </a:pPr>
            <a:r>
              <a:rPr lang="fr-FR" dirty="0" smtClean="0"/>
              <a:t>« i » est un critère qui indique que la recherche doit être sensible à la casse. </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88</a:t>
            </a:fld>
            <a:endParaRPr lang="fr-FR"/>
          </a:p>
        </p:txBody>
      </p:sp>
    </p:spTree>
    <p:extLst>
      <p:ext uri="{BB962C8B-B14F-4D97-AF65-F5344CB8AC3E}">
        <p14:creationId xmlns:p14="http://schemas.microsoft.com/office/powerpoint/2010/main" val="2931366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4F81BD"/>
                </a:solidFill>
              </a:rPr>
              <a:t>Le traitement des formulaires HTML</a:t>
            </a:r>
            <a:endParaRPr lang="fr-FR" b="1" dirty="0">
              <a:solidFill>
                <a:srgbClr val="4F81BD"/>
              </a:solidFill>
            </a:endParaRPr>
          </a:p>
        </p:txBody>
      </p:sp>
      <p:sp>
        <p:nvSpPr>
          <p:cNvPr id="3" name="Espace réservé du contenu 2"/>
          <p:cNvSpPr>
            <a:spLocks noGrp="1"/>
          </p:cNvSpPr>
          <p:nvPr>
            <p:ph idx="1"/>
          </p:nvPr>
        </p:nvSpPr>
        <p:spPr/>
        <p:txBody>
          <a:bodyPr>
            <a:normAutofit fontScale="55000" lnSpcReduction="20000"/>
          </a:bodyPr>
          <a:lstStyle/>
          <a:p>
            <a:r>
              <a:rPr lang="fr-FR" dirty="0" smtClean="0"/>
              <a:t>Rappel : un formulaire HTML permet de saisir des données et de les transmettre à un serveur chargé de les traiter.</a:t>
            </a:r>
          </a:p>
          <a:p>
            <a:r>
              <a:rPr lang="fr-FR" dirty="0" smtClean="0"/>
              <a:t>Un exemple simple : </a:t>
            </a:r>
            <a:br>
              <a:rPr lang="fr-FR" dirty="0" smtClean="0"/>
            </a:br>
            <a:r>
              <a:rPr lang="en-GB" dirty="0"/>
              <a:t>&lt;form action="</a:t>
            </a:r>
            <a:r>
              <a:rPr lang="en-GB" dirty="0" err="1"/>
              <a:t>welcome.php</a:t>
            </a:r>
            <a:r>
              <a:rPr lang="en-GB" dirty="0"/>
              <a:t>" method="</a:t>
            </a:r>
            <a:r>
              <a:rPr lang="en-GB" dirty="0" smtClean="0"/>
              <a:t>post</a:t>
            </a:r>
            <a:r>
              <a:rPr lang="en-GB" dirty="0"/>
              <a:t>"</a:t>
            </a:r>
            <a:r>
              <a:rPr lang="en-GB" dirty="0" smtClean="0"/>
              <a:t>&gt;</a:t>
            </a:r>
            <a:br>
              <a:rPr lang="en-GB" dirty="0" smtClean="0"/>
            </a:br>
            <a:r>
              <a:rPr lang="en-GB" dirty="0" smtClean="0"/>
              <a:t>		Nom</a:t>
            </a:r>
            <a:r>
              <a:rPr lang="en-GB" dirty="0"/>
              <a:t>: &lt;input type="text" name</a:t>
            </a:r>
            <a:r>
              <a:rPr lang="en-GB" dirty="0" smtClean="0"/>
              <a:t>=</a:t>
            </a:r>
            <a:r>
              <a:rPr lang="en-GB" dirty="0"/>
              <a:t>"</a:t>
            </a:r>
            <a:r>
              <a:rPr lang="en-GB" dirty="0" smtClean="0"/>
              <a:t>nom</a:t>
            </a:r>
            <a:r>
              <a:rPr lang="en-GB" dirty="0"/>
              <a:t>" /</a:t>
            </a:r>
            <a:r>
              <a:rPr lang="en-GB" dirty="0" smtClean="0"/>
              <a:t>&gt;</a:t>
            </a:r>
            <a:br>
              <a:rPr lang="en-GB" dirty="0" smtClean="0"/>
            </a:br>
            <a:r>
              <a:rPr lang="en-GB" dirty="0" smtClean="0"/>
              <a:t>		Age</a:t>
            </a:r>
            <a:r>
              <a:rPr lang="en-GB" dirty="0"/>
              <a:t>: &lt;input type="text" name="age" /</a:t>
            </a:r>
            <a:r>
              <a:rPr lang="en-GB" dirty="0" smtClean="0"/>
              <a:t>&gt;</a:t>
            </a:r>
            <a:br>
              <a:rPr lang="en-GB" dirty="0" smtClean="0"/>
            </a:br>
            <a:r>
              <a:rPr lang="en-GB" dirty="0" smtClean="0"/>
              <a:t>		&lt;</a:t>
            </a:r>
            <a:r>
              <a:rPr lang="en-GB" dirty="0"/>
              <a:t>input type="submit" name="</a:t>
            </a:r>
            <a:r>
              <a:rPr lang="en-GB" dirty="0" err="1"/>
              <a:t>Valider</a:t>
            </a:r>
            <a:r>
              <a:rPr lang="en-GB" dirty="0"/>
              <a:t>" /</a:t>
            </a:r>
            <a:r>
              <a:rPr lang="en-GB" dirty="0" smtClean="0"/>
              <a:t>&gt;</a:t>
            </a:r>
            <a:br>
              <a:rPr lang="en-GB" dirty="0" smtClean="0"/>
            </a:br>
            <a:r>
              <a:rPr lang="fr-FR" dirty="0" smtClean="0"/>
              <a:t>&lt;</a:t>
            </a:r>
            <a:r>
              <a:rPr lang="fr-FR" dirty="0"/>
              <a:t>/</a:t>
            </a:r>
            <a:r>
              <a:rPr lang="fr-FR" dirty="0" err="1"/>
              <a:t>form</a:t>
            </a:r>
            <a:r>
              <a:rPr lang="fr-FR" dirty="0" smtClean="0"/>
              <a:t>&gt;</a:t>
            </a:r>
          </a:p>
          <a:p>
            <a:r>
              <a:rPr lang="fr-FR" dirty="0" smtClean="0"/>
              <a:t>Lorsqu’un utilisateur renseigne les champs de ce formulaire et clique sur le bouton valider, les données sont envoyées au fichier PHP appelé </a:t>
            </a:r>
            <a:r>
              <a:rPr lang="fr-FR" dirty="0" err="1" smtClean="0"/>
              <a:t>welcome.php</a:t>
            </a:r>
            <a:r>
              <a:rPr lang="fr-FR" dirty="0" smtClean="0"/>
              <a:t>.</a:t>
            </a:r>
          </a:p>
          <a:p>
            <a:r>
              <a:rPr lang="fr-FR" dirty="0" smtClean="0"/>
              <a:t>Il est bon de rappeler que le mode de transmission des données dépend de la méthode :</a:t>
            </a:r>
          </a:p>
          <a:p>
            <a:pPr lvl="1">
              <a:buFont typeface="Wingdings" charset="2"/>
              <a:buChar char="Ø"/>
            </a:pPr>
            <a:r>
              <a:rPr lang="fr-FR" dirty="0" smtClean="0"/>
              <a:t>Si la méthode est de type “post” la transmission se fait au travers du flux de données des fichiers d’entrée sortie entre le client et le serveur.</a:t>
            </a:r>
          </a:p>
          <a:p>
            <a:pPr lvl="1">
              <a:buFont typeface="Wingdings" charset="2"/>
              <a:buChar char="Ø"/>
            </a:pPr>
            <a:r>
              <a:rPr lang="fr-FR" dirty="0" smtClean="0"/>
              <a:t>Si la méthode de transmission est de type “</a:t>
            </a:r>
            <a:r>
              <a:rPr lang="fr-FR" dirty="0" err="1" smtClean="0"/>
              <a:t>get</a:t>
            </a:r>
            <a:r>
              <a:rPr lang="fr-FR" dirty="0" smtClean="0"/>
              <a:t>” la transmission se fait au niveau de l’URI.</a:t>
            </a:r>
          </a:p>
          <a:p>
            <a:r>
              <a:rPr lang="fr-FR" dirty="0" smtClean="0"/>
              <a:t>L’exécution sur le serveur du fichier « </a:t>
            </a:r>
            <a:r>
              <a:rPr lang="fr-FR" dirty="0" err="1" smtClean="0"/>
              <a:t>welcome.php</a:t>
            </a:r>
            <a:r>
              <a:rPr lang="fr-FR" dirty="0" smtClean="0"/>
              <a:t> » traitera ces données et provoquera les actions voulues.</a:t>
            </a:r>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89</a:t>
            </a:fld>
            <a:endParaRPr lang="fr-FR"/>
          </a:p>
        </p:txBody>
      </p:sp>
    </p:spTree>
    <p:extLst>
      <p:ext uri="{BB962C8B-B14F-4D97-AF65-F5344CB8AC3E}">
        <p14:creationId xmlns:p14="http://schemas.microsoft.com/office/powerpoint/2010/main" val="13588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Introduction au PHP</a:t>
            </a:r>
            <a:endParaRPr lang="fr-FR" b="1"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a:solidFill>
                  <a:schemeClr val="tx2"/>
                </a:solidFill>
              </a:rPr>
              <a:t>Pourquoi du PHP ?</a:t>
            </a:r>
            <a:endParaRPr lang="en-GB" b="1" dirty="0">
              <a:solidFill>
                <a:schemeClr val="tx2"/>
              </a:solidFill>
            </a:endParaRPr>
          </a:p>
          <a:p>
            <a:pPr lvl="0"/>
            <a:r>
              <a:rPr lang="fr-FR" sz="2800" dirty="0"/>
              <a:t>PHP est compatible avec un grand nombre de systèmes d’exploitations (Unix, Linux, Windows… ).</a:t>
            </a:r>
            <a:endParaRPr lang="en-GB" sz="2800" dirty="0"/>
          </a:p>
          <a:p>
            <a:pPr lvl="0"/>
            <a:r>
              <a:rPr lang="fr-FR" sz="2800" dirty="0"/>
              <a:t>PHP est compatible avec la majorité des serveurs Internet utilisés de nos jours (Apache, IIS…).</a:t>
            </a:r>
            <a:endParaRPr lang="en-GB" sz="2800" dirty="0"/>
          </a:p>
          <a:p>
            <a:pPr lvl="0"/>
            <a:r>
              <a:rPr lang="fr-FR" sz="2800" dirty="0"/>
              <a:t>PHP est téléchargeable et utilisable librement à partir du site officiel de PHP, </a:t>
            </a:r>
            <a:r>
              <a:rPr lang="fr-FR" sz="2800" u="sng" dirty="0">
                <a:hlinkClick r:id="rId2"/>
              </a:rPr>
              <a:t>www.php.net</a:t>
            </a:r>
            <a:r>
              <a:rPr lang="fr-FR" sz="2800" dirty="0"/>
              <a:t> qui regroupe aussi un grand nombre d’explications et d’exemples</a:t>
            </a:r>
            <a:r>
              <a:rPr lang="fr-FR" sz="2800" dirty="0" smtClean="0"/>
              <a:t>.</a:t>
            </a:r>
          </a:p>
          <a:p>
            <a:pPr lvl="0"/>
            <a:r>
              <a:rPr lang="fr-FR" sz="2800" dirty="0" smtClean="0"/>
              <a:t>PHP est développé sans cesse par une large communauté dans le monde. Dernières versions PHP 7.X</a:t>
            </a:r>
            <a:endParaRPr lang="en-GB" sz="2800" dirty="0"/>
          </a:p>
          <a:p>
            <a:pPr lvl="0"/>
            <a:r>
              <a:rPr lang="fr-FR" sz="2800" dirty="0"/>
              <a:t>PHP est facile à apprendre et son fonctionnement côté serveur est optimisé.</a:t>
            </a:r>
            <a:endParaRPr lang="en-GB" sz="28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a:t>
            </a:fld>
            <a:endParaRPr lang="fr-FR" dirty="0"/>
          </a:p>
        </p:txBody>
      </p:sp>
    </p:spTree>
    <p:extLst>
      <p:ext uri="{BB962C8B-B14F-4D97-AF65-F5344CB8AC3E}">
        <p14:creationId xmlns:p14="http://schemas.microsoft.com/office/powerpoint/2010/main" val="13469590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solidFill>
                  <a:srgbClr val="4F81BD"/>
                </a:solidFill>
              </a:rPr>
              <a:t>Où sont récupérées les données provenant d’un formulaire ?</a:t>
            </a:r>
          </a:p>
          <a:p>
            <a:r>
              <a:rPr lang="fr-FR" dirty="0" smtClean="0"/>
              <a:t>Ce sont les variables « </a:t>
            </a:r>
            <a:r>
              <a:rPr lang="fr-FR" dirty="0" err="1" smtClean="0"/>
              <a:t>superglobales</a:t>
            </a:r>
            <a:r>
              <a:rPr lang="fr-FR" dirty="0" smtClean="0"/>
              <a:t> » $_POST ou $_GET qui récupèrent les données du formulaire selon le type de méthode utilisée : </a:t>
            </a:r>
          </a:p>
          <a:p>
            <a:pPr lvl="1">
              <a:buFont typeface="Wingdings" charset="2"/>
              <a:buChar char="Ø"/>
            </a:pPr>
            <a:r>
              <a:rPr lang="fr-FR" dirty="0"/>
              <a:t> </a:t>
            </a:r>
            <a:r>
              <a:rPr lang="fr-FR" dirty="0" smtClean="0"/>
              <a:t>Si la balise « </a:t>
            </a:r>
            <a:r>
              <a:rPr lang="fr-FR" dirty="0" err="1" smtClean="0"/>
              <a:t>form</a:t>
            </a:r>
            <a:r>
              <a:rPr lang="fr-FR" dirty="0" smtClean="0"/>
              <a:t> » est configurée avec l’attribut « </a:t>
            </a:r>
            <a:r>
              <a:rPr lang="fr-FR" dirty="0" err="1" smtClean="0"/>
              <a:t>method</a:t>
            </a:r>
            <a:r>
              <a:rPr lang="fr-FR" dirty="0" smtClean="0"/>
              <a:t> » affecté à « GET », ce sera la variable $_GET qui contiendra les données.</a:t>
            </a:r>
          </a:p>
          <a:p>
            <a:pPr lvl="1">
              <a:buFont typeface="Wingdings" charset="2"/>
              <a:buChar char="Ø"/>
            </a:pPr>
            <a:r>
              <a:rPr lang="fr-FR" dirty="0" smtClean="0"/>
              <a:t>Si la balise </a:t>
            </a:r>
            <a:r>
              <a:rPr lang="fr-FR" dirty="0"/>
              <a:t>« </a:t>
            </a:r>
            <a:r>
              <a:rPr lang="fr-FR" dirty="0" err="1"/>
              <a:t>form</a:t>
            </a:r>
            <a:r>
              <a:rPr lang="fr-FR" dirty="0"/>
              <a:t> » est configurée avec l’attribut « </a:t>
            </a:r>
            <a:r>
              <a:rPr lang="fr-FR" dirty="0" err="1"/>
              <a:t>method</a:t>
            </a:r>
            <a:r>
              <a:rPr lang="fr-FR" dirty="0"/>
              <a:t> » affecté à « </a:t>
            </a:r>
            <a:r>
              <a:rPr lang="fr-FR" dirty="0" smtClean="0"/>
              <a:t>POST</a:t>
            </a:r>
            <a:r>
              <a:rPr lang="fr-FR" dirty="0"/>
              <a:t> », ce sera la variable $</a:t>
            </a:r>
            <a:r>
              <a:rPr lang="fr-FR" dirty="0" smtClean="0"/>
              <a:t>_POST qui contiendra les données.</a:t>
            </a:r>
          </a:p>
          <a:p>
            <a:r>
              <a:rPr lang="fr-FR" dirty="0" smtClean="0"/>
              <a:t>Les variables $_POST et $_GET sont des tables associatives.</a:t>
            </a:r>
          </a:p>
          <a:p>
            <a:r>
              <a:rPr lang="fr-FR" dirty="0" smtClean="0"/>
              <a:t>Ainsi dans notre exemple précédent nous avions : </a:t>
            </a:r>
            <a:endParaRPr lang="fr-FR" dirty="0"/>
          </a:p>
          <a:p>
            <a:pPr marL="0" indent="0">
              <a:buNone/>
            </a:pPr>
            <a:r>
              <a:rPr lang="fr-FR" dirty="0" smtClean="0"/>
              <a:t>	</a:t>
            </a:r>
            <a:r>
              <a:rPr lang="en-GB" dirty="0" smtClean="0"/>
              <a:t>&lt;</a:t>
            </a:r>
            <a:r>
              <a:rPr lang="en-GB" dirty="0"/>
              <a:t>form action="</a:t>
            </a:r>
            <a:r>
              <a:rPr lang="en-GB" dirty="0" err="1"/>
              <a:t>welcome.php</a:t>
            </a:r>
            <a:r>
              <a:rPr lang="en-GB" dirty="0"/>
              <a:t>" </a:t>
            </a:r>
            <a:r>
              <a:rPr lang="en-GB" b="1" dirty="0"/>
              <a:t>method="post"</a:t>
            </a:r>
            <a:r>
              <a:rPr lang="en-GB" dirty="0" smtClean="0"/>
              <a:t>&gt;</a:t>
            </a:r>
            <a:br>
              <a:rPr lang="en-GB" dirty="0" smtClean="0"/>
            </a:br>
            <a:r>
              <a:rPr lang="en-GB" dirty="0" smtClean="0"/>
              <a:t>	=&gt; </a:t>
            </a:r>
            <a:br>
              <a:rPr lang="en-GB" dirty="0" smtClean="0"/>
            </a:br>
            <a:r>
              <a:rPr lang="en-GB" dirty="0" smtClean="0"/>
              <a:t>	</a:t>
            </a:r>
            <a:r>
              <a:rPr lang="en-GB" dirty="0" err="1" smtClean="0"/>
              <a:t>C’est</a:t>
            </a:r>
            <a:r>
              <a:rPr lang="en-GB" dirty="0" smtClean="0"/>
              <a:t> la variable $_POST qui </a:t>
            </a:r>
            <a:r>
              <a:rPr lang="en-GB" dirty="0" err="1" smtClean="0"/>
              <a:t>récupérera</a:t>
            </a:r>
            <a:r>
              <a:rPr lang="en-GB" dirty="0" smtClean="0"/>
              <a:t> les </a:t>
            </a:r>
            <a:r>
              <a:rPr lang="en-GB" dirty="0" err="1" smtClean="0"/>
              <a:t>données</a:t>
            </a:r>
            <a:r>
              <a:rPr lang="en-GB" dirty="0" smtClean="0"/>
              <a:t> du </a:t>
            </a:r>
            <a:r>
              <a:rPr lang="en-GB" dirty="0" err="1" smtClean="0"/>
              <a:t>formulaire</a:t>
            </a:r>
            <a:r>
              <a:rPr lang="en-GB" dirty="0" smtClean="0"/>
              <a:t> sous la 	</a:t>
            </a:r>
            <a:r>
              <a:rPr lang="en-GB" dirty="0" err="1" smtClean="0"/>
              <a:t>forme</a:t>
            </a:r>
            <a:r>
              <a:rPr lang="en-GB" dirty="0" smtClean="0"/>
              <a:t> : </a:t>
            </a:r>
          </a:p>
          <a:p>
            <a:pPr lvl="1">
              <a:buFont typeface="Wingdings" charset="2"/>
              <a:buChar char="Ø"/>
            </a:pPr>
            <a:r>
              <a:rPr lang="en-GB" sz="3300" dirty="0" smtClean="0"/>
              <a:t>$_POST[</a:t>
            </a:r>
            <a:r>
              <a:rPr lang="en-GB" sz="3300" dirty="0"/>
              <a:t>"nom"</a:t>
            </a:r>
            <a:r>
              <a:rPr lang="en-GB" sz="3300" dirty="0" smtClean="0"/>
              <a:t>]</a:t>
            </a:r>
            <a:r>
              <a:rPr lang="en-GB" sz="3300" b="1" dirty="0" smtClean="0"/>
              <a:t> </a:t>
            </a:r>
            <a:r>
              <a:rPr lang="en-GB" sz="3300" b="1" dirty="0" err="1" smtClean="0"/>
              <a:t>contient</a:t>
            </a:r>
            <a:r>
              <a:rPr lang="en-GB" sz="3300" b="1" dirty="0" smtClean="0"/>
              <a:t> la </a:t>
            </a:r>
            <a:r>
              <a:rPr lang="en-GB" sz="3300" b="1" dirty="0" err="1" smtClean="0"/>
              <a:t>valeur</a:t>
            </a:r>
            <a:r>
              <a:rPr lang="en-GB" sz="3300" b="1" dirty="0" smtClean="0"/>
              <a:t> du champ “nom”</a:t>
            </a:r>
            <a:r>
              <a:rPr lang="en-GB" sz="3300" dirty="0" smtClean="0"/>
              <a:t>,</a:t>
            </a:r>
          </a:p>
          <a:p>
            <a:pPr lvl="1">
              <a:buFont typeface="Wingdings" charset="2"/>
              <a:buChar char="Ø"/>
            </a:pPr>
            <a:r>
              <a:rPr lang="en-GB" sz="3300" dirty="0" smtClean="0"/>
              <a:t>$_POST[</a:t>
            </a:r>
            <a:r>
              <a:rPr lang="en-GB" sz="3300" dirty="0"/>
              <a:t>"age"] </a:t>
            </a:r>
            <a:r>
              <a:rPr lang="en-GB" sz="3300" b="1" dirty="0" err="1" smtClean="0"/>
              <a:t>contient</a:t>
            </a:r>
            <a:r>
              <a:rPr lang="en-GB" sz="3300" b="1" dirty="0" smtClean="0"/>
              <a:t> </a:t>
            </a:r>
            <a:r>
              <a:rPr lang="en-GB" sz="3300" b="1" dirty="0"/>
              <a:t>la </a:t>
            </a:r>
            <a:r>
              <a:rPr lang="en-GB" sz="3300" b="1" dirty="0" err="1"/>
              <a:t>valeur</a:t>
            </a:r>
            <a:r>
              <a:rPr lang="en-GB" sz="3300" b="1" dirty="0"/>
              <a:t> du champ </a:t>
            </a:r>
            <a:r>
              <a:rPr lang="en-GB" sz="3300" b="1" dirty="0" smtClean="0"/>
              <a:t>“age”</a:t>
            </a:r>
            <a:endParaRPr lang="fr-FR" sz="3300" b="1" dirty="0" smtClean="0"/>
          </a:p>
          <a:p>
            <a:r>
              <a:rPr lang="fr-FR" dirty="0" smtClean="0"/>
              <a:t>Nous remarquons par ailleurs que le contenu de l’attribut « </a:t>
            </a:r>
            <a:r>
              <a:rPr lang="fr-FR" dirty="0" err="1" smtClean="0"/>
              <a:t>name</a:t>
            </a:r>
            <a:r>
              <a:rPr lang="fr-FR" dirty="0" smtClean="0"/>
              <a:t> » de la balise « input » est la </a:t>
            </a:r>
            <a:r>
              <a:rPr lang="fr-FR" b="1" dirty="0" smtClean="0"/>
              <a:t>clé de la donnée dans la table $_POST</a:t>
            </a:r>
            <a:r>
              <a:rPr lang="fr-FR" dirty="0" smtClean="0"/>
              <a:t>.</a:t>
            </a:r>
          </a:p>
          <a:p>
            <a:endParaRPr lang="fr-FR" dirty="0"/>
          </a:p>
          <a:p>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90</a:t>
            </a:fld>
            <a:endParaRPr lang="fr-FR"/>
          </a:p>
        </p:txBody>
      </p:sp>
    </p:spTree>
    <p:extLst>
      <p:ext uri="{BB962C8B-B14F-4D97-AF65-F5344CB8AC3E}">
        <p14:creationId xmlns:p14="http://schemas.microsoft.com/office/powerpoint/2010/main" val="33031961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solidFill>
                  <a:srgbClr val="4F81BD"/>
                </a:solidFill>
              </a:rPr>
              <a:t>Comment sont traitées les valeurs récupérées d’un formulaire?</a:t>
            </a:r>
          </a:p>
          <a:p>
            <a:r>
              <a:rPr lang="fr-FR" dirty="0" smtClean="0"/>
              <a:t>Dans l’exemple précédent le fichier « </a:t>
            </a:r>
            <a:r>
              <a:rPr lang="fr-FR" dirty="0" err="1" smtClean="0"/>
              <a:t>welcome.php</a:t>
            </a:r>
            <a:r>
              <a:rPr lang="fr-FR" dirty="0" smtClean="0"/>
              <a:t> » était chargé de traiter les valeurs.</a:t>
            </a:r>
          </a:p>
          <a:p>
            <a:r>
              <a:rPr lang="fr-FR" dirty="0" smtClean="0"/>
              <a:t>Le contenu du fichier </a:t>
            </a:r>
            <a:r>
              <a:rPr lang="fr-FR" dirty="0" err="1" smtClean="0"/>
              <a:t>welcome.php</a:t>
            </a:r>
            <a:r>
              <a:rPr lang="fr-FR" dirty="0" smtClean="0"/>
              <a:t> peut être par exemple : </a:t>
            </a:r>
            <a:br>
              <a:rPr lang="fr-FR" dirty="0" smtClean="0"/>
            </a:br>
            <a:r>
              <a:rPr lang="en-GB" dirty="0"/>
              <a:t>&lt;html&gt;</a:t>
            </a:r>
          </a:p>
          <a:p>
            <a:pPr marL="0" indent="0">
              <a:buNone/>
            </a:pPr>
            <a:r>
              <a:rPr lang="en-GB" dirty="0" smtClean="0"/>
              <a:t>		&lt;</a:t>
            </a:r>
            <a:r>
              <a:rPr lang="en-GB" dirty="0"/>
              <a:t>body</a:t>
            </a:r>
            <a:r>
              <a:rPr lang="en-GB" dirty="0" smtClean="0"/>
              <a:t>&gt;</a:t>
            </a:r>
          </a:p>
          <a:p>
            <a:pPr marL="0" indent="0">
              <a:buNone/>
            </a:pPr>
            <a:r>
              <a:rPr lang="en-GB" dirty="0"/>
              <a:t>	</a:t>
            </a:r>
            <a:r>
              <a:rPr lang="en-GB" dirty="0" smtClean="0"/>
              <a:t>		</a:t>
            </a:r>
            <a:r>
              <a:rPr lang="en-US" dirty="0" smtClean="0"/>
              <a:t>Bonjour </a:t>
            </a:r>
            <a:r>
              <a:rPr lang="en-US" dirty="0"/>
              <a:t>&lt;?</a:t>
            </a:r>
            <a:r>
              <a:rPr lang="en-US" dirty="0" err="1"/>
              <a:t>php</a:t>
            </a:r>
            <a:r>
              <a:rPr lang="en-US" dirty="0"/>
              <a:t> echo $_POST</a:t>
            </a:r>
            <a:r>
              <a:rPr lang="en-US" dirty="0" smtClean="0"/>
              <a:t>[</a:t>
            </a:r>
            <a:r>
              <a:rPr lang="fr-FR" dirty="0"/>
              <a:t>"</a:t>
            </a:r>
            <a:r>
              <a:rPr lang="en-US" dirty="0" smtClean="0"/>
              <a:t>nom</a:t>
            </a:r>
            <a:r>
              <a:rPr lang="en-US" dirty="0"/>
              <a:t>"]; ?&gt;</a:t>
            </a:r>
            <a:r>
              <a:rPr lang="en-US" dirty="0" smtClean="0"/>
              <a:t>,</a:t>
            </a:r>
            <a:r>
              <a:rPr lang="en-GB" dirty="0" smtClean="0"/>
              <a:t>	</a:t>
            </a:r>
          </a:p>
          <a:p>
            <a:pPr marL="0" indent="0">
              <a:buNone/>
            </a:pPr>
            <a:r>
              <a:rPr lang="en-GB" dirty="0"/>
              <a:t>	</a:t>
            </a:r>
            <a:r>
              <a:rPr lang="en-GB" dirty="0" smtClean="0"/>
              <a:t>		</a:t>
            </a:r>
            <a:r>
              <a:rPr lang="fr-FR" dirty="0" smtClean="0"/>
              <a:t>avez </a:t>
            </a:r>
            <a:r>
              <a:rPr lang="fr-FR" dirty="0"/>
              <a:t>vous &lt;?</a:t>
            </a:r>
            <a:r>
              <a:rPr lang="fr-FR" dirty="0" err="1"/>
              <a:t>php</a:t>
            </a:r>
            <a:r>
              <a:rPr lang="fr-FR" dirty="0"/>
              <a:t> </a:t>
            </a:r>
            <a:r>
              <a:rPr lang="fr-FR" dirty="0" err="1"/>
              <a:t>echo</a:t>
            </a:r>
            <a:r>
              <a:rPr lang="fr-FR" dirty="0"/>
              <a:t> $_POST["</a:t>
            </a:r>
            <a:r>
              <a:rPr lang="fr-FR" dirty="0" err="1"/>
              <a:t>age</a:t>
            </a:r>
            <a:r>
              <a:rPr lang="fr-FR" dirty="0"/>
              <a:t>"]; ?&gt; ans ?</a:t>
            </a:r>
            <a:r>
              <a:rPr lang="fr-FR" dirty="0" smtClean="0"/>
              <a:t>.</a:t>
            </a:r>
            <a:endParaRPr lang="en-GB" dirty="0"/>
          </a:p>
          <a:p>
            <a:pPr marL="0" indent="0">
              <a:buNone/>
            </a:pPr>
            <a:r>
              <a:rPr lang="en-GB" dirty="0"/>
              <a:t>	</a:t>
            </a:r>
            <a:r>
              <a:rPr lang="en-GB" dirty="0" smtClean="0"/>
              <a:t>	</a:t>
            </a:r>
            <a:r>
              <a:rPr lang="fr-FR" dirty="0" smtClean="0"/>
              <a:t>&lt;</a:t>
            </a:r>
            <a:r>
              <a:rPr lang="fr-FR" dirty="0"/>
              <a:t>/body&gt;</a:t>
            </a:r>
            <a:endParaRPr lang="en-GB" dirty="0"/>
          </a:p>
          <a:p>
            <a:pPr marL="0" indent="0">
              <a:buNone/>
            </a:pPr>
            <a:r>
              <a:rPr lang="fr-FR" dirty="0" smtClean="0"/>
              <a:t>	&lt;</a:t>
            </a:r>
            <a:r>
              <a:rPr lang="fr-FR" dirty="0"/>
              <a:t>/html&gt;</a:t>
            </a:r>
            <a:r>
              <a:rPr lang="en-GB" dirty="0"/>
              <a:t> </a:t>
            </a:r>
            <a:endParaRPr lang="fr-FR" dirty="0" smtClean="0"/>
          </a:p>
          <a:p>
            <a:r>
              <a:rPr lang="fr-FR" dirty="0" smtClean="0"/>
              <a:t>Nous voyons que les valeurs des données du formulaires y sont directement traitées comme des variables PHP.</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91</a:t>
            </a:fld>
            <a:endParaRPr lang="fr-FR"/>
          </a:p>
        </p:txBody>
      </p:sp>
    </p:spTree>
    <p:extLst>
      <p:ext uri="{BB962C8B-B14F-4D97-AF65-F5344CB8AC3E}">
        <p14:creationId xmlns:p14="http://schemas.microsoft.com/office/powerpoint/2010/main" val="117853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solidFill>
                  <a:srgbClr val="4F81BD"/>
                </a:solidFill>
              </a:rPr>
              <a:t>Cas de la méthode de transmission « </a:t>
            </a:r>
            <a:r>
              <a:rPr lang="fr-FR" dirty="0" err="1" smtClean="0">
                <a:solidFill>
                  <a:srgbClr val="4F81BD"/>
                </a:solidFill>
              </a:rPr>
              <a:t>get</a:t>
            </a:r>
            <a:r>
              <a:rPr lang="fr-FR" dirty="0" smtClean="0">
                <a:solidFill>
                  <a:srgbClr val="4F81BD"/>
                </a:solidFill>
              </a:rPr>
              <a:t> ».</a:t>
            </a:r>
          </a:p>
          <a:p>
            <a:r>
              <a:rPr lang="fr-FR" dirty="0" smtClean="0"/>
              <a:t>Reprenons l’exemple précédent avec la méthode « </a:t>
            </a:r>
            <a:r>
              <a:rPr lang="fr-FR" dirty="0" err="1" smtClean="0"/>
              <a:t>get</a:t>
            </a:r>
            <a:r>
              <a:rPr lang="fr-FR" dirty="0" smtClean="0"/>
              <a:t> » :</a:t>
            </a:r>
            <a:br>
              <a:rPr lang="fr-FR" dirty="0" smtClean="0"/>
            </a:br>
            <a:r>
              <a:rPr lang="en-GB" dirty="0"/>
              <a:t>&lt;form action="</a:t>
            </a:r>
            <a:r>
              <a:rPr lang="en-GB" dirty="0" err="1" smtClean="0"/>
              <a:t>welcome.php</a:t>
            </a:r>
            <a:r>
              <a:rPr lang="en-GB" dirty="0"/>
              <a:t>"</a:t>
            </a:r>
            <a:r>
              <a:rPr lang="en-GB" dirty="0" smtClean="0"/>
              <a:t> method=</a:t>
            </a:r>
            <a:r>
              <a:rPr lang="en-GB" dirty="0"/>
              <a:t>"</a:t>
            </a:r>
            <a:r>
              <a:rPr lang="en-GB" dirty="0" smtClean="0"/>
              <a:t>get”&gt;</a:t>
            </a:r>
            <a:br>
              <a:rPr lang="en-GB" dirty="0" smtClean="0"/>
            </a:br>
            <a:r>
              <a:rPr lang="en-GB" dirty="0" smtClean="0"/>
              <a:t>		Nom</a:t>
            </a:r>
            <a:r>
              <a:rPr lang="en-GB" dirty="0"/>
              <a:t>: &lt;input type="text" name="nom" /</a:t>
            </a:r>
            <a:r>
              <a:rPr lang="en-GB" dirty="0" smtClean="0"/>
              <a:t>&gt;</a:t>
            </a:r>
            <a:br>
              <a:rPr lang="en-GB" dirty="0" smtClean="0"/>
            </a:br>
            <a:r>
              <a:rPr lang="en-GB" dirty="0" smtClean="0"/>
              <a:t>		Age</a:t>
            </a:r>
            <a:r>
              <a:rPr lang="en-GB" dirty="0"/>
              <a:t>: &lt;input type="text" name="age" /</a:t>
            </a:r>
            <a:r>
              <a:rPr lang="en-GB" dirty="0" smtClean="0"/>
              <a:t>&gt;</a:t>
            </a:r>
            <a:br>
              <a:rPr lang="en-GB" dirty="0" smtClean="0"/>
            </a:br>
            <a:r>
              <a:rPr lang="en-GB" dirty="0" smtClean="0"/>
              <a:t>		&lt;</a:t>
            </a:r>
            <a:r>
              <a:rPr lang="en-GB" dirty="0"/>
              <a:t>input type="submit" name="</a:t>
            </a:r>
            <a:r>
              <a:rPr lang="en-GB" dirty="0" err="1"/>
              <a:t>Valider</a:t>
            </a:r>
            <a:r>
              <a:rPr lang="en-GB" dirty="0"/>
              <a:t>" /</a:t>
            </a:r>
            <a:r>
              <a:rPr lang="en-GB" dirty="0" smtClean="0"/>
              <a:t>&gt;</a:t>
            </a:r>
            <a:br>
              <a:rPr lang="en-GB" dirty="0" smtClean="0"/>
            </a:br>
            <a:r>
              <a:rPr lang="fr-FR" dirty="0" smtClean="0"/>
              <a:t>&lt;</a:t>
            </a:r>
            <a:r>
              <a:rPr lang="fr-FR" dirty="0"/>
              <a:t>/</a:t>
            </a:r>
            <a:r>
              <a:rPr lang="fr-FR" dirty="0" err="1"/>
              <a:t>form</a:t>
            </a:r>
            <a:r>
              <a:rPr lang="fr-FR" dirty="0" smtClean="0"/>
              <a:t>&gt;</a:t>
            </a:r>
          </a:p>
          <a:p>
            <a:r>
              <a:rPr lang="fr-FR" dirty="0" smtClean="0"/>
              <a:t>Lorsque le bouton « </a:t>
            </a:r>
            <a:r>
              <a:rPr lang="fr-FR" dirty="0" err="1" smtClean="0"/>
              <a:t>submit</a:t>
            </a:r>
            <a:r>
              <a:rPr lang="fr-FR" dirty="0" smtClean="0"/>
              <a:t> » est actionné, soit le formulaire soumis, nous verrons l’URI se transformer :</a:t>
            </a:r>
          </a:p>
          <a:p>
            <a:pPr lvl="1">
              <a:buFont typeface="Wingdings" charset="2"/>
              <a:buChar char="Ø"/>
            </a:pPr>
            <a:r>
              <a:rPr lang="fr-FR" dirty="0" smtClean="0"/>
              <a:t>De : $http://</a:t>
            </a:r>
            <a:r>
              <a:rPr lang="fr-FR" dirty="0" err="1" smtClean="0"/>
              <a:t>www.monsite.com</a:t>
            </a:r>
            <a:r>
              <a:rPr lang="fr-FR" dirty="0" smtClean="0"/>
              <a:t>/</a:t>
            </a:r>
            <a:r>
              <a:rPr lang="fr-FR" dirty="0" err="1" smtClean="0"/>
              <a:t>welcome.php</a:t>
            </a:r>
            <a:endParaRPr lang="fr-FR" dirty="0" smtClean="0"/>
          </a:p>
          <a:p>
            <a:pPr lvl="1">
              <a:buFont typeface="Wingdings" charset="2"/>
              <a:buChar char="Ø"/>
            </a:pPr>
            <a:r>
              <a:rPr lang="fr-FR" dirty="0" smtClean="0"/>
              <a:t>En : </a:t>
            </a:r>
            <a:r>
              <a:rPr lang="fr-FR" dirty="0"/>
              <a:t>$http://</a:t>
            </a:r>
            <a:r>
              <a:rPr lang="fr-FR" dirty="0" err="1"/>
              <a:t>www.monsite.com</a:t>
            </a:r>
            <a:r>
              <a:rPr lang="fr-FR" dirty="0"/>
              <a:t>/</a:t>
            </a:r>
            <a:r>
              <a:rPr lang="fr-FR" dirty="0" err="1" smtClean="0"/>
              <a:t>welcome.php</a:t>
            </a:r>
            <a:r>
              <a:rPr lang="fr-FR" b="1" dirty="0" err="1" smtClean="0"/>
              <a:t>?nom</a:t>
            </a:r>
            <a:r>
              <a:rPr lang="fr-FR" b="1" dirty="0" smtClean="0"/>
              <a:t>=</a:t>
            </a:r>
            <a:r>
              <a:rPr lang="fr-FR" b="1" dirty="0" err="1" smtClean="0"/>
              <a:t>Kevin&amp;age</a:t>
            </a:r>
            <a:r>
              <a:rPr lang="fr-FR" b="1" dirty="0" smtClean="0"/>
              <a:t>=19</a:t>
            </a:r>
            <a:r>
              <a:rPr lang="fr-FR" dirty="0" smtClean="0"/>
              <a:t>, si les « input » nom et </a:t>
            </a:r>
            <a:r>
              <a:rPr lang="fr-FR" dirty="0" err="1" smtClean="0"/>
              <a:t>age</a:t>
            </a:r>
            <a:r>
              <a:rPr lang="fr-FR" dirty="0" smtClean="0"/>
              <a:t> ont été affectés respectivement en « Kevin » et « 19 ».</a:t>
            </a:r>
          </a:p>
          <a:p>
            <a:r>
              <a:rPr lang="fr-FR" dirty="0" smtClean="0"/>
              <a:t>Les données du formulaire par la méthode « </a:t>
            </a:r>
            <a:r>
              <a:rPr lang="fr-FR" dirty="0" err="1" smtClean="0"/>
              <a:t>get</a:t>
            </a:r>
            <a:r>
              <a:rPr lang="fr-FR" dirty="0" smtClean="0"/>
              <a:t> » se transmettent donc au travers de l’URI. </a:t>
            </a:r>
          </a:p>
          <a:p>
            <a:r>
              <a:rPr lang="fr-FR" dirty="0" smtClean="0"/>
              <a:t>Cette méthode de transmission qui semble pratique au premier abord, présente cependant deux inconvénients : </a:t>
            </a:r>
          </a:p>
          <a:p>
            <a:pPr lvl="1">
              <a:buFont typeface="Wingdings" charset="2"/>
              <a:buChar char="Ø"/>
            </a:pPr>
            <a:r>
              <a:rPr lang="fr-FR" dirty="0" smtClean="0"/>
              <a:t>Le nombre de données à passer est limité.</a:t>
            </a:r>
          </a:p>
          <a:p>
            <a:pPr lvl="1">
              <a:buFont typeface="Wingdings" charset="2"/>
              <a:buChar char="Ø"/>
            </a:pPr>
            <a:r>
              <a:rPr lang="fr-FR" dirty="0" smtClean="0"/>
              <a:t>Le fait que les valeurs des données pose des problèmes de sécurité dans le cas de variable critique de type mot de passe ou numéro de carte bleue... Donc à éviter impérativement.</a:t>
            </a:r>
            <a:endParaRPr lang="fr-FR" dirty="0"/>
          </a:p>
          <a:p>
            <a:pPr lvl="1">
              <a:buFont typeface="Wingdings" charset="2"/>
              <a:buChar char="Ø"/>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92</a:t>
            </a:fld>
            <a:endParaRPr lang="fr-FR"/>
          </a:p>
        </p:txBody>
      </p:sp>
    </p:spTree>
    <p:extLst>
      <p:ext uri="{BB962C8B-B14F-4D97-AF65-F5344CB8AC3E}">
        <p14:creationId xmlns:p14="http://schemas.microsoft.com/office/powerpoint/2010/main" val="13825279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 traitement des données avec la méthode « </a:t>
            </a:r>
            <a:r>
              <a:rPr lang="fr-FR" dirty="0" err="1" smtClean="0"/>
              <a:t>get</a:t>
            </a:r>
            <a:r>
              <a:rPr lang="fr-FR" dirty="0" smtClean="0"/>
              <a:t> » et identique à celle de la méthode « post ».</a:t>
            </a:r>
          </a:p>
          <a:p>
            <a:r>
              <a:rPr lang="fr-FR" dirty="0" smtClean="0"/>
              <a:t>Dès l’activation du formulaire, la table associative $_GET contiendra les variables :</a:t>
            </a:r>
          </a:p>
          <a:p>
            <a:pPr lvl="1">
              <a:buFont typeface="Wingdings" charset="2"/>
              <a:buChar char="Ø"/>
            </a:pPr>
            <a:r>
              <a:rPr lang="fr-FR" dirty="0" smtClean="0"/>
              <a:t>$_GET[</a:t>
            </a:r>
            <a:r>
              <a:rPr lang="en-GB" dirty="0"/>
              <a:t>"</a:t>
            </a:r>
            <a:r>
              <a:rPr lang="fr-FR" dirty="0" smtClean="0"/>
              <a:t>nom</a:t>
            </a:r>
            <a:r>
              <a:rPr lang="en-GB" dirty="0"/>
              <a:t>"</a:t>
            </a:r>
            <a:r>
              <a:rPr lang="fr-FR" dirty="0" smtClean="0"/>
              <a:t>] avec la valeur « Kevin »,</a:t>
            </a:r>
          </a:p>
          <a:p>
            <a:pPr lvl="1">
              <a:buFont typeface="Wingdings" charset="2"/>
              <a:buChar char="Ø"/>
            </a:pPr>
            <a:r>
              <a:rPr lang="fr-FR" dirty="0" smtClean="0"/>
              <a:t>$_GET[</a:t>
            </a:r>
            <a:r>
              <a:rPr lang="en-GB" dirty="0"/>
              <a:t>"</a:t>
            </a:r>
            <a:r>
              <a:rPr lang="fr-FR" dirty="0" err="1" smtClean="0"/>
              <a:t>age</a:t>
            </a:r>
            <a:r>
              <a:rPr lang="en-GB" dirty="0"/>
              <a:t>"</a:t>
            </a:r>
            <a:r>
              <a:rPr lang="fr-FR" dirty="0" smtClean="0"/>
              <a:t>] avec la valeur 19.</a:t>
            </a:r>
          </a:p>
          <a:p>
            <a:r>
              <a:rPr lang="fr-FR" dirty="0" smtClean="0"/>
              <a:t>Le traitement des variables dans le fichier « </a:t>
            </a:r>
            <a:r>
              <a:rPr lang="fr-FR" dirty="0" err="1" smtClean="0"/>
              <a:t>welcome.php</a:t>
            </a:r>
            <a:r>
              <a:rPr lang="fr-FR" dirty="0" smtClean="0"/>
              <a:t> » se fera alors de manière identique à ce que l’on a vu pour la méthode « post ».</a:t>
            </a:r>
          </a:p>
          <a:p>
            <a:r>
              <a:rPr lang="fr-FR" dirty="0" smtClean="0"/>
              <a:t>La table associative </a:t>
            </a:r>
            <a:r>
              <a:rPr lang="fr-FR" dirty="0" err="1" smtClean="0"/>
              <a:t>superglobale</a:t>
            </a:r>
            <a:r>
              <a:rPr lang="fr-FR" dirty="0" smtClean="0"/>
              <a:t> $_REQUEST contient à la fois les données transmises par la méthode « post » que celles transmises par la méthode « </a:t>
            </a:r>
            <a:r>
              <a:rPr lang="fr-FR" dirty="0" err="1" smtClean="0"/>
              <a:t>get</a:t>
            </a:r>
            <a:r>
              <a:rPr lang="fr-FR" dirty="0" smtClean="0"/>
              <a:t> ».</a:t>
            </a:r>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93</a:t>
            </a:fld>
            <a:endParaRPr lang="fr-FR"/>
          </a:p>
        </p:txBody>
      </p:sp>
    </p:spTree>
    <p:extLst>
      <p:ext uri="{BB962C8B-B14F-4D97-AF65-F5344CB8AC3E}">
        <p14:creationId xmlns:p14="http://schemas.microsoft.com/office/powerpoint/2010/main" val="24867611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smtClean="0">
                <a:solidFill>
                  <a:srgbClr val="4F81BD"/>
                </a:solidFill>
              </a:rPr>
              <a:t>La forme des données transmises selon le type des balises « input », « select » et « </a:t>
            </a:r>
            <a:r>
              <a:rPr lang="fr-FR" dirty="0" err="1" smtClean="0">
                <a:solidFill>
                  <a:srgbClr val="4F81BD"/>
                </a:solidFill>
              </a:rPr>
              <a:t>textarea</a:t>
            </a:r>
            <a:r>
              <a:rPr lang="fr-FR" dirty="0" smtClean="0">
                <a:solidFill>
                  <a:srgbClr val="4F81BD"/>
                </a:solidFill>
              </a:rPr>
              <a:t> ».</a:t>
            </a:r>
          </a:p>
          <a:p>
            <a:r>
              <a:rPr lang="nl-NL" dirty="0" smtClean="0"/>
              <a:t>Pour</a:t>
            </a:r>
            <a:r>
              <a:rPr lang="fr-FR" dirty="0"/>
              <a:t> </a:t>
            </a:r>
            <a:r>
              <a:rPr lang="fr-FR" dirty="0" smtClean="0"/>
              <a:t>la balise input chaque bouton, zone de texte, bouton radio ou case à cocher renvoie une valeur et une seule par élément créé.</a:t>
            </a:r>
          </a:p>
          <a:p>
            <a:r>
              <a:rPr lang="fr-FR" dirty="0" smtClean="0"/>
              <a:t>Il en est de même pour la balise </a:t>
            </a:r>
            <a:r>
              <a:rPr lang="fr-FR" dirty="0" err="1" smtClean="0"/>
              <a:t>textarea</a:t>
            </a:r>
            <a:r>
              <a:rPr lang="fr-FR" dirty="0" smtClean="0"/>
              <a:t> qui renvoie un texte.</a:t>
            </a:r>
          </a:p>
          <a:p>
            <a:r>
              <a:rPr lang="fr-FR" dirty="0" smtClean="0"/>
              <a:t>Le problème vient de la balise select avec une sélection multiple, dans ce cas la valeur renvoyée peut être unique ou multiple. </a:t>
            </a:r>
            <a:r>
              <a:rPr lang="fr-FR" dirty="0"/>
              <a:t>P</a:t>
            </a:r>
            <a:r>
              <a:rPr lang="fr-FR" dirty="0" smtClean="0"/>
              <a:t>our éviter les confusions la déclaration du select doit être faite comme suit : </a:t>
            </a:r>
            <a:br>
              <a:rPr lang="fr-FR" dirty="0" smtClean="0"/>
            </a:br>
            <a:r>
              <a:rPr lang="fr-FR" dirty="0" smtClean="0"/>
              <a:t>		</a:t>
            </a:r>
            <a:r>
              <a:rPr lang="en-US" dirty="0" smtClean="0"/>
              <a:t>&lt;</a:t>
            </a:r>
            <a:r>
              <a:rPr lang="en-US" dirty="0"/>
              <a:t>select </a:t>
            </a:r>
            <a:r>
              <a:rPr lang="en-US" b="1" dirty="0"/>
              <a:t>name="</a:t>
            </a:r>
            <a:r>
              <a:rPr lang="en-US" b="1"/>
              <a:t>cars</a:t>
            </a:r>
            <a:r>
              <a:rPr lang="en-US" b="1" smtClean="0"/>
              <a:t>[]" </a:t>
            </a:r>
            <a:r>
              <a:rPr lang="en-US" dirty="0"/>
              <a:t>multiple</a:t>
            </a:r>
            <a:r>
              <a:rPr lang="en-US" dirty="0" smtClean="0"/>
              <a:t>&gt;</a:t>
            </a:r>
            <a:r>
              <a:rPr lang="fi-FI" dirty="0"/>
              <a:t> </a:t>
            </a:r>
            <a:r>
              <a:rPr lang="fi-FI" dirty="0" smtClean="0"/>
              <a:t/>
            </a:r>
            <a:br>
              <a:rPr lang="fi-FI" dirty="0" smtClean="0"/>
            </a:br>
            <a:r>
              <a:rPr lang="fi-FI" dirty="0" smtClean="0"/>
              <a:t>			&lt;</a:t>
            </a:r>
            <a:r>
              <a:rPr lang="fi-FI" dirty="0"/>
              <a:t>option </a:t>
            </a:r>
            <a:r>
              <a:rPr lang="fi-FI" dirty="0" err="1"/>
              <a:t>value</a:t>
            </a:r>
            <a:r>
              <a:rPr lang="fi-FI" dirty="0" smtClean="0"/>
              <a:t>=</a:t>
            </a:r>
            <a:r>
              <a:rPr lang="fi-FI" dirty="0"/>
              <a:t>"</a:t>
            </a:r>
            <a:r>
              <a:rPr lang="en-US" dirty="0" err="1" smtClean="0"/>
              <a:t>volvo</a:t>
            </a:r>
            <a:r>
              <a:rPr lang="fi-FI" dirty="0" smtClean="0"/>
              <a:t>"</a:t>
            </a:r>
            <a:r>
              <a:rPr lang="fi-FI" dirty="0"/>
              <a:t>&gt;Volvo&lt;/option</a:t>
            </a:r>
            <a:r>
              <a:rPr lang="fi-FI" dirty="0" smtClean="0"/>
              <a:t>&gt;</a:t>
            </a:r>
            <a:br>
              <a:rPr lang="fi-FI" dirty="0" smtClean="0"/>
            </a:br>
            <a:r>
              <a:rPr lang="fi-FI" dirty="0" smtClean="0"/>
              <a:t>			&lt;</a:t>
            </a:r>
            <a:r>
              <a:rPr lang="fi-FI" dirty="0"/>
              <a:t>option </a:t>
            </a:r>
            <a:r>
              <a:rPr lang="fi-FI" dirty="0" err="1"/>
              <a:t>value</a:t>
            </a:r>
            <a:r>
              <a:rPr lang="fi-FI" dirty="0" smtClean="0"/>
              <a:t>=</a:t>
            </a:r>
            <a:r>
              <a:rPr lang="fi-FI" dirty="0"/>
              <a:t>"</a:t>
            </a:r>
            <a:r>
              <a:rPr lang="en-US" dirty="0" err="1" smtClean="0"/>
              <a:t>vw</a:t>
            </a:r>
            <a:r>
              <a:rPr lang="fi-FI" dirty="0" smtClean="0"/>
              <a:t>"&gt;VW&lt;</a:t>
            </a:r>
            <a:r>
              <a:rPr lang="fi-FI" dirty="0"/>
              <a:t>/option</a:t>
            </a:r>
            <a:r>
              <a:rPr lang="fi-FI" dirty="0" smtClean="0"/>
              <a:t>&gt;</a:t>
            </a:r>
            <a:br>
              <a:rPr lang="fi-FI" dirty="0" smtClean="0"/>
            </a:br>
            <a:r>
              <a:rPr lang="fi-FI" dirty="0" smtClean="0"/>
              <a:t>			&lt;</a:t>
            </a:r>
            <a:r>
              <a:rPr lang="fi-FI" dirty="0"/>
              <a:t>option </a:t>
            </a:r>
            <a:r>
              <a:rPr lang="fi-FI" dirty="0" err="1"/>
              <a:t>value</a:t>
            </a:r>
            <a:r>
              <a:rPr lang="fi-FI" dirty="0" err="1" smtClean="0"/>
              <a:t>=</a:t>
            </a:r>
            <a:r>
              <a:rPr lang="fi-FI" dirty="0" err="1"/>
              <a:t>"</a:t>
            </a:r>
            <a:r>
              <a:rPr lang="fi-FI" dirty="0" err="1" smtClean="0"/>
              <a:t>bmw</a:t>
            </a:r>
            <a:r>
              <a:rPr lang="fi-FI" dirty="0"/>
              <a:t>"</a:t>
            </a:r>
            <a:r>
              <a:rPr lang="fi-FI" dirty="0" smtClean="0"/>
              <a:t>&gt;BMW&lt;</a:t>
            </a:r>
            <a:r>
              <a:rPr lang="fi-FI" dirty="0"/>
              <a:t>/option</a:t>
            </a:r>
            <a:r>
              <a:rPr lang="fi-FI" dirty="0" smtClean="0"/>
              <a:t>&gt;</a:t>
            </a:r>
            <a:br>
              <a:rPr lang="fi-FI" dirty="0" smtClean="0"/>
            </a:br>
            <a:r>
              <a:rPr lang="fi-FI" dirty="0" smtClean="0"/>
              <a:t>			&lt;</a:t>
            </a:r>
            <a:r>
              <a:rPr lang="fi-FI" dirty="0"/>
              <a:t>option </a:t>
            </a:r>
            <a:r>
              <a:rPr lang="fi-FI" dirty="0" err="1"/>
              <a:t>value="audi</a:t>
            </a:r>
            <a:r>
              <a:rPr lang="fi-FI" dirty="0"/>
              <a:t>"&gt;Audi&lt;/</a:t>
            </a:r>
            <a:r>
              <a:rPr lang="fi-FI" dirty="0" smtClean="0"/>
              <a:t>option&gt;</a:t>
            </a:r>
            <a:r>
              <a:rPr lang="fi-FI" dirty="0"/>
              <a:t/>
            </a:r>
            <a:br>
              <a:rPr lang="fi-FI" dirty="0"/>
            </a:br>
            <a:r>
              <a:rPr lang="fi-FI" dirty="0" smtClean="0"/>
              <a:t>		&lt;</a:t>
            </a:r>
            <a:r>
              <a:rPr lang="fi-FI" dirty="0"/>
              <a:t>/</a:t>
            </a:r>
            <a:r>
              <a:rPr lang="fi-FI" dirty="0" err="1"/>
              <a:t>select</a:t>
            </a:r>
            <a:r>
              <a:rPr lang="fi-FI" dirty="0" smtClean="0"/>
              <a:t>&gt;</a:t>
            </a:r>
          </a:p>
          <a:p>
            <a:r>
              <a:rPr lang="fi-FI" dirty="0" err="1" smtClean="0"/>
              <a:t>Dans</a:t>
            </a:r>
            <a:r>
              <a:rPr lang="fi-FI" dirty="0" smtClean="0"/>
              <a:t> </a:t>
            </a:r>
            <a:r>
              <a:rPr lang="fi-FI" dirty="0" err="1" smtClean="0"/>
              <a:t>ce</a:t>
            </a:r>
            <a:r>
              <a:rPr lang="fi-FI" dirty="0" smtClean="0"/>
              <a:t> </a:t>
            </a:r>
            <a:r>
              <a:rPr lang="fi-FI" dirty="0" err="1" smtClean="0"/>
              <a:t>cas</a:t>
            </a:r>
            <a:r>
              <a:rPr lang="fi-FI" dirty="0" smtClean="0"/>
              <a:t> la </a:t>
            </a:r>
            <a:r>
              <a:rPr lang="fi-FI" dirty="0" err="1" smtClean="0"/>
              <a:t>valeur</a:t>
            </a:r>
            <a:r>
              <a:rPr lang="fi-FI" dirty="0"/>
              <a:t> </a:t>
            </a:r>
            <a:r>
              <a:rPr lang="fi-FI" dirty="0" smtClean="0"/>
              <a:t>de $_</a:t>
            </a:r>
            <a:r>
              <a:rPr lang="fi-FI" dirty="0" err="1" smtClean="0"/>
              <a:t>POST[</a:t>
            </a:r>
            <a:r>
              <a:rPr lang="fi-FI" dirty="0" err="1"/>
              <a:t>"</a:t>
            </a:r>
            <a:r>
              <a:rPr lang="fi-FI" dirty="0" err="1" smtClean="0"/>
              <a:t>cars</a:t>
            </a:r>
            <a:r>
              <a:rPr lang="fi-FI" dirty="0"/>
              <a:t>"</a:t>
            </a:r>
            <a:r>
              <a:rPr lang="fi-FI" dirty="0" smtClean="0"/>
              <a:t>] </a:t>
            </a:r>
            <a:r>
              <a:rPr lang="fi-FI" dirty="0" err="1" smtClean="0"/>
              <a:t>ou</a:t>
            </a:r>
            <a:r>
              <a:rPr lang="fi-FI" dirty="0" smtClean="0"/>
              <a:t> $_</a:t>
            </a:r>
            <a:r>
              <a:rPr lang="fi-FI" dirty="0" err="1" smtClean="0"/>
              <a:t>GET[</a:t>
            </a:r>
            <a:r>
              <a:rPr lang="fi-FI" dirty="0" err="1"/>
              <a:t>"</a:t>
            </a:r>
            <a:r>
              <a:rPr lang="fi-FI" dirty="0" err="1" smtClean="0"/>
              <a:t>cars</a:t>
            </a:r>
            <a:r>
              <a:rPr lang="fi-FI" dirty="0"/>
              <a:t>"</a:t>
            </a:r>
            <a:r>
              <a:rPr lang="fi-FI" dirty="0" smtClean="0"/>
              <a:t>] </a:t>
            </a:r>
            <a:r>
              <a:rPr lang="fi-FI" dirty="0" err="1" smtClean="0"/>
              <a:t>sera</a:t>
            </a:r>
            <a:r>
              <a:rPr lang="fi-FI" dirty="0" smtClean="0"/>
              <a:t> </a:t>
            </a:r>
            <a:r>
              <a:rPr lang="fi-FI" dirty="0" err="1" smtClean="0"/>
              <a:t>automatiquement</a:t>
            </a:r>
            <a:r>
              <a:rPr lang="fi-FI" dirty="0" smtClean="0"/>
              <a:t> </a:t>
            </a:r>
            <a:r>
              <a:rPr lang="fi-FI" dirty="0" err="1" smtClean="0"/>
              <a:t>assimilée</a:t>
            </a:r>
            <a:r>
              <a:rPr lang="fi-FI" dirty="0" smtClean="0"/>
              <a:t> à </a:t>
            </a:r>
            <a:r>
              <a:rPr lang="fi-FI" dirty="0" err="1" smtClean="0"/>
              <a:t>une</a:t>
            </a:r>
            <a:r>
              <a:rPr lang="fi-FI" dirty="0" smtClean="0"/>
              <a:t> </a:t>
            </a:r>
            <a:r>
              <a:rPr lang="fi-FI" dirty="0" err="1" smtClean="0"/>
              <a:t>table</a:t>
            </a:r>
            <a:r>
              <a:rPr lang="fi-FI" dirty="0" smtClean="0"/>
              <a:t>.</a:t>
            </a:r>
            <a:endParaRPr lang="en-US"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94</a:t>
            </a:fld>
            <a:endParaRPr lang="fr-FR"/>
          </a:p>
        </p:txBody>
      </p:sp>
    </p:spTree>
    <p:extLst>
      <p:ext uri="{BB962C8B-B14F-4D97-AF65-F5344CB8AC3E}">
        <p14:creationId xmlns:p14="http://schemas.microsoft.com/office/powerpoint/2010/main" val="23393711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47500" lnSpcReduction="20000"/>
          </a:bodyPr>
          <a:lstStyle/>
          <a:p>
            <a:pPr marL="0" indent="0">
              <a:buNone/>
            </a:pPr>
            <a:r>
              <a:rPr lang="fr-FR" dirty="0" smtClean="0">
                <a:solidFill>
                  <a:schemeClr val="accent1"/>
                </a:solidFill>
              </a:rPr>
              <a:t>La variable PHP_SELF et l’analyse des champs des formulaires</a:t>
            </a:r>
          </a:p>
          <a:p>
            <a:r>
              <a:rPr lang="fr-FR" dirty="0" smtClean="0"/>
              <a:t>Le code pour des fichiers de formulaires qui s’appelle eux même est le suivant : </a:t>
            </a:r>
            <a:br>
              <a:rPr lang="fr-FR" dirty="0" smtClean="0"/>
            </a:br>
            <a:r>
              <a:rPr lang="fr-FR" dirty="0" smtClean="0"/>
              <a:t>		</a:t>
            </a:r>
            <a:r>
              <a:rPr lang="en-US" dirty="0" smtClean="0"/>
              <a:t>&lt;</a:t>
            </a:r>
            <a:r>
              <a:rPr lang="en-US" dirty="0"/>
              <a:t>form </a:t>
            </a:r>
            <a:r>
              <a:rPr lang="en-US" dirty="0" smtClean="0"/>
              <a:t>method</a:t>
            </a:r>
            <a:r>
              <a:rPr lang="en-US" dirty="0"/>
              <a:t>="post" </a:t>
            </a:r>
            <a:r>
              <a:rPr lang="en-US" dirty="0" smtClean="0"/>
              <a:t/>
            </a:r>
            <a:br>
              <a:rPr lang="en-US" dirty="0" smtClean="0"/>
            </a:br>
            <a:r>
              <a:rPr lang="en-US" dirty="0" smtClean="0"/>
              <a:t>			action</a:t>
            </a:r>
            <a:r>
              <a:rPr lang="en-US" dirty="0"/>
              <a:t>="&lt;?</a:t>
            </a:r>
            <a:r>
              <a:rPr lang="en-US" dirty="0" err="1"/>
              <a:t>php</a:t>
            </a:r>
            <a:r>
              <a:rPr lang="en-US" dirty="0"/>
              <a:t> echo </a:t>
            </a:r>
            <a:r>
              <a:rPr lang="en-US" dirty="0" err="1" smtClean="0"/>
              <a:t>htmlspecialchars</a:t>
            </a:r>
            <a:r>
              <a:rPr lang="en-US" dirty="0"/>
              <a:t>($_SERVER["PHP_SELF"]);?&gt;"</a:t>
            </a:r>
            <a:r>
              <a:rPr lang="en-US" dirty="0" smtClean="0"/>
              <a:t>&gt;</a:t>
            </a:r>
          </a:p>
          <a:p>
            <a:r>
              <a:rPr lang="fr-FR" dirty="0" smtClean="0"/>
              <a:t>Il est conseillé de </a:t>
            </a:r>
            <a:r>
              <a:rPr lang="fr-FR" b="1" dirty="0" smtClean="0"/>
              <a:t>tester systématiquement les variables </a:t>
            </a:r>
            <a:r>
              <a:rPr lang="fr-FR" dirty="0" smtClean="0"/>
              <a:t>en provenance des formulaires car les « hackers » se font un plaisir d’insérer du code dans les variables pour pirater un site. La fonction à utiliser peut être la suivante : </a:t>
            </a:r>
            <a:br>
              <a:rPr lang="fr-FR" dirty="0" smtClean="0"/>
            </a:br>
            <a:r>
              <a:rPr lang="fr-FR" dirty="0" smtClean="0"/>
              <a:t>		</a:t>
            </a:r>
            <a:r>
              <a:rPr lang="en-US" sz="2700" dirty="0" smtClean="0"/>
              <a:t>function </a:t>
            </a:r>
            <a:r>
              <a:rPr lang="en-US" sz="2700" dirty="0" err="1"/>
              <a:t>test_input</a:t>
            </a:r>
            <a:r>
              <a:rPr lang="en-US" sz="2700" dirty="0"/>
              <a:t>($data) {</a:t>
            </a:r>
            <a:br>
              <a:rPr lang="en-US" sz="2700" dirty="0"/>
            </a:br>
            <a:r>
              <a:rPr lang="en-US" sz="2700" dirty="0"/>
              <a:t>  </a:t>
            </a:r>
            <a:r>
              <a:rPr lang="en-US" sz="2700" dirty="0" smtClean="0"/>
              <a:t>			$</a:t>
            </a:r>
            <a:r>
              <a:rPr lang="en-US" sz="2700" dirty="0"/>
              <a:t>data = trim($data)</a:t>
            </a:r>
            <a:r>
              <a:rPr lang="en-US" sz="2700" dirty="0" smtClean="0"/>
              <a:t>;			</a:t>
            </a:r>
            <a:r>
              <a:rPr lang="en-US" sz="2700" dirty="0"/>
              <a:t/>
            </a:r>
            <a:br>
              <a:rPr lang="en-US" sz="2700" dirty="0"/>
            </a:br>
            <a:r>
              <a:rPr lang="en-US" sz="2700" dirty="0"/>
              <a:t> </a:t>
            </a:r>
            <a:r>
              <a:rPr lang="en-US" sz="2700" dirty="0" smtClean="0"/>
              <a:t>			$</a:t>
            </a:r>
            <a:r>
              <a:rPr lang="en-US" sz="2700" dirty="0"/>
              <a:t>data = </a:t>
            </a:r>
            <a:r>
              <a:rPr lang="en-US" sz="2700" dirty="0" err="1"/>
              <a:t>stripslashes</a:t>
            </a:r>
            <a:r>
              <a:rPr lang="en-US" sz="2700" dirty="0"/>
              <a:t>($data)</a:t>
            </a:r>
            <a:r>
              <a:rPr lang="en-US" sz="2700" dirty="0" smtClean="0"/>
              <a:t>;		</a:t>
            </a:r>
            <a:r>
              <a:rPr lang="en-US" sz="2700" dirty="0"/>
              <a:t/>
            </a:r>
            <a:br>
              <a:rPr lang="en-US" sz="2700" dirty="0"/>
            </a:br>
            <a:r>
              <a:rPr lang="en-US" sz="2700" dirty="0"/>
              <a:t>  </a:t>
            </a:r>
            <a:r>
              <a:rPr lang="en-US" sz="2700" dirty="0" smtClean="0"/>
              <a:t>			$</a:t>
            </a:r>
            <a:r>
              <a:rPr lang="en-US" sz="2700" dirty="0"/>
              <a:t>data = </a:t>
            </a:r>
            <a:r>
              <a:rPr lang="en-US" sz="2700" dirty="0" err="1"/>
              <a:t>htmlspecialchars</a:t>
            </a:r>
            <a:r>
              <a:rPr lang="en-US" sz="2700" dirty="0"/>
              <a:t>($data</a:t>
            </a:r>
            <a:r>
              <a:rPr lang="en-US" sz="2700" dirty="0" smtClean="0"/>
              <a:t>);</a:t>
            </a:r>
            <a:r>
              <a:rPr lang="en-US" sz="2700" dirty="0"/>
              <a:t/>
            </a:r>
            <a:br>
              <a:rPr lang="en-US" sz="2700" dirty="0"/>
            </a:br>
            <a:r>
              <a:rPr lang="en-US" sz="2700" dirty="0"/>
              <a:t>  </a:t>
            </a:r>
            <a:r>
              <a:rPr lang="en-US" sz="2700" dirty="0" smtClean="0"/>
              <a:t>			return </a:t>
            </a:r>
            <a:r>
              <a:rPr lang="en-US" sz="2700" dirty="0"/>
              <a:t>$data;</a:t>
            </a:r>
            <a:br>
              <a:rPr lang="en-US" sz="2700" dirty="0"/>
            </a:br>
            <a:r>
              <a:rPr lang="en-US" dirty="0" smtClean="0"/>
              <a:t>		</a:t>
            </a:r>
            <a:r>
              <a:rPr lang="en-US" sz="2700" dirty="0" smtClean="0"/>
              <a:t>}</a:t>
            </a:r>
            <a:endParaRPr lang="fr-FR" sz="2700" dirty="0" smtClean="0"/>
          </a:p>
          <a:p>
            <a:pPr lvl="1">
              <a:buFont typeface="Wingdings" charset="2"/>
              <a:buChar char="Ø"/>
            </a:pPr>
            <a:r>
              <a:rPr lang="fr-FR" sz="3200" dirty="0" smtClean="0"/>
              <a:t>La fonction </a:t>
            </a:r>
            <a:r>
              <a:rPr lang="fr-FR" sz="3200" dirty="0" err="1" smtClean="0"/>
              <a:t>trim</a:t>
            </a:r>
            <a:r>
              <a:rPr lang="fr-FR" sz="3200" dirty="0" smtClean="0"/>
              <a:t>() supprime les espaces, saut de lignes, tabulations...)</a:t>
            </a:r>
          </a:p>
          <a:p>
            <a:pPr lvl="1">
              <a:buFont typeface="Wingdings" charset="2"/>
              <a:buChar char="Ø"/>
            </a:pPr>
            <a:r>
              <a:rPr lang="fr-FR" sz="3200" dirty="0" smtClean="0"/>
              <a:t>La fonction </a:t>
            </a:r>
            <a:r>
              <a:rPr lang="fr-FR" sz="3200" dirty="0" err="1" smtClean="0"/>
              <a:t>stripslashes</a:t>
            </a:r>
            <a:r>
              <a:rPr lang="fr-FR" sz="3200" dirty="0" smtClean="0"/>
              <a:t>() supprime les </a:t>
            </a:r>
            <a:r>
              <a:rPr lang="fr-FR" sz="3200" dirty="0" err="1" smtClean="0"/>
              <a:t>backslashes</a:t>
            </a:r>
            <a:r>
              <a:rPr lang="fr-FR" sz="3200" dirty="0" smtClean="0"/>
              <a:t> : « \ »</a:t>
            </a:r>
          </a:p>
          <a:p>
            <a:pPr lvl="1">
              <a:buFont typeface="Wingdings" charset="2"/>
              <a:buChar char="Ø"/>
            </a:pPr>
            <a:r>
              <a:rPr lang="fr-FR" sz="3200" dirty="0" smtClean="0"/>
              <a:t>La fonction </a:t>
            </a:r>
            <a:r>
              <a:rPr lang="en-US" sz="3200" dirty="0" err="1" smtClean="0"/>
              <a:t>htmlspecialchars</a:t>
            </a:r>
            <a:r>
              <a:rPr lang="en-US" sz="3200" dirty="0" smtClean="0"/>
              <a:t>() </a:t>
            </a:r>
            <a:r>
              <a:rPr lang="en-US" sz="3200" dirty="0" err="1" smtClean="0"/>
              <a:t>supprime</a:t>
            </a:r>
            <a:r>
              <a:rPr lang="en-US" sz="3200" dirty="0" smtClean="0"/>
              <a:t> les </a:t>
            </a:r>
            <a:r>
              <a:rPr lang="en-US" sz="3200" dirty="0" err="1" smtClean="0"/>
              <a:t>caractères</a:t>
            </a:r>
            <a:r>
              <a:rPr lang="en-US" sz="3200" dirty="0" smtClean="0"/>
              <a:t> </a:t>
            </a:r>
            <a:r>
              <a:rPr lang="en-US" sz="3200" dirty="0" err="1" smtClean="0"/>
              <a:t>codés</a:t>
            </a:r>
            <a:r>
              <a:rPr lang="en-US" sz="3200" dirty="0" smtClean="0"/>
              <a:t> en HTML </a:t>
            </a:r>
            <a:r>
              <a:rPr lang="en-US" sz="3200" dirty="0" err="1" smtClean="0"/>
              <a:t>comme</a:t>
            </a:r>
            <a:r>
              <a:rPr lang="en-US" sz="3200" dirty="0" smtClean="0"/>
              <a:t>  </a:t>
            </a:r>
            <a:r>
              <a:rPr lang="fr-FR" sz="3200" dirty="0" smtClean="0"/>
              <a:t>&amp;</a:t>
            </a:r>
            <a:r>
              <a:rPr lang="fr-FR" sz="3200" dirty="0" err="1"/>
              <a:t>lt</a:t>
            </a:r>
            <a:r>
              <a:rPr lang="fr-FR" sz="3200" dirty="0" smtClean="0"/>
              <a:t>;</a:t>
            </a:r>
            <a:r>
              <a:rPr lang="fr-FR" sz="3200" dirty="0"/>
              <a:t> </a:t>
            </a:r>
            <a:r>
              <a:rPr lang="fr-FR" sz="3200" dirty="0" smtClean="0"/>
              <a:t>, &amp;</a:t>
            </a:r>
            <a:r>
              <a:rPr lang="fr-FR" sz="3200" dirty="0"/>
              <a:t>gt</a:t>
            </a:r>
            <a:r>
              <a:rPr lang="fr-FR" sz="3200" dirty="0" smtClean="0"/>
              <a:t>; ...</a:t>
            </a:r>
          </a:p>
          <a:p>
            <a:r>
              <a:rPr lang="fr-FR" dirty="0" smtClean="0"/>
              <a:t>Les </a:t>
            </a:r>
            <a:r>
              <a:rPr lang="fr-FR" b="1" dirty="0" smtClean="0"/>
              <a:t>champs obligatoires doivent jamais être vide</a:t>
            </a:r>
            <a:r>
              <a:rPr lang="fr-FR" dirty="0" smtClean="0"/>
              <a:t>, la fonction PHP qui permet de tester si le champs d’un formulaire est bien rempli est </a:t>
            </a:r>
            <a:r>
              <a:rPr lang="fr-FR" dirty="0" err="1" smtClean="0"/>
              <a:t>empty</a:t>
            </a:r>
            <a:r>
              <a:rPr lang="fr-FR" dirty="0" smtClean="0"/>
              <a:t>() : </a:t>
            </a:r>
            <a:br>
              <a:rPr lang="fr-FR" dirty="0" smtClean="0"/>
            </a:br>
            <a:r>
              <a:rPr lang="fr-FR" dirty="0" smtClean="0"/>
              <a:t>		</a:t>
            </a:r>
            <a:r>
              <a:rPr lang="en-US" sz="2700" dirty="0"/>
              <a:t>if (empty($_POST["email"])) </a:t>
            </a:r>
            <a:r>
              <a:rPr lang="en-US" sz="2700" dirty="0" smtClean="0"/>
              <a:t>{</a:t>
            </a:r>
            <a:br>
              <a:rPr lang="en-US" sz="2700" dirty="0" smtClean="0"/>
            </a:br>
            <a:r>
              <a:rPr lang="en-US" sz="2700" dirty="0" smtClean="0"/>
              <a:t>			$</a:t>
            </a:r>
            <a:r>
              <a:rPr lang="en-US" sz="2700" dirty="0" err="1"/>
              <a:t>emailErr</a:t>
            </a:r>
            <a:r>
              <a:rPr lang="en-US" sz="2700" dirty="0"/>
              <a:t> = "</a:t>
            </a:r>
            <a:r>
              <a:rPr lang="en-US" sz="2700" dirty="0" err="1"/>
              <a:t>Vous</a:t>
            </a:r>
            <a:r>
              <a:rPr lang="en-US" sz="2700" dirty="0"/>
              <a:t> </a:t>
            </a:r>
            <a:r>
              <a:rPr lang="en-US" sz="2700" dirty="0" err="1" smtClean="0"/>
              <a:t>devez</a:t>
            </a:r>
            <a:r>
              <a:rPr lang="en-US" sz="2700" dirty="0" smtClean="0"/>
              <a:t> </a:t>
            </a:r>
            <a:r>
              <a:rPr lang="en-US" sz="2700" dirty="0" err="1" smtClean="0"/>
              <a:t>indiquer</a:t>
            </a:r>
            <a:r>
              <a:rPr lang="en-US" sz="2700" dirty="0" smtClean="0"/>
              <a:t> </a:t>
            </a:r>
            <a:r>
              <a:rPr lang="en-US" sz="2700" dirty="0" err="1" smtClean="0"/>
              <a:t>votre</a:t>
            </a:r>
            <a:r>
              <a:rPr lang="en-US" sz="2700" dirty="0" smtClean="0"/>
              <a:t> </a:t>
            </a:r>
            <a:r>
              <a:rPr lang="en-US" sz="2700" dirty="0" err="1" smtClean="0"/>
              <a:t>adresse</a:t>
            </a:r>
            <a:r>
              <a:rPr lang="en-US" sz="2700" dirty="0" smtClean="0"/>
              <a:t> </a:t>
            </a:r>
            <a:r>
              <a:rPr lang="en-US" sz="2700" dirty="0" err="1" smtClean="0"/>
              <a:t>électronique</a:t>
            </a:r>
            <a:r>
              <a:rPr lang="en-US" sz="2700" dirty="0"/>
              <a:t>";</a:t>
            </a:r>
            <a:r>
              <a:rPr lang="en-US" sz="2700" dirty="0" smtClean="0"/>
              <a:t/>
            </a:r>
            <a:br>
              <a:rPr lang="en-US" sz="2700" dirty="0" smtClean="0"/>
            </a:br>
            <a:r>
              <a:rPr lang="en-US" sz="2700" dirty="0" smtClean="0"/>
              <a:t>		} </a:t>
            </a:r>
            <a:r>
              <a:rPr lang="en-US" sz="2700" dirty="0"/>
              <a:t>else </a:t>
            </a:r>
            <a:r>
              <a:rPr lang="en-US" sz="2700" dirty="0" smtClean="0"/>
              <a:t>{</a:t>
            </a:r>
            <a:br>
              <a:rPr lang="en-US" sz="2700" dirty="0" smtClean="0"/>
            </a:br>
            <a:r>
              <a:rPr lang="en-US" sz="2700" dirty="0" smtClean="0"/>
              <a:t>			$</a:t>
            </a:r>
            <a:r>
              <a:rPr lang="en-US" sz="2700" dirty="0"/>
              <a:t>email = </a:t>
            </a:r>
            <a:r>
              <a:rPr lang="en-US" sz="2700" dirty="0" err="1"/>
              <a:t>test_input</a:t>
            </a:r>
            <a:r>
              <a:rPr lang="en-US" sz="2700" dirty="0"/>
              <a:t>($_POST["email"]</a:t>
            </a:r>
            <a:r>
              <a:rPr lang="en-US" sz="2700" dirty="0" smtClean="0"/>
              <a:t>);</a:t>
            </a:r>
            <a:br>
              <a:rPr lang="en-US" sz="2700" dirty="0" smtClean="0"/>
            </a:br>
            <a:r>
              <a:rPr lang="en-US" sz="2700" dirty="0" smtClean="0"/>
              <a:t>		}</a:t>
            </a:r>
            <a:endParaRPr lang="fr-FR" sz="2700" dirty="0" smtClean="0"/>
          </a:p>
          <a:p>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95</a:t>
            </a:fld>
            <a:endParaRPr lang="fr-FR"/>
          </a:p>
        </p:txBody>
      </p:sp>
    </p:spTree>
    <p:extLst>
      <p:ext uri="{BB962C8B-B14F-4D97-AF65-F5344CB8AC3E}">
        <p14:creationId xmlns:p14="http://schemas.microsoft.com/office/powerpoint/2010/main" val="22157954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4F81BD"/>
                </a:solidFill>
              </a:rPr>
              <a:t>Le traitement des formulaires HTML</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solidFill>
                  <a:schemeClr val="accent1"/>
                </a:solidFill>
              </a:rPr>
              <a:t>La variable </a:t>
            </a:r>
            <a:r>
              <a:rPr lang="fr-FR" dirty="0" smtClean="0">
                <a:solidFill>
                  <a:schemeClr val="accent1"/>
                </a:solidFill>
              </a:rPr>
              <a:t>l’analyse </a:t>
            </a:r>
            <a:r>
              <a:rPr lang="fr-FR" dirty="0">
                <a:solidFill>
                  <a:schemeClr val="accent1"/>
                </a:solidFill>
              </a:rPr>
              <a:t>des champs des formulaires</a:t>
            </a:r>
          </a:p>
          <a:p>
            <a:pPr marL="0" indent="0">
              <a:buNone/>
            </a:pPr>
            <a:r>
              <a:rPr lang="fr-FR" dirty="0" smtClean="0"/>
              <a:t>Pour analyser le contenu des champs d’un formulaire nous pouvons faire appel aux fonctions : </a:t>
            </a:r>
          </a:p>
          <a:p>
            <a:pPr lvl="1">
              <a:buFont typeface="Wingdings" charset="2"/>
              <a:buChar char="Ø"/>
            </a:pPr>
            <a:r>
              <a:rPr lang="fr-FR" dirty="0" err="1" smtClean="0"/>
              <a:t>preg_match</a:t>
            </a:r>
            <a:r>
              <a:rPr lang="fr-FR" dirty="0" smtClean="0"/>
              <a:t>() qui permet de ne conserver que des caractères souhaités, comme par exemple que des lettres minuscules, des « . » ou « @ ». </a:t>
            </a:r>
            <a:br>
              <a:rPr lang="fr-FR" dirty="0" smtClean="0"/>
            </a:br>
            <a:r>
              <a:rPr lang="fr-FR" dirty="0" smtClean="0"/>
              <a:t>Exemple pour un nom : il ne doit contenir que des minuscules, majuscules, des espaces ou des « - » :</a:t>
            </a:r>
            <a:br>
              <a:rPr lang="fr-FR" dirty="0" smtClean="0"/>
            </a:br>
            <a:r>
              <a:rPr lang="fr-FR" dirty="0" smtClean="0"/>
              <a:t>		</a:t>
            </a:r>
            <a:r>
              <a:rPr lang="en-US" sz="2300" dirty="0" smtClean="0"/>
              <a:t>if </a:t>
            </a:r>
            <a:r>
              <a:rPr lang="en-US" sz="2300" dirty="0"/>
              <a:t>(!</a:t>
            </a:r>
            <a:r>
              <a:rPr lang="en-US" sz="2300" dirty="0" err="1"/>
              <a:t>preg_match</a:t>
            </a:r>
            <a:r>
              <a:rPr lang="en-US" sz="2300" dirty="0"/>
              <a:t>("/^[a-</a:t>
            </a:r>
            <a:r>
              <a:rPr lang="en-US" sz="2300" dirty="0" err="1"/>
              <a:t>zA</a:t>
            </a:r>
            <a:r>
              <a:rPr lang="en-US" sz="2300" dirty="0"/>
              <a:t>-</a:t>
            </a:r>
            <a:r>
              <a:rPr lang="en-US" sz="2300" dirty="0" smtClean="0"/>
              <a:t>Z\-]</a:t>
            </a:r>
            <a:r>
              <a:rPr lang="en-US" sz="2300" dirty="0"/>
              <a:t>*$/",$</a:t>
            </a:r>
            <a:r>
              <a:rPr lang="en-US" sz="2300" dirty="0" smtClean="0"/>
              <a:t>nom)</a:t>
            </a:r>
            <a:r>
              <a:rPr lang="en-US" sz="2300" dirty="0"/>
              <a:t>) {</a:t>
            </a:r>
            <a:br>
              <a:rPr lang="en-US" sz="2300" dirty="0"/>
            </a:br>
            <a:r>
              <a:rPr lang="en-US" sz="2300" dirty="0"/>
              <a:t>  </a:t>
            </a:r>
            <a:r>
              <a:rPr lang="en-US" sz="2300" dirty="0" smtClean="0"/>
              <a:t>			$</a:t>
            </a:r>
            <a:r>
              <a:rPr lang="en-US" sz="2300" dirty="0" err="1"/>
              <a:t>nameErr</a:t>
            </a:r>
            <a:r>
              <a:rPr lang="en-US" sz="2300" dirty="0"/>
              <a:t> = "</a:t>
            </a:r>
            <a:r>
              <a:rPr lang="en-US" sz="2300" dirty="0" err="1"/>
              <a:t>Seul</a:t>
            </a:r>
            <a:r>
              <a:rPr lang="en-US" sz="2300" dirty="0"/>
              <a:t> </a:t>
            </a:r>
            <a:r>
              <a:rPr lang="en-US" sz="2300" dirty="0" smtClean="0"/>
              <a:t>les </a:t>
            </a:r>
            <a:r>
              <a:rPr lang="en-US" sz="2300" dirty="0" err="1" smtClean="0"/>
              <a:t>lettres</a:t>
            </a:r>
            <a:r>
              <a:rPr lang="en-US" sz="2300" dirty="0" smtClean="0"/>
              <a:t>, </a:t>
            </a:r>
            <a:r>
              <a:rPr lang="en-US" sz="2300" dirty="0" err="1" smtClean="0"/>
              <a:t>espaces</a:t>
            </a:r>
            <a:r>
              <a:rPr lang="en-US" sz="2300" dirty="0" smtClean="0"/>
              <a:t> et </a:t>
            </a:r>
            <a:r>
              <a:rPr lang="en-US" sz="2300" dirty="0" err="1" smtClean="0"/>
              <a:t>tirets</a:t>
            </a:r>
            <a:r>
              <a:rPr lang="en-US" sz="2300" dirty="0" smtClean="0"/>
              <a:t> </a:t>
            </a:r>
            <a:r>
              <a:rPr lang="en-US" sz="2300" dirty="0" err="1" smtClean="0"/>
              <a:t>sont</a:t>
            </a:r>
            <a:r>
              <a:rPr lang="en-US" sz="2300" dirty="0" smtClean="0"/>
              <a:t> </a:t>
            </a:r>
            <a:r>
              <a:rPr lang="en-US" sz="2300" dirty="0" err="1" smtClean="0"/>
              <a:t>admis</a:t>
            </a:r>
            <a:r>
              <a:rPr lang="en-US" sz="2300" dirty="0" smtClean="0"/>
              <a:t>"</a:t>
            </a:r>
            <a:r>
              <a:rPr lang="en-US" sz="2300" dirty="0"/>
              <a:t>; </a:t>
            </a:r>
            <a:br>
              <a:rPr lang="en-US" sz="2300" dirty="0"/>
            </a:br>
            <a:r>
              <a:rPr lang="en-US" sz="2300" dirty="0" smtClean="0"/>
              <a:t>		}</a:t>
            </a:r>
          </a:p>
          <a:p>
            <a:pPr lvl="1">
              <a:buFont typeface="Wingdings" charset="2"/>
              <a:buChar char="Ø"/>
            </a:pPr>
            <a:r>
              <a:rPr lang="fr-FR" dirty="0" err="1" smtClean="0"/>
              <a:t>filter_var</a:t>
            </a:r>
            <a:r>
              <a:rPr lang="fr-FR" dirty="0" smtClean="0"/>
              <a:t> qui est une fonction de filtrage de chaîne de caractère. </a:t>
            </a:r>
            <a:br>
              <a:rPr lang="fr-FR" dirty="0" smtClean="0"/>
            </a:br>
            <a:r>
              <a:rPr lang="fr-FR" dirty="0" smtClean="0"/>
              <a:t>Exemple pour un email : </a:t>
            </a:r>
            <a:r>
              <a:rPr lang="fr-FR" sz="1800" dirty="0" smtClean="0"/>
              <a:t/>
            </a:r>
            <a:br>
              <a:rPr lang="fr-FR" sz="1800" dirty="0" smtClean="0"/>
            </a:br>
            <a:r>
              <a:rPr lang="fr-FR" sz="1800" dirty="0" smtClean="0"/>
              <a:t>		</a:t>
            </a:r>
            <a:r>
              <a:rPr lang="en-US" sz="2300" dirty="0"/>
              <a:t>if (!</a:t>
            </a:r>
            <a:r>
              <a:rPr lang="en-US" sz="2300" dirty="0" err="1"/>
              <a:t>filter_var</a:t>
            </a:r>
            <a:r>
              <a:rPr lang="en-US" sz="2300" dirty="0"/>
              <a:t>($email, FILTER_VALIDATE_EMAIL)) {</a:t>
            </a:r>
            <a:br>
              <a:rPr lang="en-US" sz="2300" dirty="0"/>
            </a:br>
            <a:r>
              <a:rPr lang="en-US" sz="2300" dirty="0"/>
              <a:t>      </a:t>
            </a:r>
            <a:r>
              <a:rPr lang="en-US" sz="2300" dirty="0" smtClean="0"/>
              <a:t>		$</a:t>
            </a:r>
            <a:r>
              <a:rPr lang="en-US" sz="2300" dirty="0" err="1"/>
              <a:t>emailErr</a:t>
            </a:r>
            <a:r>
              <a:rPr lang="en-US" sz="2300" dirty="0"/>
              <a:t> = "Format </a:t>
            </a:r>
            <a:r>
              <a:rPr lang="en-US" sz="2300" dirty="0" smtClean="0"/>
              <a:t>de l\’email </a:t>
            </a:r>
            <a:r>
              <a:rPr lang="en-US" sz="2300" dirty="0" err="1" smtClean="0"/>
              <a:t>invalide</a:t>
            </a:r>
            <a:r>
              <a:rPr lang="en-US" sz="2300" dirty="0" smtClean="0"/>
              <a:t>"</a:t>
            </a:r>
            <a:r>
              <a:rPr lang="en-US" sz="2300" dirty="0"/>
              <a:t>; </a:t>
            </a:r>
            <a:br>
              <a:rPr lang="en-US" sz="2300" dirty="0"/>
            </a:br>
            <a:r>
              <a:rPr lang="en-US" sz="2300" dirty="0"/>
              <a:t>   </a:t>
            </a:r>
            <a:r>
              <a:rPr lang="en-US" sz="2300" dirty="0" smtClean="0"/>
              <a:t>		 </a:t>
            </a:r>
            <a:r>
              <a:rPr lang="en-US" sz="2300" dirty="0"/>
              <a:t>}</a:t>
            </a:r>
            <a:endParaRPr lang="fr-FR" sz="2300" dirty="0" smtClean="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96</a:t>
            </a:fld>
            <a:endParaRPr lang="fr-FR"/>
          </a:p>
        </p:txBody>
      </p:sp>
    </p:spTree>
    <p:extLst>
      <p:ext uri="{BB962C8B-B14F-4D97-AF65-F5344CB8AC3E}">
        <p14:creationId xmlns:p14="http://schemas.microsoft.com/office/powerpoint/2010/main" val="5361041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4F81BD"/>
                </a:solidFill>
              </a:rPr>
              <a:t>Formulaire : un exemple</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en-US" dirty="0" smtClean="0"/>
              <a:t>Nom: </a:t>
            </a:r>
            <a:r>
              <a:rPr lang="en-US" dirty="0"/>
              <a:t>&lt;input type="text" name="name" value="&lt;?</a:t>
            </a:r>
            <a:r>
              <a:rPr lang="en-US" dirty="0" err="1"/>
              <a:t>php</a:t>
            </a:r>
            <a:r>
              <a:rPr lang="en-US" dirty="0"/>
              <a:t> echo $name;?&gt;"&gt;</a:t>
            </a:r>
            <a:br>
              <a:rPr lang="en-US" dirty="0"/>
            </a:br>
            <a:r>
              <a:rPr lang="en-US" dirty="0"/>
              <a:t/>
            </a:r>
            <a:br>
              <a:rPr lang="en-US" dirty="0"/>
            </a:br>
            <a:r>
              <a:rPr lang="en-US" dirty="0"/>
              <a:t>E-mail: &lt;input type="text" name="email" value="&lt;?</a:t>
            </a:r>
            <a:r>
              <a:rPr lang="en-US" dirty="0" err="1"/>
              <a:t>php</a:t>
            </a:r>
            <a:r>
              <a:rPr lang="en-US" dirty="0"/>
              <a:t> echo $email;?&gt;"&gt;</a:t>
            </a:r>
            <a:br>
              <a:rPr lang="en-US" dirty="0"/>
            </a:br>
            <a:r>
              <a:rPr lang="en-US" dirty="0"/>
              <a:t/>
            </a:r>
            <a:br>
              <a:rPr lang="en-US" dirty="0"/>
            </a:br>
            <a:r>
              <a:rPr lang="en-US" dirty="0"/>
              <a:t>Website: &lt;input type="text" name="website" value="&lt;?</a:t>
            </a:r>
            <a:r>
              <a:rPr lang="en-US" dirty="0" err="1"/>
              <a:t>php</a:t>
            </a:r>
            <a:r>
              <a:rPr lang="en-US" dirty="0"/>
              <a:t> echo $website;?&gt;"&gt;</a:t>
            </a:r>
            <a:br>
              <a:rPr lang="en-US" dirty="0"/>
            </a:br>
            <a:r>
              <a:rPr lang="en-US" dirty="0"/>
              <a:t/>
            </a:r>
            <a:br>
              <a:rPr lang="en-US" dirty="0"/>
            </a:br>
            <a:r>
              <a:rPr lang="en-US" dirty="0" err="1" smtClean="0"/>
              <a:t>Commentaire</a:t>
            </a:r>
            <a:r>
              <a:rPr lang="en-US" dirty="0" smtClean="0"/>
              <a:t>: </a:t>
            </a:r>
            <a:r>
              <a:rPr lang="en-US" dirty="0"/>
              <a:t>&lt;</a:t>
            </a:r>
            <a:r>
              <a:rPr lang="en-US" dirty="0" err="1"/>
              <a:t>textarea</a:t>
            </a:r>
            <a:r>
              <a:rPr lang="en-US" dirty="0"/>
              <a:t> name="comment" rows="5" cols="40"&gt;&lt;?</a:t>
            </a:r>
            <a:r>
              <a:rPr lang="en-US" dirty="0" err="1"/>
              <a:t>php</a:t>
            </a:r>
            <a:r>
              <a:rPr lang="en-US" dirty="0"/>
              <a:t> echo $comment;?&gt;&lt;/</a:t>
            </a:r>
            <a:r>
              <a:rPr lang="en-US" dirty="0" err="1"/>
              <a:t>textarea</a:t>
            </a:r>
            <a:r>
              <a:rPr lang="en-US" dirty="0"/>
              <a:t>&gt;</a:t>
            </a:r>
            <a:br>
              <a:rPr lang="en-US" dirty="0"/>
            </a:br>
            <a:r>
              <a:rPr lang="en-US" dirty="0"/>
              <a:t/>
            </a:r>
            <a:br>
              <a:rPr lang="en-US" dirty="0"/>
            </a:br>
            <a:r>
              <a:rPr lang="en-US" dirty="0" err="1" smtClean="0"/>
              <a:t>Civilité</a:t>
            </a:r>
            <a:r>
              <a:rPr lang="en-US" dirty="0"/>
              <a:t> </a:t>
            </a:r>
            <a:r>
              <a:rPr lang="en-US" dirty="0" smtClean="0"/>
              <a:t>&lt;/</a:t>
            </a:r>
            <a:r>
              <a:rPr lang="en-US" dirty="0" err="1" smtClean="0"/>
              <a:t>br</a:t>
            </a:r>
            <a:r>
              <a:rPr lang="en-US" dirty="0" smtClean="0"/>
              <a:t>&gt; : </a:t>
            </a:r>
            <a:r>
              <a:rPr lang="en-US" dirty="0"/>
              <a:t/>
            </a:r>
            <a:br>
              <a:rPr lang="en-US" dirty="0"/>
            </a:br>
            <a:r>
              <a:rPr lang="en-US" dirty="0" smtClean="0"/>
              <a:t>Femme &lt;</a:t>
            </a:r>
            <a:r>
              <a:rPr lang="en-US" dirty="0"/>
              <a:t>input type="radio" name</a:t>
            </a:r>
            <a:r>
              <a:rPr lang="en-US" dirty="0" smtClean="0"/>
              <a:t>=</a:t>
            </a:r>
            <a:r>
              <a:rPr lang="en-US" dirty="0"/>
              <a:t>"</a:t>
            </a:r>
            <a:r>
              <a:rPr lang="en-US" dirty="0" smtClean="0"/>
              <a:t>civ"</a:t>
            </a:r>
            <a:r>
              <a:rPr lang="en-US" dirty="0"/>
              <a:t/>
            </a:r>
            <a:br>
              <a:rPr lang="en-US" dirty="0"/>
            </a:br>
            <a:r>
              <a:rPr lang="en-US" dirty="0" smtClean="0"/>
              <a:t>			&lt;</a:t>
            </a:r>
            <a:r>
              <a:rPr lang="en-US" dirty="0"/>
              <a:t>?</a:t>
            </a:r>
            <a:r>
              <a:rPr lang="en-US" dirty="0" err="1"/>
              <a:t>php</a:t>
            </a:r>
            <a:r>
              <a:rPr lang="en-US" dirty="0"/>
              <a:t> if (</a:t>
            </a:r>
            <a:r>
              <a:rPr lang="en-US" dirty="0" err="1"/>
              <a:t>isset</a:t>
            </a:r>
            <a:r>
              <a:rPr lang="en-US" dirty="0"/>
              <a:t>(</a:t>
            </a:r>
            <a:r>
              <a:rPr lang="en-US" dirty="0" smtClean="0"/>
              <a:t>$civ) </a:t>
            </a:r>
            <a:r>
              <a:rPr lang="en-US" dirty="0"/>
              <a:t>&amp;&amp; </a:t>
            </a:r>
            <a:r>
              <a:rPr lang="en-US" dirty="0" smtClean="0"/>
              <a:t>$civ=</a:t>
            </a:r>
            <a:r>
              <a:rPr lang="en-US" dirty="0"/>
              <a:t>="</a:t>
            </a:r>
            <a:r>
              <a:rPr lang="en-US" dirty="0" smtClean="0"/>
              <a:t>femme"</a:t>
            </a:r>
            <a:r>
              <a:rPr lang="en-US" dirty="0"/>
              <a:t>) echo "checked";?&gt;</a:t>
            </a:r>
            <a:br>
              <a:rPr lang="en-US" dirty="0"/>
            </a:br>
            <a:r>
              <a:rPr lang="en-US" dirty="0" smtClean="0"/>
              <a:t>			value</a:t>
            </a:r>
            <a:r>
              <a:rPr lang="en-US" dirty="0"/>
              <a:t>="</a:t>
            </a:r>
            <a:r>
              <a:rPr lang="en-US" dirty="0" smtClean="0"/>
              <a:t>femme"&gt;</a:t>
            </a:r>
            <a:r>
              <a:rPr lang="en-US" dirty="0"/>
              <a:t/>
            </a:r>
            <a:br>
              <a:rPr lang="en-US" dirty="0"/>
            </a:br>
            <a:r>
              <a:rPr lang="en-US" dirty="0" err="1" smtClean="0"/>
              <a:t>Homme</a:t>
            </a:r>
            <a:r>
              <a:rPr lang="en-US" dirty="0" smtClean="0"/>
              <a:t> &lt;</a:t>
            </a:r>
            <a:r>
              <a:rPr lang="en-US" dirty="0"/>
              <a:t>input type="radio" name</a:t>
            </a:r>
            <a:r>
              <a:rPr lang="en-US" dirty="0" smtClean="0"/>
              <a:t>=</a:t>
            </a:r>
            <a:r>
              <a:rPr lang="en-US" dirty="0"/>
              <a:t>"</a:t>
            </a:r>
            <a:r>
              <a:rPr lang="en-US" dirty="0" smtClean="0"/>
              <a:t>civ"</a:t>
            </a:r>
            <a:r>
              <a:rPr lang="en-US" dirty="0"/>
              <a:t/>
            </a:r>
            <a:br>
              <a:rPr lang="en-US" dirty="0"/>
            </a:br>
            <a:r>
              <a:rPr lang="en-US" dirty="0" smtClean="0"/>
              <a:t>			&lt;</a:t>
            </a:r>
            <a:r>
              <a:rPr lang="en-US" dirty="0"/>
              <a:t>?</a:t>
            </a:r>
            <a:r>
              <a:rPr lang="en-US" dirty="0" err="1"/>
              <a:t>php</a:t>
            </a:r>
            <a:r>
              <a:rPr lang="en-US" dirty="0"/>
              <a:t> if (</a:t>
            </a:r>
            <a:r>
              <a:rPr lang="en-US" dirty="0" err="1"/>
              <a:t>isset</a:t>
            </a:r>
            <a:r>
              <a:rPr lang="en-US" dirty="0"/>
              <a:t>(</a:t>
            </a:r>
            <a:r>
              <a:rPr lang="en-US" dirty="0" smtClean="0"/>
              <a:t>$civ) </a:t>
            </a:r>
            <a:r>
              <a:rPr lang="en-US" dirty="0"/>
              <a:t>&amp;&amp; </a:t>
            </a:r>
            <a:r>
              <a:rPr lang="en-US" dirty="0" smtClean="0"/>
              <a:t>$civ=</a:t>
            </a:r>
            <a:r>
              <a:rPr lang="en-US" dirty="0"/>
              <a:t>="male") echo "checked";?&gt;</a:t>
            </a:r>
            <a:br>
              <a:rPr lang="en-US" dirty="0"/>
            </a:br>
            <a:r>
              <a:rPr lang="en-US" dirty="0" smtClean="0"/>
              <a:t>			value=</a:t>
            </a:r>
            <a:r>
              <a:rPr lang="en-US" dirty="0"/>
              <a:t>"</a:t>
            </a:r>
            <a:r>
              <a:rPr lang="en-US" dirty="0" err="1" smtClean="0"/>
              <a:t>homme</a:t>
            </a:r>
            <a:r>
              <a:rPr lang="en-US" dirty="0" smtClean="0"/>
              <a:t>”&gt;</a:t>
            </a:r>
            <a:r>
              <a:rPr lang="en-US" dirty="0"/>
              <a:t/>
            </a:r>
            <a:br>
              <a:rPr lang="en-US" dirty="0"/>
            </a:br>
            <a:r>
              <a:rPr lang="en-US" dirty="0" err="1" smtClean="0"/>
              <a:t>Autre</a:t>
            </a:r>
            <a:r>
              <a:rPr lang="en-US" dirty="0" smtClean="0"/>
              <a:t>     &lt;</a:t>
            </a:r>
            <a:r>
              <a:rPr lang="en-US" dirty="0"/>
              <a:t>input type="radio" name</a:t>
            </a:r>
            <a:r>
              <a:rPr lang="en-US" dirty="0" smtClean="0"/>
              <a:t>=</a:t>
            </a:r>
            <a:r>
              <a:rPr lang="en-US" dirty="0"/>
              <a:t>"</a:t>
            </a:r>
            <a:r>
              <a:rPr lang="en-US" dirty="0" smtClean="0"/>
              <a:t>civ"</a:t>
            </a:r>
            <a:r>
              <a:rPr lang="en-US" dirty="0"/>
              <a:t/>
            </a:r>
            <a:br>
              <a:rPr lang="en-US" dirty="0"/>
            </a:br>
            <a:r>
              <a:rPr lang="en-US" dirty="0" smtClean="0"/>
              <a:t>			&lt;</a:t>
            </a:r>
            <a:r>
              <a:rPr lang="en-US" dirty="0"/>
              <a:t>?</a:t>
            </a:r>
            <a:r>
              <a:rPr lang="en-US" dirty="0" err="1"/>
              <a:t>php</a:t>
            </a:r>
            <a:r>
              <a:rPr lang="en-US" dirty="0"/>
              <a:t> if (</a:t>
            </a:r>
            <a:r>
              <a:rPr lang="en-US" dirty="0" err="1"/>
              <a:t>isset</a:t>
            </a:r>
            <a:r>
              <a:rPr lang="en-US" dirty="0"/>
              <a:t>(</a:t>
            </a:r>
            <a:r>
              <a:rPr lang="en-US" dirty="0" smtClean="0"/>
              <a:t>$civ) </a:t>
            </a:r>
            <a:r>
              <a:rPr lang="en-US" dirty="0"/>
              <a:t>&amp;&amp; </a:t>
            </a:r>
            <a:r>
              <a:rPr lang="en-US" dirty="0" smtClean="0"/>
              <a:t>$</a:t>
            </a:r>
            <a:r>
              <a:rPr lang="en-US" dirty="0" smtClean="0"/>
              <a:t>civ</a:t>
            </a:r>
            <a:r>
              <a:rPr lang="en-US" dirty="0" smtClean="0"/>
              <a:t>=</a:t>
            </a:r>
            <a:r>
              <a:rPr lang="en-US" dirty="0" smtClean="0"/>
              <a:t>=</a:t>
            </a:r>
            <a:r>
              <a:rPr lang="en-US" dirty="0"/>
              <a:t>"</a:t>
            </a:r>
            <a:r>
              <a:rPr lang="en-US" dirty="0" smtClean="0"/>
              <a:t>civ"</a:t>
            </a:r>
            <a:r>
              <a:rPr lang="en-US" dirty="0"/>
              <a:t>) echo "checked";?&gt;</a:t>
            </a:r>
            <a:br>
              <a:rPr lang="en-US" dirty="0"/>
            </a:br>
            <a:r>
              <a:rPr lang="en-US" dirty="0" smtClean="0"/>
              <a:t>			value=</a:t>
            </a:r>
            <a:r>
              <a:rPr lang="en-US" dirty="0"/>
              <a:t>"</a:t>
            </a:r>
            <a:r>
              <a:rPr lang="en-US" dirty="0" err="1" smtClean="0"/>
              <a:t>autre</a:t>
            </a:r>
            <a:r>
              <a:rPr lang="en-US" dirty="0" smtClean="0"/>
              <a:t>”&gt;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97</a:t>
            </a:fld>
            <a:endParaRPr lang="fr-FR"/>
          </a:p>
        </p:txBody>
      </p:sp>
    </p:spTree>
    <p:extLst>
      <p:ext uri="{BB962C8B-B14F-4D97-AF65-F5344CB8AC3E}">
        <p14:creationId xmlns:p14="http://schemas.microsoft.com/office/powerpoint/2010/main" val="2183270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126163"/>
          </a:xfrm>
        </p:spPr>
        <p:txBody>
          <a:bodyPr>
            <a:normAutofit fontScale="32500" lnSpcReduction="20000"/>
          </a:bodyPr>
          <a:lstStyle/>
          <a:p>
            <a:pPr marL="0" indent="0">
              <a:buNone/>
            </a:pPr>
            <a:r>
              <a:rPr lang="en-US" dirty="0"/>
              <a:t>&lt;?</a:t>
            </a:r>
            <a:r>
              <a:rPr lang="en-US" dirty="0" err="1"/>
              <a:t>php</a:t>
            </a:r>
            <a:r>
              <a:rPr lang="en-US" dirty="0"/>
              <a:t/>
            </a:r>
            <a:br>
              <a:rPr lang="en-US" dirty="0"/>
            </a:br>
            <a:r>
              <a:rPr lang="en-US" dirty="0"/>
              <a:t>// </a:t>
            </a:r>
            <a:r>
              <a:rPr lang="en-US" dirty="0" err="1" smtClean="0"/>
              <a:t>définition</a:t>
            </a:r>
            <a:r>
              <a:rPr lang="en-US" dirty="0" smtClean="0"/>
              <a:t> des </a:t>
            </a:r>
            <a:r>
              <a:rPr lang="en-US" dirty="0" err="1" smtClean="0"/>
              <a:t>valeurs</a:t>
            </a:r>
            <a:r>
              <a:rPr lang="en-US" dirty="0"/>
              <a:t/>
            </a:r>
            <a:br>
              <a:rPr lang="en-US" dirty="0"/>
            </a:br>
            <a:r>
              <a:rPr lang="en-US" dirty="0"/>
              <a:t>$</a:t>
            </a:r>
            <a:r>
              <a:rPr lang="en-US" dirty="0" err="1"/>
              <a:t>nameErr</a:t>
            </a:r>
            <a:r>
              <a:rPr lang="en-US" dirty="0"/>
              <a:t> = $</a:t>
            </a:r>
            <a:r>
              <a:rPr lang="en-US" dirty="0" err="1"/>
              <a:t>emailErr</a:t>
            </a:r>
            <a:r>
              <a:rPr lang="en-US" dirty="0"/>
              <a:t> = $</a:t>
            </a:r>
            <a:r>
              <a:rPr lang="en-US" dirty="0" err="1"/>
              <a:t>genderErr</a:t>
            </a:r>
            <a:r>
              <a:rPr lang="en-US" dirty="0"/>
              <a:t> = $</a:t>
            </a:r>
            <a:r>
              <a:rPr lang="en-US" dirty="0" err="1"/>
              <a:t>websiteErr</a:t>
            </a:r>
            <a:r>
              <a:rPr lang="en-US" dirty="0"/>
              <a:t> = "";</a:t>
            </a:r>
            <a:br>
              <a:rPr lang="en-US" dirty="0"/>
            </a:br>
            <a:r>
              <a:rPr lang="en-US" dirty="0"/>
              <a:t>$name = $email = </a:t>
            </a:r>
            <a:r>
              <a:rPr lang="en-US" dirty="0" smtClean="0"/>
              <a:t>$civ </a:t>
            </a:r>
            <a:r>
              <a:rPr lang="en-US" dirty="0"/>
              <a:t>= $comment = $website = "";</a:t>
            </a:r>
            <a:br>
              <a:rPr lang="en-US" dirty="0"/>
            </a:br>
            <a:r>
              <a:rPr lang="en-US" dirty="0"/>
              <a:t/>
            </a:r>
            <a:br>
              <a:rPr lang="en-US" dirty="0"/>
            </a:br>
            <a:r>
              <a:rPr lang="en-US" dirty="0"/>
              <a:t>if ($_SERVER["REQUEST_METHOD"] == "POST") {</a:t>
            </a:r>
            <a:br>
              <a:rPr lang="en-US" dirty="0"/>
            </a:br>
            <a:r>
              <a:rPr lang="en-US" dirty="0"/>
              <a:t>  if (empty($_POST["name"])) {</a:t>
            </a:r>
            <a:br>
              <a:rPr lang="en-US" dirty="0"/>
            </a:br>
            <a:r>
              <a:rPr lang="en-US" dirty="0"/>
              <a:t>    $</a:t>
            </a:r>
            <a:r>
              <a:rPr lang="en-US" dirty="0" err="1"/>
              <a:t>nameErr</a:t>
            </a:r>
            <a:r>
              <a:rPr lang="en-US" dirty="0"/>
              <a:t> = "</a:t>
            </a:r>
            <a:r>
              <a:rPr lang="en-US" dirty="0" smtClean="0"/>
              <a:t>Un nom </a:t>
            </a:r>
            <a:r>
              <a:rPr lang="en-US" dirty="0" err="1" smtClean="0"/>
              <a:t>est</a:t>
            </a:r>
            <a:r>
              <a:rPr lang="en-US" dirty="0" smtClean="0"/>
              <a:t> </a:t>
            </a:r>
            <a:r>
              <a:rPr lang="en-US" dirty="0" err="1" smtClean="0"/>
              <a:t>requis</a:t>
            </a:r>
            <a:r>
              <a:rPr lang="en-US" dirty="0" smtClean="0"/>
              <a:t>"</a:t>
            </a:r>
            <a:r>
              <a:rPr lang="en-US" dirty="0"/>
              <a:t>;</a:t>
            </a:r>
            <a:br>
              <a:rPr lang="en-US" dirty="0"/>
            </a:br>
            <a:r>
              <a:rPr lang="en-US" dirty="0"/>
              <a:t>  } else {</a:t>
            </a:r>
            <a:br>
              <a:rPr lang="en-US" dirty="0"/>
            </a:br>
            <a:r>
              <a:rPr lang="en-US" dirty="0"/>
              <a:t>    $name = </a:t>
            </a:r>
            <a:r>
              <a:rPr lang="en-US" dirty="0" err="1"/>
              <a:t>test_input</a:t>
            </a:r>
            <a:r>
              <a:rPr lang="en-US" dirty="0"/>
              <a:t>($_POST["name"]);</a:t>
            </a:r>
            <a:br>
              <a:rPr lang="en-US" dirty="0"/>
            </a:br>
            <a:r>
              <a:rPr lang="en-US" dirty="0"/>
              <a:t>    // </a:t>
            </a:r>
            <a:r>
              <a:rPr lang="en-US" dirty="0" err="1" smtClean="0"/>
              <a:t>vérifier</a:t>
            </a:r>
            <a:r>
              <a:rPr lang="en-US" dirty="0" smtClean="0"/>
              <a:t> </a:t>
            </a:r>
            <a:r>
              <a:rPr lang="en-US" dirty="0" err="1" smtClean="0"/>
              <a:t>si</a:t>
            </a:r>
            <a:r>
              <a:rPr lang="en-US" dirty="0" smtClean="0"/>
              <a:t> le nom </a:t>
            </a:r>
            <a:r>
              <a:rPr lang="en-US" dirty="0" err="1" smtClean="0"/>
              <a:t>contient</a:t>
            </a:r>
            <a:r>
              <a:rPr lang="en-US" dirty="0" smtClean="0"/>
              <a:t> </a:t>
            </a:r>
            <a:r>
              <a:rPr lang="en-US" dirty="0" err="1" smtClean="0"/>
              <a:t>que</a:t>
            </a:r>
            <a:r>
              <a:rPr lang="en-US" dirty="0" smtClean="0"/>
              <a:t> des </a:t>
            </a:r>
            <a:r>
              <a:rPr lang="en-US" dirty="0" err="1" smtClean="0"/>
              <a:t>lettres</a:t>
            </a:r>
            <a:r>
              <a:rPr lang="en-US" dirty="0"/>
              <a:t/>
            </a:r>
            <a:br>
              <a:rPr lang="en-US" dirty="0"/>
            </a:br>
            <a:r>
              <a:rPr lang="en-US" dirty="0"/>
              <a:t>    if (!</a:t>
            </a:r>
            <a:r>
              <a:rPr lang="en-US" dirty="0" err="1"/>
              <a:t>preg_match</a:t>
            </a:r>
            <a:r>
              <a:rPr lang="en-US" dirty="0"/>
              <a:t>("/^[a-</a:t>
            </a:r>
            <a:r>
              <a:rPr lang="en-US" dirty="0" err="1"/>
              <a:t>zA</a:t>
            </a:r>
            <a:r>
              <a:rPr lang="en-US" dirty="0"/>
              <a:t>-Z-' ]*$/",$name)) {</a:t>
            </a:r>
            <a:br>
              <a:rPr lang="en-US" dirty="0"/>
            </a:br>
            <a:r>
              <a:rPr lang="en-US" dirty="0"/>
              <a:t>      $</a:t>
            </a:r>
            <a:r>
              <a:rPr lang="en-US" dirty="0" err="1"/>
              <a:t>nameErr</a:t>
            </a:r>
            <a:r>
              <a:rPr lang="en-US" dirty="0"/>
              <a:t> = "Only letters and white space allowed"; </a:t>
            </a:r>
            <a:br>
              <a:rPr lang="en-US" dirty="0"/>
            </a:br>
            <a:r>
              <a:rPr lang="en-US" dirty="0"/>
              <a:t>    }</a:t>
            </a:r>
            <a:br>
              <a:rPr lang="en-US" dirty="0"/>
            </a:br>
            <a:r>
              <a:rPr lang="en-US" dirty="0"/>
              <a:t>  }</a:t>
            </a:r>
            <a:br>
              <a:rPr lang="en-US" dirty="0"/>
            </a:br>
            <a:r>
              <a:rPr lang="en-US" dirty="0"/>
              <a:t/>
            </a:r>
            <a:br>
              <a:rPr lang="en-US" dirty="0"/>
            </a:br>
            <a:r>
              <a:rPr lang="en-US" dirty="0"/>
              <a:t>  if (empty($_POST["email"])) {</a:t>
            </a:r>
            <a:br>
              <a:rPr lang="en-US" dirty="0"/>
            </a:br>
            <a:r>
              <a:rPr lang="en-US" dirty="0"/>
              <a:t>    $</a:t>
            </a:r>
            <a:r>
              <a:rPr lang="en-US" dirty="0" err="1"/>
              <a:t>emailErr</a:t>
            </a:r>
            <a:r>
              <a:rPr lang="en-US" dirty="0"/>
              <a:t> = "</a:t>
            </a:r>
            <a:r>
              <a:rPr lang="en-US" dirty="0" smtClean="0"/>
              <a:t>Un email </a:t>
            </a:r>
            <a:r>
              <a:rPr lang="en-US" dirty="0" err="1" smtClean="0"/>
              <a:t>est</a:t>
            </a:r>
            <a:r>
              <a:rPr lang="en-US" dirty="0" smtClean="0"/>
              <a:t> </a:t>
            </a:r>
            <a:r>
              <a:rPr lang="en-US" dirty="0" err="1" smtClean="0"/>
              <a:t>requis</a:t>
            </a:r>
            <a:r>
              <a:rPr lang="en-US" dirty="0" smtClean="0"/>
              <a:t>"</a:t>
            </a:r>
            <a:r>
              <a:rPr lang="en-US" dirty="0"/>
              <a:t>;</a:t>
            </a:r>
            <a:br>
              <a:rPr lang="en-US" dirty="0"/>
            </a:br>
            <a:r>
              <a:rPr lang="en-US" dirty="0"/>
              <a:t>  } else {</a:t>
            </a:r>
            <a:br>
              <a:rPr lang="en-US" dirty="0"/>
            </a:br>
            <a:r>
              <a:rPr lang="en-US" dirty="0"/>
              <a:t>    $email = </a:t>
            </a:r>
            <a:r>
              <a:rPr lang="en-US" dirty="0" err="1"/>
              <a:t>test_input</a:t>
            </a:r>
            <a:r>
              <a:rPr lang="en-US" dirty="0"/>
              <a:t>($_POST["email"]);</a:t>
            </a:r>
            <a:br>
              <a:rPr lang="en-US" dirty="0"/>
            </a:br>
            <a:r>
              <a:rPr lang="en-US" dirty="0"/>
              <a:t>    // </a:t>
            </a:r>
            <a:r>
              <a:rPr lang="en-US" dirty="0" err="1" smtClean="0"/>
              <a:t>vérifier</a:t>
            </a:r>
            <a:r>
              <a:rPr lang="en-US" dirty="0" smtClean="0"/>
              <a:t> </a:t>
            </a:r>
            <a:r>
              <a:rPr lang="en-US" dirty="0" err="1" smtClean="0"/>
              <a:t>si</a:t>
            </a:r>
            <a:r>
              <a:rPr lang="en-US" dirty="0" smtClean="0"/>
              <a:t> </a:t>
            </a:r>
            <a:r>
              <a:rPr lang="en-US" dirty="0" err="1" smtClean="0"/>
              <a:t>l’adresse</a:t>
            </a:r>
            <a:r>
              <a:rPr lang="en-US" dirty="0" smtClean="0"/>
              <a:t> email </a:t>
            </a:r>
            <a:r>
              <a:rPr lang="en-US" dirty="0" err="1" smtClean="0"/>
              <a:t>est</a:t>
            </a:r>
            <a:r>
              <a:rPr lang="en-US" dirty="0" smtClean="0"/>
              <a:t> </a:t>
            </a:r>
            <a:r>
              <a:rPr lang="en-US" dirty="0" err="1" smtClean="0"/>
              <a:t>correctement</a:t>
            </a:r>
            <a:r>
              <a:rPr lang="en-US" dirty="0" smtClean="0"/>
              <a:t> </a:t>
            </a:r>
            <a:r>
              <a:rPr lang="en-US" dirty="0" err="1" smtClean="0"/>
              <a:t>formulée</a:t>
            </a:r>
            <a:r>
              <a:rPr lang="en-US" dirty="0"/>
              <a:t/>
            </a:r>
            <a:br>
              <a:rPr lang="en-US" dirty="0"/>
            </a:br>
            <a:r>
              <a:rPr lang="en-US" dirty="0"/>
              <a:t>    if (!</a:t>
            </a:r>
            <a:r>
              <a:rPr lang="en-US" dirty="0" err="1"/>
              <a:t>filter_var</a:t>
            </a:r>
            <a:r>
              <a:rPr lang="en-US" dirty="0"/>
              <a:t>($email, FILTER_VALIDATE_EMAIL)) {</a:t>
            </a:r>
            <a:br>
              <a:rPr lang="en-US" dirty="0"/>
            </a:br>
            <a:r>
              <a:rPr lang="en-US" dirty="0"/>
              <a:t>      $</a:t>
            </a:r>
            <a:r>
              <a:rPr lang="en-US" dirty="0" err="1"/>
              <a:t>emailErr</a:t>
            </a:r>
            <a:r>
              <a:rPr lang="en-US" dirty="0"/>
              <a:t> = "Invalid email format"; </a:t>
            </a:r>
            <a:br>
              <a:rPr lang="en-US" dirty="0"/>
            </a:br>
            <a:r>
              <a:rPr lang="en-US" dirty="0"/>
              <a:t>    }</a:t>
            </a:r>
            <a:br>
              <a:rPr lang="en-US" dirty="0"/>
            </a:br>
            <a:r>
              <a:rPr lang="en-US" dirty="0"/>
              <a:t>  }</a:t>
            </a:r>
            <a:br>
              <a:rPr lang="en-US" dirty="0"/>
            </a:br>
            <a:r>
              <a:rPr lang="en-US" dirty="0"/>
              <a:t/>
            </a:r>
            <a:br>
              <a:rPr lang="en-US" dirty="0"/>
            </a:br>
            <a:r>
              <a:rPr lang="en-US" dirty="0"/>
              <a:t>  if (empty($_POST["website"])) {</a:t>
            </a:r>
            <a:br>
              <a:rPr lang="en-US" dirty="0"/>
            </a:br>
            <a:r>
              <a:rPr lang="en-US" dirty="0"/>
              <a:t>    $website = "";</a:t>
            </a:r>
            <a:br>
              <a:rPr lang="en-US" dirty="0"/>
            </a:br>
            <a:r>
              <a:rPr lang="en-US" dirty="0"/>
              <a:t>  } else {</a:t>
            </a:r>
            <a:br>
              <a:rPr lang="en-US" dirty="0"/>
            </a:br>
            <a:r>
              <a:rPr lang="en-US" dirty="0"/>
              <a:t>    $website = </a:t>
            </a:r>
            <a:r>
              <a:rPr lang="en-US" dirty="0" err="1"/>
              <a:t>test_input</a:t>
            </a:r>
            <a:r>
              <a:rPr lang="en-US" dirty="0"/>
              <a:t>($_POST["website"]);</a:t>
            </a:r>
            <a:br>
              <a:rPr lang="en-US" dirty="0"/>
            </a:br>
            <a:r>
              <a:rPr lang="en-US" dirty="0"/>
              <a:t>    </a:t>
            </a:r>
            <a:r>
              <a:rPr lang="en-US" dirty="0" smtClean="0"/>
              <a:t>//</a:t>
            </a:r>
            <a:r>
              <a:rPr lang="en-US" dirty="0" err="1" smtClean="0"/>
              <a:t>vérifier</a:t>
            </a:r>
            <a:r>
              <a:rPr lang="en-US" dirty="0" smtClean="0"/>
              <a:t> sir </a:t>
            </a:r>
            <a:r>
              <a:rPr lang="en-US" dirty="0" err="1" smtClean="0"/>
              <a:t>l’URL</a:t>
            </a:r>
            <a:r>
              <a:rPr lang="en-US" dirty="0" smtClean="0"/>
              <a:t> </a:t>
            </a:r>
            <a:r>
              <a:rPr lang="en-US" dirty="0" err="1" smtClean="0"/>
              <a:t>est</a:t>
            </a:r>
            <a:r>
              <a:rPr lang="en-US" dirty="0" smtClean="0"/>
              <a:t> </a:t>
            </a:r>
            <a:r>
              <a:rPr lang="en-US" dirty="0" err="1" smtClean="0"/>
              <a:t>valide</a:t>
            </a:r>
            <a:r>
              <a:rPr lang="en-US" dirty="0" smtClean="0"/>
              <a:t>  (</a:t>
            </a:r>
            <a:r>
              <a:rPr lang="en-US" dirty="0" err="1" smtClean="0"/>
              <a:t>l’expression</a:t>
            </a:r>
            <a:r>
              <a:rPr lang="en-US" dirty="0" smtClean="0"/>
              <a:t> </a:t>
            </a:r>
            <a:r>
              <a:rPr lang="en-US" dirty="0" err="1" smtClean="0"/>
              <a:t>régulière</a:t>
            </a:r>
            <a:r>
              <a:rPr lang="en-US" dirty="0" smtClean="0"/>
              <a:t> </a:t>
            </a:r>
            <a:r>
              <a:rPr lang="en-US" dirty="0" err="1" smtClean="0"/>
              <a:t>autorise</a:t>
            </a:r>
            <a:r>
              <a:rPr lang="en-US" dirty="0" smtClean="0"/>
              <a:t> les / </a:t>
            </a:r>
            <a:r>
              <a:rPr lang="en-US" dirty="0" err="1" smtClean="0"/>
              <a:t>dans</a:t>
            </a:r>
            <a:r>
              <a:rPr lang="en-US" dirty="0" smtClean="0"/>
              <a:t> </a:t>
            </a:r>
            <a:r>
              <a:rPr lang="en-US" dirty="0" err="1" smtClean="0"/>
              <a:t>l’URL</a:t>
            </a:r>
            <a:r>
              <a:rPr lang="en-US" dirty="0"/>
              <a:t>)</a:t>
            </a:r>
            <a:br>
              <a:rPr lang="en-US" dirty="0"/>
            </a:br>
            <a:r>
              <a:rPr lang="en-US" dirty="0"/>
              <a:t>    if (!</a:t>
            </a:r>
            <a:r>
              <a:rPr lang="en-US" dirty="0" err="1"/>
              <a:t>preg_match</a:t>
            </a:r>
            <a:r>
              <a:rPr lang="en-US" dirty="0"/>
              <a:t>("/\b(?:(?:https?|ftp):\/\/|www\.)[-a-z0-9+&amp;@#\/%?=~_|!:,.;]*[-a-z0-9+&amp;@#\/%=~_|]/</a:t>
            </a:r>
            <a:r>
              <a:rPr lang="en-US" dirty="0" err="1"/>
              <a:t>i</a:t>
            </a:r>
            <a:r>
              <a:rPr lang="en-US" dirty="0"/>
              <a:t>",$website)) {</a:t>
            </a:r>
            <a:br>
              <a:rPr lang="en-US" dirty="0"/>
            </a:br>
            <a:r>
              <a:rPr lang="en-US" dirty="0"/>
              <a:t>      $</a:t>
            </a:r>
            <a:r>
              <a:rPr lang="en-US" dirty="0" err="1"/>
              <a:t>websiteErr</a:t>
            </a:r>
            <a:r>
              <a:rPr lang="en-US" dirty="0"/>
              <a:t> = "Invalid URL"; </a:t>
            </a:r>
            <a:br>
              <a:rPr lang="en-US" dirty="0"/>
            </a:br>
            <a:r>
              <a:rPr lang="en-US" dirty="0"/>
              <a:t>    }</a:t>
            </a:r>
            <a:br>
              <a:rPr lang="en-US" dirty="0"/>
            </a:br>
            <a:r>
              <a:rPr lang="en-US" dirty="0"/>
              <a:t>  }</a:t>
            </a:r>
            <a:br>
              <a:rPr lang="en-US" dirty="0"/>
            </a:br>
            <a:r>
              <a:rPr lang="en-US" dirty="0"/>
              <a:t/>
            </a:r>
            <a:br>
              <a:rPr lang="en-US" dirty="0"/>
            </a:br>
            <a:r>
              <a:rPr lang="en-US" dirty="0"/>
              <a:t>  if (empty($_POST["comment"])) {</a:t>
            </a:r>
            <a:br>
              <a:rPr lang="en-US" dirty="0"/>
            </a:br>
            <a:r>
              <a:rPr lang="en-US" dirty="0"/>
              <a:t>    $comment = "";</a:t>
            </a:r>
            <a:br>
              <a:rPr lang="en-US" dirty="0"/>
            </a:br>
            <a:r>
              <a:rPr lang="en-US" dirty="0"/>
              <a:t>  } else {</a:t>
            </a:r>
            <a:br>
              <a:rPr lang="en-US" dirty="0"/>
            </a:br>
            <a:r>
              <a:rPr lang="en-US" dirty="0"/>
              <a:t>    $comment = </a:t>
            </a:r>
            <a:r>
              <a:rPr lang="en-US" dirty="0" err="1"/>
              <a:t>test_input</a:t>
            </a:r>
            <a:r>
              <a:rPr lang="en-US" dirty="0"/>
              <a:t>($_POST["comment"]);</a:t>
            </a:r>
            <a:br>
              <a:rPr lang="en-US" dirty="0"/>
            </a:br>
            <a:r>
              <a:rPr lang="en-US" dirty="0"/>
              <a:t>  }</a:t>
            </a:r>
            <a:br>
              <a:rPr lang="en-US" dirty="0"/>
            </a:br>
            <a:r>
              <a:rPr lang="en-US" dirty="0"/>
              <a:t/>
            </a:r>
            <a:br>
              <a:rPr lang="en-US" dirty="0"/>
            </a:br>
            <a:r>
              <a:rPr lang="en-US" dirty="0"/>
              <a:t>  if (empty($_POST</a:t>
            </a:r>
            <a:r>
              <a:rPr lang="en-US" dirty="0" smtClean="0"/>
              <a:t>[”civ"</a:t>
            </a:r>
            <a:r>
              <a:rPr lang="en-US" dirty="0"/>
              <a:t>])) {</a:t>
            </a:r>
            <a:br>
              <a:rPr lang="en-US" dirty="0"/>
            </a:br>
            <a:r>
              <a:rPr lang="en-US" dirty="0"/>
              <a:t>    $</a:t>
            </a:r>
            <a:r>
              <a:rPr lang="en-US" dirty="0" err="1"/>
              <a:t>genderErr</a:t>
            </a:r>
            <a:r>
              <a:rPr lang="en-US" dirty="0"/>
              <a:t> = "</a:t>
            </a:r>
            <a:r>
              <a:rPr lang="en-US" dirty="0" smtClean="0"/>
              <a:t>La </a:t>
            </a:r>
            <a:r>
              <a:rPr lang="en-US" dirty="0" err="1" smtClean="0"/>
              <a:t>civilité</a:t>
            </a:r>
            <a:r>
              <a:rPr lang="en-US" dirty="0" smtClean="0"/>
              <a:t> </a:t>
            </a:r>
            <a:r>
              <a:rPr lang="en-US" dirty="0" err="1" smtClean="0"/>
              <a:t>est</a:t>
            </a:r>
            <a:r>
              <a:rPr lang="en-US" dirty="0" smtClean="0"/>
              <a:t> </a:t>
            </a:r>
            <a:r>
              <a:rPr lang="en-US" dirty="0" err="1" smtClean="0"/>
              <a:t>requise</a:t>
            </a:r>
            <a:r>
              <a:rPr lang="en-US" dirty="0" smtClean="0"/>
              <a:t>"</a:t>
            </a:r>
            <a:r>
              <a:rPr lang="en-US" dirty="0"/>
              <a:t>;</a:t>
            </a:r>
            <a:br>
              <a:rPr lang="en-US" dirty="0"/>
            </a:br>
            <a:r>
              <a:rPr lang="en-US" dirty="0"/>
              <a:t>  } else {</a:t>
            </a:r>
            <a:br>
              <a:rPr lang="en-US" dirty="0"/>
            </a:br>
            <a:r>
              <a:rPr lang="en-US" dirty="0"/>
              <a:t>    </a:t>
            </a:r>
            <a:r>
              <a:rPr lang="en-US" dirty="0" smtClean="0"/>
              <a:t>$civ </a:t>
            </a:r>
            <a:r>
              <a:rPr lang="en-US" dirty="0"/>
              <a:t>= </a:t>
            </a:r>
            <a:r>
              <a:rPr lang="en-US" dirty="0" err="1"/>
              <a:t>test_input</a:t>
            </a:r>
            <a:r>
              <a:rPr lang="en-US" dirty="0"/>
              <a:t>($_POST</a:t>
            </a:r>
            <a:r>
              <a:rPr lang="en-US" dirty="0" smtClean="0"/>
              <a:t>[</a:t>
            </a:r>
            <a:r>
              <a:rPr lang="en-US" dirty="0"/>
              <a:t>"</a:t>
            </a:r>
            <a:r>
              <a:rPr lang="en-US" dirty="0" smtClean="0"/>
              <a:t>civ"</a:t>
            </a:r>
            <a:r>
              <a:rPr lang="en-US" dirty="0"/>
              <a:t>]);</a:t>
            </a:r>
            <a:br>
              <a:rPr lang="en-US" dirty="0"/>
            </a:br>
            <a:r>
              <a:rPr lang="en-US" dirty="0"/>
              <a:t>  }</a:t>
            </a:r>
            <a:br>
              <a:rPr lang="en-US" dirty="0"/>
            </a:br>
            <a:r>
              <a:rPr lang="en-US" dirty="0"/>
              <a:t>}</a:t>
            </a: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98</a:t>
            </a:fld>
            <a:endParaRPr lang="fr-FR"/>
          </a:p>
        </p:txBody>
      </p:sp>
    </p:spTree>
    <p:extLst>
      <p:ext uri="{BB962C8B-B14F-4D97-AF65-F5344CB8AC3E}">
        <p14:creationId xmlns:p14="http://schemas.microsoft.com/office/powerpoint/2010/main" val="556664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4F81BD"/>
                </a:solidFill>
              </a:rPr>
              <a:t>Téléchargement de fichiers</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solidFill>
                  <a:srgbClr val="4F81BD"/>
                </a:solidFill>
              </a:rPr>
              <a:t>Téléchargement ou « </a:t>
            </a:r>
            <a:r>
              <a:rPr lang="fr-FR" dirty="0" err="1" smtClean="0">
                <a:solidFill>
                  <a:srgbClr val="4F81BD"/>
                </a:solidFill>
              </a:rPr>
              <a:t>Upload</a:t>
            </a:r>
            <a:r>
              <a:rPr lang="fr-FR" dirty="0" smtClean="0">
                <a:solidFill>
                  <a:srgbClr val="4F81BD"/>
                </a:solidFill>
              </a:rPr>
              <a:t> » de fichier</a:t>
            </a:r>
          </a:p>
          <a:p>
            <a:r>
              <a:rPr lang="fr-FR" dirty="0" smtClean="0"/>
              <a:t>Les formulaires permettent le téléchargement de fichiers du client sur le serveur.</a:t>
            </a:r>
          </a:p>
          <a:p>
            <a:r>
              <a:rPr lang="fr-FR" dirty="0" smtClean="0"/>
              <a:t>Le téléchargement de fichier étant une opération critique par rapport à la sécurité et par rapport à la place occupée sur le serveur de nombreuses précautions doivent être prises.</a:t>
            </a:r>
          </a:p>
          <a:p>
            <a:r>
              <a:rPr lang="fr-FR" dirty="0" smtClean="0"/>
              <a:t>Rappel : Le téléchargement de fichier est possible via la balise « input » d’un formulaire dont l’attribut « type » est affecté à la valeur « file ». </a:t>
            </a:r>
          </a:p>
          <a:p>
            <a:r>
              <a:rPr lang="fr-FR" dirty="0" smtClean="0"/>
              <a:t>Remarque : Pour accepter les téléchargements de fichier sur le serveur, le fichier de configuration </a:t>
            </a:r>
            <a:r>
              <a:rPr lang="fr-FR" dirty="0"/>
              <a:t>globale de PHP </a:t>
            </a:r>
            <a:r>
              <a:rPr lang="fr-FR" dirty="0" err="1" smtClean="0"/>
              <a:t>php.ini</a:t>
            </a:r>
            <a:r>
              <a:rPr lang="fr-FR" dirty="0" smtClean="0"/>
              <a:t> doit contenir l’instruction : </a:t>
            </a:r>
            <a:br>
              <a:rPr lang="fr-FR" dirty="0" smtClean="0"/>
            </a:br>
            <a:r>
              <a:rPr lang="fr-FR" dirty="0" smtClean="0"/>
              <a:t>		</a:t>
            </a:r>
            <a:r>
              <a:rPr lang="en-US" dirty="0" err="1" smtClean="0"/>
              <a:t>file_uploads</a:t>
            </a:r>
            <a:r>
              <a:rPr lang="en-US" dirty="0" smtClean="0"/>
              <a:t> </a:t>
            </a:r>
            <a:r>
              <a:rPr lang="en-US" dirty="0"/>
              <a:t>= On </a:t>
            </a: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4157A912-E82F-644A-B1CA-32942584C365}" type="slidenum">
              <a:rPr lang="fr-FR" smtClean="0"/>
              <a:t>99</a:t>
            </a:fld>
            <a:endParaRPr lang="fr-FR"/>
          </a:p>
        </p:txBody>
      </p:sp>
    </p:spTree>
    <p:extLst>
      <p:ext uri="{BB962C8B-B14F-4D97-AF65-F5344CB8AC3E}">
        <p14:creationId xmlns:p14="http://schemas.microsoft.com/office/powerpoint/2010/main" val="216362974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186571</TotalTime>
  <Words>11876</Words>
  <Application>Microsoft Macintosh PowerPoint</Application>
  <PresentationFormat>Présentation à l'écran (4:3)</PresentationFormat>
  <Paragraphs>2946</Paragraphs>
  <Slides>305</Slides>
  <Notes>2</Notes>
  <HiddenSlides>0</HiddenSlides>
  <MMClips>0</MMClips>
  <ScaleCrop>false</ScaleCrop>
  <HeadingPairs>
    <vt:vector size="4" baseType="variant">
      <vt:variant>
        <vt:lpstr>Thème</vt:lpstr>
      </vt:variant>
      <vt:variant>
        <vt:i4>1</vt:i4>
      </vt:variant>
      <vt:variant>
        <vt:lpstr>Titres des diapositives</vt:lpstr>
      </vt:variant>
      <vt:variant>
        <vt:i4>305</vt:i4>
      </vt:variant>
    </vt:vector>
  </HeadingPairs>
  <TitlesOfParts>
    <vt:vector size="306" baseType="lpstr">
      <vt:lpstr>Thème Office</vt:lpstr>
      <vt:lpstr>Programmation Côté Serveur</vt:lpstr>
      <vt:lpstr>Objet de ce Cours</vt:lpstr>
      <vt:lpstr>Modèle Client/Serveur 3 Tiers</vt:lpstr>
      <vt:lpstr>PHP dans un modèle C/S</vt:lpstr>
      <vt:lpstr>Introduction au PHP</vt:lpstr>
      <vt:lpstr>Introduction au PHP</vt:lpstr>
      <vt:lpstr>Introduction au PHP</vt:lpstr>
      <vt:lpstr>Introduction au PHP</vt:lpstr>
      <vt:lpstr>Introduction au PHP</vt:lpstr>
      <vt:lpstr>Introduction au PHP</vt:lpstr>
      <vt:lpstr>Les Premiers Pas en PHP</vt:lpstr>
      <vt:lpstr>Les Premiers Pas en PHP</vt:lpstr>
      <vt:lpstr>Instructions et Commentaires</vt:lpstr>
      <vt:lpstr>Les instructions pour afficher</vt:lpstr>
      <vt:lpstr>Les Variables</vt:lpstr>
      <vt:lpstr>Les Chaînes de Caractères</vt:lpstr>
      <vt:lpstr>Les Chaînes de Caractères : Fonctions</vt:lpstr>
      <vt:lpstr>Les Chaînes de Caractères :  Caractères Spéciaux</vt:lpstr>
      <vt:lpstr>Les Chaînes de Caractères : Guillemets Simples et Doubles</vt:lpstr>
      <vt:lpstr>Les Chaînes de Caractères :  Heredoc et Nowdoc</vt:lpstr>
      <vt:lpstr>Les autres types de données</vt:lpstr>
      <vt:lpstr>Les autres types de données : integer</vt:lpstr>
      <vt:lpstr>Les autres types de données : float</vt:lpstr>
      <vt:lpstr>Les autres types de données :  Boolean, NULL</vt:lpstr>
      <vt:lpstr>Les Constantes</vt:lpstr>
      <vt:lpstr>Les autres types de données :  Les Tables</vt:lpstr>
      <vt:lpstr>Les autres types de données :  Les Tables</vt:lpstr>
      <vt:lpstr>Les autres types de données :  Les Tables</vt:lpstr>
      <vt:lpstr>Les autres types de données :  Les Tables</vt:lpstr>
      <vt:lpstr>Les autres types de données :  Les Objets</vt:lpstr>
      <vt:lpstr>Les autres types de données : Variables et pseudo-types</vt:lpstr>
      <vt:lpstr>Les autres types de données : Les itérables</vt:lpstr>
      <vt:lpstr>Les autres types de données : Les itérables</vt:lpstr>
      <vt:lpstr>Les autres types de données : Les ressources</vt:lpstr>
      <vt:lpstr>Les autres types de données : Les fonction de rappel (type callable)</vt:lpstr>
      <vt:lpstr>Les opérateurs en PHP</vt:lpstr>
      <vt:lpstr>Les opérateurs en PHP</vt:lpstr>
      <vt:lpstr>Les opérateurs en PHP</vt:lpstr>
      <vt:lpstr>Les opérateurs en PHP</vt:lpstr>
      <vt:lpstr>Les instructions en PHP</vt:lpstr>
      <vt:lpstr>Les instructions en PHP : if</vt:lpstr>
      <vt:lpstr>Les instructions en PHP : if ... else</vt:lpstr>
      <vt:lpstr>Les instructions en PHP :  if ... elseif ... else</vt:lpstr>
      <vt:lpstr>Les instructions en PHP :  if ... elseif ... else</vt:lpstr>
      <vt:lpstr>Les instructions en PHP : switch</vt:lpstr>
      <vt:lpstr>Les instructions en PHP : switch</vt:lpstr>
      <vt:lpstr>Les instructions de boucle en PHP : while</vt:lpstr>
      <vt:lpstr>Les instructions de boucle en PHP : do ... while</vt:lpstr>
      <vt:lpstr>Les instructions de boucle en PHP : La boucle for</vt:lpstr>
      <vt:lpstr>Les instructions de boucle en PHP : La boucle for</vt:lpstr>
      <vt:lpstr>Les instructions de boucle en PHP : La boucle foreach</vt:lpstr>
      <vt:lpstr>Les instructions de boucle en PHP : La boucle foreach</vt:lpstr>
      <vt:lpstr>L’instruction break</vt:lpstr>
      <vt:lpstr>L’instruction break</vt:lpstr>
      <vt:lpstr>L’instruction continue</vt:lpstr>
      <vt:lpstr>L’instruction continue</vt:lpstr>
      <vt:lpstr>L’instruction declare</vt:lpstr>
      <vt:lpstr>L’instruction declare et ticks</vt:lpstr>
      <vt:lpstr>L’instruction declare et encode</vt:lpstr>
      <vt:lpstr>L’instruction declare et la représentation faiblement typée</vt:lpstr>
      <vt:lpstr>Les instructions include et require</vt:lpstr>
      <vt:lpstr>Les instructions include et require</vt:lpstr>
      <vt:lpstr>Les instructions include_once  et require_once</vt:lpstr>
      <vt:lpstr>L’instruction return</vt:lpstr>
      <vt:lpstr>L’instruction return</vt:lpstr>
      <vt:lpstr>L’instruction exit</vt:lpstr>
      <vt:lpstr>L’instruction goto</vt:lpstr>
      <vt:lpstr>Les fonctions en PHP</vt:lpstr>
      <vt:lpstr>Les fonctions en PHP  Créer sa  propre fonction</vt:lpstr>
      <vt:lpstr>Les fonctions en PHP : Les variables d’entrées</vt:lpstr>
      <vt:lpstr>Les fonctions en PHP : Les variables d’entrées</vt:lpstr>
      <vt:lpstr>Les fonctions en PHP : Les variables d’entrées</vt:lpstr>
      <vt:lpstr>Les fonctions en PHP : Variable retournée</vt:lpstr>
      <vt:lpstr>Les fonctions en PHP 7 : Appel typé : variables d’entrée</vt:lpstr>
      <vt:lpstr>Les fonctions en PHP 7 : Appel typé : variables d’entrée</vt:lpstr>
      <vt:lpstr>Les fonctions en PHP 7 : Appel typé : variable renvoyée</vt:lpstr>
      <vt:lpstr>Les fonctions  « callback »</vt:lpstr>
      <vt:lpstr>Portée des variables</vt:lpstr>
      <vt:lpstr>Portée des variables</vt:lpstr>
      <vt:lpstr>Portée des variables</vt:lpstr>
      <vt:lpstr>Les fonctions « date » et « mktime »</vt:lpstr>
      <vt:lpstr>Les fonctions « date » et « mktime »</vt:lpstr>
      <vt:lpstr>Les variables « superglobals »</vt:lpstr>
      <vt:lpstr>Les variables « superglobals »</vt:lpstr>
      <vt:lpstr>Les variables « superglobals »: $GLOBAL</vt:lpstr>
      <vt:lpstr>Les variables « superglobals »: $_SERVER</vt:lpstr>
      <vt:lpstr>Les variables « superglobals »: $_ENV</vt:lpstr>
      <vt:lpstr>Les expressions régulières :  La fonction de filtrage : RegEx</vt:lpstr>
      <vt:lpstr>Le traitement des formulaires HTML</vt:lpstr>
      <vt:lpstr>Le traitement des formulaires HTML</vt:lpstr>
      <vt:lpstr>Le traitement des formulaires HTML</vt:lpstr>
      <vt:lpstr>Le traitement des formulaires HTML</vt:lpstr>
      <vt:lpstr>Le traitement des formulaires HTML</vt:lpstr>
      <vt:lpstr>Le traitement des formulaires HTML</vt:lpstr>
      <vt:lpstr>Le traitement des formulaires HTML</vt:lpstr>
      <vt:lpstr>Le traitement des formulaires HTML</vt:lpstr>
      <vt:lpstr>Formulaire : un exemple</vt:lpstr>
      <vt:lpstr>Présentation PowerPoint</vt:lpstr>
      <vt:lpstr>Téléchargement de fichiers</vt:lpstr>
      <vt:lpstr>Téléchargement de fichiers</vt:lpstr>
      <vt:lpstr>Téléchargement de fichiers</vt:lpstr>
      <vt:lpstr>Téléchargement de fichiers</vt:lpstr>
      <vt:lpstr>Téléchargement de fichiers</vt:lpstr>
      <vt:lpstr>Téléchargement de fichiers</vt:lpstr>
      <vt:lpstr>Téléchargement de fichiers</vt:lpstr>
      <vt:lpstr>Manipulation de fichier sur serveur</vt:lpstr>
      <vt:lpstr>Manipulation de fichier sur serveur</vt:lpstr>
      <vt:lpstr>Manipulation de fichier sur serveur</vt:lpstr>
      <vt:lpstr>Manipulation de fichier sur serveur</vt:lpstr>
      <vt:lpstr>Manipulation de fichier sur serveur</vt:lpstr>
      <vt:lpstr>Manipulation de fichier sur serveur</vt:lpstr>
      <vt:lpstr>Manipulation de fichier sur serveur : Les groupes de fonctions en détail</vt:lpstr>
      <vt:lpstr>Manipulation de fichier sur serveur :  Dates et Droits</vt:lpstr>
      <vt:lpstr>Manipulation de fichier sur serveur : Etats</vt:lpstr>
      <vt:lpstr>Manipulation de fichier sur serveur : Création, Fermeture, Cash</vt:lpstr>
      <vt:lpstr>Manipulation de fichier sur serveur : Lecture</vt:lpstr>
      <vt:lpstr>Manipulation de fichier sur serveur : Positionnement du curseur</vt:lpstr>
      <vt:lpstr>Manipulation de fichier sur serveur : Environnement</vt:lpstr>
      <vt:lpstr>Manipulation de fichier sur serveur</vt:lpstr>
      <vt:lpstr>Manipulation des répertoires</vt:lpstr>
      <vt:lpstr>Manipulation des répertoires</vt:lpstr>
      <vt:lpstr>Manipulation des répertoires : exemples</vt:lpstr>
      <vt:lpstr>Manipulation des répertoires : exemples</vt:lpstr>
      <vt:lpstr>Outils de transfert de fichier : FTP</vt:lpstr>
      <vt:lpstr>Outils de transfert de fichier : FTP</vt:lpstr>
      <vt:lpstr>Outils de transfert de fichier : FTP</vt:lpstr>
      <vt:lpstr>Outils de transfert de fichier : FTP</vt:lpstr>
      <vt:lpstr>Outils de transfert de fichier : FTP</vt:lpstr>
      <vt:lpstr>Outils de transfert de fichier : FTP</vt:lpstr>
      <vt:lpstr>PHP et les archives ZIP</vt:lpstr>
      <vt:lpstr>PHP et les archives ZIP</vt:lpstr>
      <vt:lpstr>PHP et les archives ZIP : exemples</vt:lpstr>
      <vt:lpstr>PHP et les archives ZIP : exemples</vt:lpstr>
      <vt:lpstr>PHP et les archives ZIP : exemples</vt:lpstr>
      <vt:lpstr>Les Cookies PHP</vt:lpstr>
      <vt:lpstr>Les Cookies PHP</vt:lpstr>
      <vt:lpstr>Les Cookies PHP</vt:lpstr>
      <vt:lpstr>Les Cookies PHP</vt:lpstr>
      <vt:lpstr>Les Cookies PHP</vt:lpstr>
      <vt:lpstr>Les Cookies PHP</vt:lpstr>
      <vt:lpstr>Les Sessions PHP</vt:lpstr>
      <vt:lpstr>Les Sessions PHP</vt:lpstr>
      <vt:lpstr>Les Sessions PHP</vt:lpstr>
      <vt:lpstr>Les Sessions PHP</vt:lpstr>
      <vt:lpstr>Envoi de mails en PHP</vt:lpstr>
      <vt:lpstr>Envoi de mails en PHP</vt:lpstr>
      <vt:lpstr>Envoi de mails en PHP : exemples</vt:lpstr>
      <vt:lpstr>Envoi de mails en PHP : exemples</vt:lpstr>
      <vt:lpstr>Envoi de mails en PHP : exemples</vt:lpstr>
      <vt:lpstr>Envoi de mails en PHP : exemples</vt:lpstr>
      <vt:lpstr>Envoi de mails en PHP : exemples</vt:lpstr>
      <vt:lpstr>Envoi de mails en PHP : exemples</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filtres en PHP</vt:lpstr>
      <vt:lpstr>Les fonctions diverses de PHP</vt:lpstr>
      <vt:lpstr>Les fonctions diverses de PHP</vt:lpstr>
      <vt:lpstr>Les fonctions diverses de PHP</vt:lpstr>
      <vt:lpstr>Les fonctions diverses de PHP</vt:lpstr>
      <vt:lpstr>Les fonctions diverses de PHP</vt:lpstr>
      <vt:lpstr>Traitements simples de fichiers XML</vt:lpstr>
      <vt:lpstr>Traitements simples de fichiers XML</vt:lpstr>
      <vt:lpstr>Traitements simples de fichiers XML</vt:lpstr>
      <vt:lpstr>Traitements simples de fichiers XML</vt:lpstr>
      <vt:lpstr>Traitements simples de fichiers XML</vt:lpstr>
      <vt:lpstr>Traitements simples de fichiers XML</vt:lpstr>
      <vt:lpstr>Traitements simples de fichiers XML</vt:lpstr>
      <vt:lpstr>Traitements simples de fichiers XML</vt:lpstr>
      <vt:lpstr>Traitements simples de fichiers XML</vt:lpstr>
      <vt:lpstr>Traitements simples de fichiers XML</vt:lpstr>
      <vt:lpstr>Traitements simples de fichiers XML</vt:lpstr>
      <vt:lpstr>PHP et les SGBD</vt:lpstr>
      <vt:lpstr>PHP et MySQL : Introduction</vt:lpstr>
      <vt:lpstr>PHP et MySQL : Les Tables</vt:lpstr>
      <vt:lpstr>PHP et MySQL : Les Requêtes</vt:lpstr>
      <vt:lpstr>PHP et MySQL : Connexion</vt:lpstr>
      <vt:lpstr>PHP et MySQL : Connexion</vt:lpstr>
      <vt:lpstr>PHP et MySQL : Connexion</vt:lpstr>
      <vt:lpstr>PHP et MySQL : Base de données</vt:lpstr>
      <vt:lpstr>PHP et MySQL : Tables</vt:lpstr>
      <vt:lpstr>PHP et MySQL : Tables</vt:lpstr>
      <vt:lpstr>PHP et MySQL : Clés Primaires et Champs auto-incrémentés</vt:lpstr>
      <vt:lpstr>PHP et MySQL : Clés Primaires et Champs auto-incrémentés</vt:lpstr>
      <vt:lpstr>PHP et MySQL :  Insertion dans une table</vt:lpstr>
      <vt:lpstr>PHP et MySQL :  Insertion dans une table</vt:lpstr>
      <vt:lpstr>PHP et MySQL :  Insertion multiple dans une table</vt:lpstr>
      <vt:lpstr>PHP et MySQL : Insertion avec auto-incrémentation de clé primaire</vt:lpstr>
      <vt:lpstr>PHP et MySQL : Insertion avec auto-incrémentation de clé primaire</vt:lpstr>
      <vt:lpstr>PHP et MySQL : Insertion de données dans une table par un formulaire</vt:lpstr>
      <vt:lpstr>PHP et MySQL : Insertion de données dans une table par un formulaire</vt:lpstr>
      <vt:lpstr>PHP et MySQL :  Sélection de données dans une table</vt:lpstr>
      <vt:lpstr>PHP et MySQL : Sélection de données dans une table avec filtrage</vt:lpstr>
      <vt:lpstr>PHP et MySQL : Sélection de données dans une table avec filtrage</vt:lpstr>
      <vt:lpstr>PHP et MySQL : Sélection de données dans une table avec filtrage</vt:lpstr>
      <vt:lpstr>PHP et MySQL : Sélection de données dans une table avec filtrage</vt:lpstr>
      <vt:lpstr>PHP et MySQL : Sélection de données dans une table avec filtrage</vt:lpstr>
      <vt:lpstr>PHP et MySQL : ORDER BY</vt:lpstr>
      <vt:lpstr>PHP et MySQL : Sélection de données dans une table avec filtrage et limitations</vt:lpstr>
      <vt:lpstr>PHP et MySQL : Mise à jour de données dans une table</vt:lpstr>
      <vt:lpstr>PHP et MySQL : Mise à jour de données dans une table</vt:lpstr>
      <vt:lpstr>PHP et MySQL : Suppression de données dans une table</vt:lpstr>
      <vt:lpstr>PHP et MySQL : Suppression de données dans une table</vt:lpstr>
      <vt:lpstr>PHP et MySQL :  Interface Orientée Objet</vt:lpstr>
      <vt:lpstr>PHP et MySQL :  Interface Orientée Objet - BD</vt:lpstr>
      <vt:lpstr>PHP et MySQL :  Interface Orientée Objet - Table</vt:lpstr>
      <vt:lpstr>PHP et MySQL :  Interface Orientée Objet - Insertion</vt:lpstr>
      <vt:lpstr>PHP et MySQL :  Interface Orientée Objet - Insertion</vt:lpstr>
      <vt:lpstr>PHP et MySQL :  Interface Orientée Objet - Sélection</vt:lpstr>
      <vt:lpstr>PHP et MySQL : Interface Orientée Objet – Update et Delete</vt:lpstr>
      <vt:lpstr>PHP et PDO : PHP Data Objects</vt:lpstr>
      <vt:lpstr>PHP et PDO : Connexion et Fermeture</vt:lpstr>
      <vt:lpstr>PHP et PDO : Création d’une table</vt:lpstr>
      <vt:lpstr>PHP et PDO : Insertion</vt:lpstr>
      <vt:lpstr>PHP et PDO : Dernier Id entré</vt:lpstr>
      <vt:lpstr>PHP et PDO : Requête prédéfinie</vt:lpstr>
      <vt:lpstr>PHP et PDO : Sélection</vt:lpstr>
      <vt:lpstr>PHP et PDO : Update</vt:lpstr>
      <vt:lpstr>PHP orienté objet</vt:lpstr>
      <vt:lpstr>PHP orienté objet : Les classes Déclaration, Attributs et Méthodes</vt:lpstr>
      <vt:lpstr>PHP orienté objet : Les classes Attributs et Méthodes</vt:lpstr>
      <vt:lpstr>PHP orienté objet : Les classes Attributs et Méthodes</vt:lpstr>
      <vt:lpstr>PHP orienté objet : Les classes Attribut static</vt:lpstr>
      <vt:lpstr>PHP orienté objet : Les classes Attribut static</vt:lpstr>
      <vt:lpstr>PHP orienté objet : Les classes Référence et copie</vt:lpstr>
      <vt:lpstr>PHP orienté objet : Les classes Constructeur</vt:lpstr>
      <vt:lpstr>PHP orienté objet : Les classes Mots réservés</vt:lpstr>
      <vt:lpstr>PHP orienté objet : Les classes Mots réservés</vt:lpstr>
      <vt:lpstr>PHP orienté objet : Les classes Mots réservés</vt:lpstr>
      <vt:lpstr>PHP orienté objet : Les classes Fonctions utiles</vt:lpstr>
      <vt:lpstr>PHP orienté objet : Les classes Constantes utiles</vt:lpstr>
      <vt:lpstr>PHP orienté objet : Les classes Fonctions &amp; constantes utiles</vt:lpstr>
      <vt:lpstr>PHP orienté objet : Héritage</vt:lpstr>
      <vt:lpstr>PHP orienté objet : Héritage</vt:lpstr>
      <vt:lpstr>PHP orienté objet : Héritage</vt:lpstr>
      <vt:lpstr>PHP orienté objet : Héritage</vt:lpstr>
      <vt:lpstr>PHP orienté objet : Héritage Multiple</vt:lpstr>
      <vt:lpstr>PHP orienté objet : Les droits d’accès</vt:lpstr>
      <vt:lpstr>PHP orienté objet : Les droits d’accès</vt:lpstr>
      <vt:lpstr>PHP orienté objet : Les droits d’accès</vt:lpstr>
      <vt:lpstr>PHP orienté objet : L’encapsulation</vt:lpstr>
      <vt:lpstr>PHP orienté objet :  Résolution de portée</vt:lpstr>
      <vt:lpstr>PHP orienté objet :  Résolution de portée</vt:lpstr>
      <vt:lpstr>PHP orienté objet :  Résolution de portée</vt:lpstr>
      <vt:lpstr>PHP orienté objet : Les interfaces</vt:lpstr>
      <vt:lpstr>PHP orienté objet : Les interfaces</vt:lpstr>
      <vt:lpstr>PHP orienté objet : Les interfaces</vt:lpstr>
      <vt:lpstr>PHP orienté objet :  Référence et clonage</vt:lpstr>
      <vt:lpstr>PHP orienté objet :  Référence et clonage</vt:lpstr>
      <vt:lpstr>PHP orienté objet :  Référence et clonage</vt:lpstr>
      <vt:lpstr>PHP orienté objet :  Référence et clonage</vt:lpstr>
      <vt:lpstr>PHP orienté objet :  Référence et clonage</vt:lpstr>
      <vt:lpstr>PHP orienté objet :  Late Static Bindings (LSB) </vt:lpstr>
      <vt:lpstr>PHP orienté objet :  Late Static Bindings (LSB) </vt:lpstr>
      <vt:lpstr>PHP orienté objet :  Late Static Bindings (LSB) </vt:lpstr>
      <vt:lpstr>PHP orienté objet :  Late Static Bindings (LSB) </vt:lpstr>
      <vt:lpstr>Les Espaces de Noms</vt:lpstr>
      <vt:lpstr>Les Espaces de Noms</vt:lpstr>
      <vt:lpstr>Les Espaces de Noms</vt:lpstr>
      <vt:lpstr>Les Espaces de Noms</vt:lpstr>
      <vt:lpstr>Les Espaces de Noms</vt:lpstr>
      <vt:lpstr>Les Espaces de Noms : Exemples</vt:lpstr>
      <vt:lpstr>Les Espaces de Noms : Exemples</vt:lpstr>
      <vt:lpstr>Les Espaces de Noms : Exemples</vt:lpstr>
      <vt:lpstr>Les Espaces de Noms : Exemples</vt:lpstr>
      <vt:lpstr>Gestion des Erreurs</vt:lpstr>
      <vt:lpstr>Gestion des Erreurs :  Création d’un Gestionnaire</vt:lpstr>
      <vt:lpstr>Gestion des Erreurs :  Création d’un Gestionnaire</vt:lpstr>
      <vt:lpstr>Gestion des Erreurs :  Création d’un Gestionnaire</vt:lpstr>
      <vt:lpstr>Gestion des Erreurs :  Création d’un Gestionnaire</vt:lpstr>
      <vt:lpstr>Gestion des Erreurs :  Création d’un Gestionnaire</vt:lpstr>
      <vt:lpstr>Gestion des Erreurs :  Déclenchement des Erreurs</vt:lpstr>
      <vt:lpstr>Gestion des Erreurs :  Déclenchement des Erreurs</vt:lpstr>
      <vt:lpstr>Gestion des Erreurs :  Stockage des Erreurs</vt:lpstr>
      <vt:lpstr>Gestion des Erreurs :  Stockage des Erreurs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vt:lpstr>
      <vt:lpstr>Gestion des Erreurs :  Gestion des Exceptions Multiples</vt:lpstr>
      <vt:lpstr>Gestion des Erreurs :  Gestion des Exceptions Multiples</vt:lpstr>
      <vt:lpstr>Gestion des Erreurs :  Gestion des Exceptions Multiples</vt:lpstr>
      <vt:lpstr>Gestion des Erreurs :  Gestion des Exceptions Multiples</vt:lpstr>
      <vt:lpstr>Gestion des Erreurs :  Gestion des Exceptions Multiples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Côté Serveur</dc:title>
  <dc:creator>Utilisateur de Microsoft Office</dc:creator>
  <cp:lastModifiedBy>Utilisateur de Microsoft Office</cp:lastModifiedBy>
  <cp:revision>907</cp:revision>
  <cp:lastPrinted>2016-11-24T09:48:04Z</cp:lastPrinted>
  <dcterms:created xsi:type="dcterms:W3CDTF">2015-08-30T21:51:36Z</dcterms:created>
  <dcterms:modified xsi:type="dcterms:W3CDTF">2020-09-13T19:31:12Z</dcterms:modified>
</cp:coreProperties>
</file>